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6" r:id="rId2"/>
  </p:sldMasterIdLst>
  <p:notesMasterIdLst>
    <p:notesMasterId r:id="rId35"/>
  </p:notesMasterIdLst>
  <p:handoutMasterIdLst>
    <p:handoutMasterId r:id="rId36"/>
  </p:handoutMasterIdLst>
  <p:sldIdLst>
    <p:sldId id="276" r:id="rId3"/>
    <p:sldId id="280" r:id="rId4"/>
    <p:sldId id="320" r:id="rId5"/>
    <p:sldId id="321" r:id="rId6"/>
    <p:sldId id="292" r:id="rId7"/>
    <p:sldId id="293" r:id="rId8"/>
    <p:sldId id="294" r:id="rId9"/>
    <p:sldId id="296" r:id="rId10"/>
    <p:sldId id="298" r:id="rId11"/>
    <p:sldId id="300" r:id="rId12"/>
    <p:sldId id="283" r:id="rId13"/>
    <p:sldId id="264" r:id="rId14"/>
    <p:sldId id="277" r:id="rId15"/>
    <p:sldId id="286" r:id="rId16"/>
    <p:sldId id="265" r:id="rId17"/>
    <p:sldId id="262" r:id="rId18"/>
    <p:sldId id="263" r:id="rId19"/>
    <p:sldId id="266" r:id="rId20"/>
    <p:sldId id="271" r:id="rId21"/>
    <p:sldId id="305" r:id="rId22"/>
    <p:sldId id="306" r:id="rId23"/>
    <p:sldId id="325" r:id="rId24"/>
    <p:sldId id="326" r:id="rId25"/>
    <p:sldId id="327" r:id="rId26"/>
    <p:sldId id="307" r:id="rId27"/>
    <p:sldId id="309" r:id="rId28"/>
    <p:sldId id="310" r:id="rId29"/>
    <p:sldId id="312" r:id="rId30"/>
    <p:sldId id="314" r:id="rId31"/>
    <p:sldId id="315" r:id="rId32"/>
    <p:sldId id="322" r:id="rId33"/>
    <p:sldId id="316" r:id="rId34"/>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E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984" y="-6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Workbook4"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plotArea>
      <c:layout/>
      <c:barChart>
        <c:barDir val="bar"/>
        <c:grouping val="clustered"/>
        <c:varyColors val="0"/>
        <c:ser>
          <c:idx val="0"/>
          <c:order val="0"/>
          <c:invertIfNegative val="0"/>
          <c:cat>
            <c:strRef>
              <c:f>Sheet1!$A$1:$D$1</c:f>
              <c:strCache>
                <c:ptCount val="4"/>
                <c:pt idx="0">
                  <c:v>Shelters, transitional housing, awaiting foster care</c:v>
                </c:pt>
                <c:pt idx="1">
                  <c:v>Doubled-up</c:v>
                </c:pt>
                <c:pt idx="2">
                  <c:v>Unsheltered</c:v>
                </c:pt>
                <c:pt idx="3">
                  <c:v>Hotels/Motels</c:v>
                </c:pt>
              </c:strCache>
            </c:strRef>
          </c:cat>
          <c:val>
            <c:numRef>
              <c:f>Sheet1!$A$2:$D$2</c:f>
              <c:numCache>
                <c:formatCode>General</c:formatCode>
                <c:ptCount val="4"/>
                <c:pt idx="0">
                  <c:v>3038</c:v>
                </c:pt>
                <c:pt idx="1">
                  <c:v>18036</c:v>
                </c:pt>
                <c:pt idx="2">
                  <c:v>502</c:v>
                </c:pt>
                <c:pt idx="3">
                  <c:v>1717</c:v>
                </c:pt>
              </c:numCache>
            </c:numRef>
          </c:val>
        </c:ser>
        <c:dLbls>
          <c:showLegendKey val="0"/>
          <c:showVal val="0"/>
          <c:showCatName val="0"/>
          <c:showSerName val="0"/>
          <c:showPercent val="0"/>
          <c:showBubbleSize val="0"/>
        </c:dLbls>
        <c:gapWidth val="150"/>
        <c:axId val="69420160"/>
        <c:axId val="69421696"/>
      </c:barChart>
      <c:catAx>
        <c:axId val="69420160"/>
        <c:scaling>
          <c:orientation val="minMax"/>
        </c:scaling>
        <c:delete val="0"/>
        <c:axPos val="l"/>
        <c:majorTickMark val="out"/>
        <c:minorTickMark val="none"/>
        <c:tickLblPos val="nextTo"/>
        <c:txPr>
          <a:bodyPr/>
          <a:lstStyle/>
          <a:p>
            <a:pPr>
              <a:defRPr sz="1800">
                <a:latin typeface="Century Schoolbook"/>
                <a:cs typeface="Century Schoolbook"/>
              </a:defRPr>
            </a:pPr>
            <a:endParaRPr lang="en-US"/>
          </a:p>
        </c:txPr>
        <c:crossAx val="69421696"/>
        <c:crosses val="autoZero"/>
        <c:auto val="1"/>
        <c:lblAlgn val="ctr"/>
        <c:lblOffset val="100"/>
        <c:noMultiLvlLbl val="0"/>
      </c:catAx>
      <c:valAx>
        <c:axId val="69421696"/>
        <c:scaling>
          <c:orientation val="minMax"/>
        </c:scaling>
        <c:delete val="0"/>
        <c:axPos val="b"/>
        <c:majorGridlines/>
        <c:numFmt formatCode="General" sourceLinked="1"/>
        <c:majorTickMark val="out"/>
        <c:minorTickMark val="none"/>
        <c:tickLblPos val="nextTo"/>
        <c:txPr>
          <a:bodyPr/>
          <a:lstStyle/>
          <a:p>
            <a:pPr>
              <a:defRPr sz="1400">
                <a:latin typeface="Century Schoolbook"/>
                <a:cs typeface="Century Schoolbook"/>
              </a:defRPr>
            </a:pPr>
            <a:endParaRPr lang="en-US"/>
          </a:p>
        </c:txPr>
        <c:crossAx val="69420160"/>
        <c:crosses val="autoZero"/>
        <c:crossBetween val="between"/>
      </c:valAx>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Top 10% </a:t>
            </a:r>
            <a:r>
              <a:rPr lang="en-US" dirty="0" smtClean="0"/>
              <a:t> Medicaid</a:t>
            </a:r>
            <a:r>
              <a:rPr lang="en-US" baseline="0" dirty="0" smtClean="0"/>
              <a:t> </a:t>
            </a:r>
            <a:r>
              <a:rPr lang="en-US" dirty="0" smtClean="0"/>
              <a:t>Expenditures</a:t>
            </a:r>
            <a:endParaRPr lang="en-US" dirty="0"/>
          </a:p>
        </c:rich>
      </c:tx>
      <c:layout>
        <c:manualLayout>
          <c:xMode val="edge"/>
          <c:yMode val="edge"/>
          <c:x val="8.4762193791765791E-2"/>
          <c:y val="2.512700449104013E-2"/>
        </c:manualLayout>
      </c:layout>
      <c:overlay val="0"/>
    </c:title>
    <c:autoTitleDeleted val="0"/>
    <c:plotArea>
      <c:layout/>
      <c:pieChart>
        <c:varyColors val="1"/>
        <c:ser>
          <c:idx val="0"/>
          <c:order val="0"/>
          <c:tx>
            <c:strRef>
              <c:f>Sheet1!$B$1</c:f>
              <c:strCache>
                <c:ptCount val="1"/>
                <c:pt idx="0">
                  <c:v>Top 10% Expenditures</c:v>
                </c:pt>
              </c:strCache>
            </c:strRef>
          </c:tx>
          <c:cat>
            <c:strRef>
              <c:f>Sheet1!$A$2:$A$3</c:f>
              <c:strCache>
                <c:ptCount val="2"/>
                <c:pt idx="0">
                  <c:v>Homeless Months</c:v>
                </c:pt>
                <c:pt idx="1">
                  <c:v>Non-Homeless Months</c:v>
                </c:pt>
              </c:strCache>
            </c:strRef>
          </c:cat>
          <c:val>
            <c:numRef>
              <c:f>Sheet1!$B$2:$B$3</c:f>
              <c:numCache>
                <c:formatCode>"$"#,##0_);[Red]\("$"#,##0\)</c:formatCode>
                <c:ptCount val="2"/>
                <c:pt idx="0">
                  <c:v>74375122</c:v>
                </c:pt>
                <c:pt idx="1">
                  <c:v>23229294</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zero"/>
    <c:showDLblsOverMax val="0"/>
  </c:chart>
  <c:txPr>
    <a:bodyPr/>
    <a:lstStyle/>
    <a:p>
      <a:pPr>
        <a:defRPr sz="1800">
          <a:solidFill>
            <a:srgbClr val="000000"/>
          </a:solidFill>
          <a:latin typeface="Century Schoolbook" panose="02040604050505020304" pitchFamily="18"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0.31491</cdr:x>
      <cdr:y>0.60826</cdr:y>
    </cdr:from>
    <cdr:to>
      <cdr:x>0.53832</cdr:x>
      <cdr:y>0.76596</cdr:y>
    </cdr:to>
    <cdr:sp macro="" textlink="">
      <cdr:nvSpPr>
        <cdr:cNvPr id="2" name="TextBox 1"/>
        <cdr:cNvSpPr txBox="1"/>
      </cdr:nvSpPr>
      <cdr:spPr>
        <a:xfrm xmlns:a="http://schemas.openxmlformats.org/drawingml/2006/main">
          <a:off x="2375647" y="2178424"/>
          <a:ext cx="1685365" cy="5647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latin typeface="Century Schoolbook" panose="02040604050505020304" pitchFamily="18" charset="0"/>
            </a:rPr>
            <a:t>$74,375,122</a:t>
          </a:r>
          <a:endParaRPr lang="en-US" sz="1400" b="1" dirty="0">
            <a:latin typeface="Century Schoolbook" panose="02040604050505020304" pitchFamily="18" charset="0"/>
          </a:endParaRPr>
        </a:p>
      </cdr:txBody>
    </cdr:sp>
  </cdr:relSizeAnchor>
  <cdr:relSizeAnchor xmlns:cdr="http://schemas.openxmlformats.org/drawingml/2006/chartDrawing">
    <cdr:from>
      <cdr:x>0.18776</cdr:x>
      <cdr:y>0.36045</cdr:y>
    </cdr:from>
    <cdr:to>
      <cdr:x>0.38265</cdr:x>
      <cdr:y>0.44055</cdr:y>
    </cdr:to>
    <cdr:sp macro="" textlink="">
      <cdr:nvSpPr>
        <cdr:cNvPr id="3" name="TextBox 2"/>
        <cdr:cNvSpPr txBox="1"/>
      </cdr:nvSpPr>
      <cdr:spPr>
        <a:xfrm xmlns:a="http://schemas.openxmlformats.org/drawingml/2006/main">
          <a:off x="1416424" y="1290917"/>
          <a:ext cx="1470212" cy="2868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latin typeface="Century Schoolbook" panose="02040604050505020304" pitchFamily="18" charset="0"/>
            </a:rPr>
            <a:t>$23,229,294</a:t>
          </a:r>
          <a:endParaRPr lang="en-US" sz="1400" b="1" dirty="0">
            <a:latin typeface="Century Schoolbook" panose="020406040505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71E5D516-BCBF-47C6-8E98-2A57E7321F5A}" type="datetimeFigureOut">
              <a:rPr lang="en-US" smtClean="0"/>
              <a:pPr/>
              <a:t>5/11/2015</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34A6543F-A8E3-4BD3-806C-6A1D1CF18FA3}" type="slidenum">
              <a:rPr lang="en-US" smtClean="0"/>
              <a:pPr/>
              <a:t>‹#›</a:t>
            </a:fld>
            <a:endParaRPr lang="en-US"/>
          </a:p>
        </p:txBody>
      </p:sp>
    </p:spTree>
    <p:extLst>
      <p:ext uri="{BB962C8B-B14F-4D97-AF65-F5344CB8AC3E}">
        <p14:creationId xmlns:p14="http://schemas.microsoft.com/office/powerpoint/2010/main" val="3093199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3334DB4-9338-6948-8D3A-AB0139804B23}" type="datetimeFigureOut">
              <a:rPr lang="en-US" smtClean="0"/>
              <a:pPr/>
              <a:t>5/11/2015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BE96918-F943-EB4A-81A7-1E80AC077B0D}" type="slidenum">
              <a:rPr lang="en-US" smtClean="0"/>
              <a:pPr/>
              <a:t>‹#›</a:t>
            </a:fld>
            <a:endParaRPr lang="en-US"/>
          </a:p>
        </p:txBody>
      </p:sp>
    </p:spTree>
    <p:extLst>
      <p:ext uri="{BB962C8B-B14F-4D97-AF65-F5344CB8AC3E}">
        <p14:creationId xmlns:p14="http://schemas.microsoft.com/office/powerpoint/2010/main" val="24426443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a:defRPr/>
            </a:pPr>
            <a:r>
              <a:rPr lang="en-US" dirty="0" smtClean="0">
                <a:latin typeface="Century Schoolbook"/>
                <a:ea typeface="ＭＳ 明朝"/>
                <a:cs typeface="Century Schoolbook"/>
              </a:rPr>
              <a:t>Source: </a:t>
            </a:r>
            <a:r>
              <a:rPr lang="en-US" dirty="0" err="1" smtClean="0">
                <a:latin typeface="Century Schoolbook"/>
                <a:ea typeface="ＭＳ 明朝"/>
                <a:cs typeface="Century Schoolbook"/>
              </a:rPr>
              <a:t>www.hudexchange.info</a:t>
            </a:r>
            <a:r>
              <a:rPr lang="en-US" dirty="0" smtClean="0">
                <a:latin typeface="Century Schoolbook"/>
                <a:ea typeface="ＭＳ 明朝"/>
                <a:cs typeface="Century Schoolbook"/>
              </a:rPr>
              <a:t>/resource/</a:t>
            </a:r>
            <a:r>
              <a:rPr lang="en-US" dirty="0" err="1" smtClean="0">
                <a:latin typeface="Century Schoolbook"/>
                <a:ea typeface="ＭＳ 明朝"/>
                <a:cs typeface="Century Schoolbook"/>
              </a:rPr>
              <a:t>reportmanagement</a:t>
            </a:r>
            <a:r>
              <a:rPr lang="en-US" dirty="0" smtClean="0">
                <a:latin typeface="Century Schoolbook"/>
                <a:ea typeface="ＭＳ 明朝"/>
                <a:cs typeface="Century Schoolbook"/>
              </a:rPr>
              <a:t>/published/CoC_PopSub_State_CO_2014.pdf</a:t>
            </a:r>
          </a:p>
          <a:p>
            <a:endParaRPr lang="en-US" dirty="0" smtClean="0"/>
          </a:p>
          <a:p>
            <a:r>
              <a:rPr lang="en-US" dirty="0" smtClean="0"/>
              <a:t>Every year at the end of January volunteers from across the country survey individuals, families, and unaccompanied youth staying in emergency shelters, transitional housing projects and those who are considered ‘unsheltered.’</a:t>
            </a:r>
          </a:p>
          <a:p>
            <a:r>
              <a:rPr lang="en-US" dirty="0" smtClean="0"/>
              <a:t> </a:t>
            </a:r>
          </a:p>
          <a:p>
            <a:r>
              <a:rPr lang="en-US" dirty="0" smtClean="0"/>
              <a:t>January 26 – 27, 2014 Colorado counted 10,028 total homeless persons.</a:t>
            </a:r>
          </a:p>
          <a:p>
            <a:r>
              <a:rPr lang="en-US" dirty="0" smtClean="0"/>
              <a:t> </a:t>
            </a:r>
          </a:p>
          <a:p>
            <a:r>
              <a:rPr lang="en-US" dirty="0" smtClean="0"/>
              <a:t>We know this is an undercount. A number of different factors from weather to volunteer turnout can affect this snapshot. However, it does provide valuable information on shifting demographics.</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9A396D7-F1F1-834B-957F-997B5FBEDBAB}" type="slidenum">
              <a:rPr lang="en-US" smtClean="0"/>
              <a:pPr/>
              <a:t>3</a:t>
            </a:fld>
            <a:endParaRPr lang="en-US"/>
          </a:p>
        </p:txBody>
      </p:sp>
    </p:spTree>
    <p:extLst>
      <p:ext uri="{BB962C8B-B14F-4D97-AF65-F5344CB8AC3E}">
        <p14:creationId xmlns:p14="http://schemas.microsoft.com/office/powerpoint/2010/main" val="1177673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smtClean="0">
                <a:latin typeface="Times" pitchFamily="18" charset="0"/>
              </a:rPr>
              <a:t>Peggy </a:t>
            </a:r>
          </a:p>
          <a:p>
            <a:r>
              <a:rPr lang="en-US" b="0" baseline="0" dirty="0" smtClean="0">
                <a:latin typeface="Times" pitchFamily="18" charset="0"/>
              </a:rPr>
              <a:t>CSH - A national non-profit intermediary with teams that are focused on specific states as well as those that are focused nationally. Our national Government affairs and innovations team works to identify and test tools like social impact financing that help communities working to meet the housing needs of their most vulnerable citizens. </a:t>
            </a:r>
          </a:p>
          <a:p>
            <a:endParaRPr lang="en-US" b="1" baseline="0" dirty="0" smtClean="0">
              <a:latin typeface="Times" pitchFamily="18" charset="0"/>
            </a:endParaRPr>
          </a:p>
          <a:p>
            <a:r>
              <a:rPr lang="en-US" b="0" baseline="0" dirty="0" smtClean="0">
                <a:latin typeface="Times" pitchFamily="18" charset="0"/>
              </a:rPr>
              <a:t>CSH has:</a:t>
            </a:r>
            <a:endParaRPr lang="en-US" b="0" dirty="0" smtClean="0">
              <a:latin typeface="Times" pitchFamily="18" charset="0"/>
            </a:endParaRPr>
          </a:p>
          <a:p>
            <a:pPr marL="173358" indent="-173358">
              <a:buFont typeface="Arial" panose="020B0604020202020204" pitchFamily="34" charset="0"/>
              <a:buChar char="•"/>
            </a:pPr>
            <a:r>
              <a:rPr lang="en-US" b="1" dirty="0" smtClean="0">
                <a:latin typeface="Times" pitchFamily="18" charset="0"/>
              </a:rPr>
              <a:t>Project-specific Financing </a:t>
            </a:r>
            <a:r>
              <a:rPr lang="en-US" dirty="0" smtClean="0">
                <a:latin typeface="Times" pitchFamily="18" charset="0"/>
              </a:rPr>
              <a:t>and expertise to help create supportive housing.</a:t>
            </a:r>
          </a:p>
          <a:p>
            <a:pPr marL="173358" indent="-173358">
              <a:buFont typeface="Arial" panose="020B0604020202020204" pitchFamily="34" charset="0"/>
              <a:buChar char="•"/>
            </a:pPr>
            <a:r>
              <a:rPr lang="en-US" b="1" dirty="0" smtClean="0">
                <a:latin typeface="Times" pitchFamily="18" charset="0"/>
              </a:rPr>
              <a:t>Capacity Building </a:t>
            </a:r>
            <a:r>
              <a:rPr lang="en-US" dirty="0" smtClean="0">
                <a:latin typeface="Times" pitchFamily="18" charset="0"/>
              </a:rPr>
              <a:t>to strengthen and expand the supportive housing industry.</a:t>
            </a:r>
          </a:p>
          <a:p>
            <a:pPr marL="173358" indent="-173358">
              <a:buFont typeface="Arial" panose="020B0604020202020204" pitchFamily="34" charset="0"/>
              <a:buChar char="•"/>
            </a:pPr>
            <a:r>
              <a:rPr lang="en-US" b="1" dirty="0" smtClean="0">
                <a:latin typeface="Times" pitchFamily="18" charset="0"/>
              </a:rPr>
              <a:t>Public Policy Reform </a:t>
            </a:r>
            <a:r>
              <a:rPr lang="en-US" dirty="0" smtClean="0">
                <a:latin typeface="Times" pitchFamily="18" charset="0"/>
              </a:rPr>
              <a:t>to build an efficient system for producing and financing supportive housing.</a:t>
            </a:r>
          </a:p>
          <a:p>
            <a:endParaRPr lang="en-US" dirty="0" smtClean="0">
              <a:latin typeface="Times" pitchFamily="18" charset="0"/>
            </a:endParaRPr>
          </a:p>
          <a:p>
            <a:pPr defTabSz="924574" eaLnBrk="0" fontAlgn="base" hangingPunct="0">
              <a:spcBef>
                <a:spcPct val="30000"/>
              </a:spcBef>
              <a:spcAft>
                <a:spcPct val="0"/>
              </a:spcAft>
              <a:defRPr/>
            </a:pPr>
            <a:endParaRPr lang="en-US" dirty="0" smtClean="0"/>
          </a:p>
        </p:txBody>
      </p:sp>
      <p:sp>
        <p:nvSpPr>
          <p:cNvPr id="56324" name="Slide Number Placeholder 3"/>
          <p:cNvSpPr>
            <a:spLocks noGrp="1"/>
          </p:cNvSpPr>
          <p:nvPr>
            <p:ph type="sldNum" sz="quarter" idx="5"/>
          </p:nvPr>
        </p:nvSpPr>
        <p:spPr/>
        <p:txBody>
          <a:bodyPr/>
          <a:lstStyle/>
          <a:p>
            <a:pPr>
              <a:defRPr/>
            </a:pPr>
            <a:fld id="{4DACC4BF-0BE1-4B31-8DE1-732C856AC494}" type="slidenum">
              <a:rPr lang="en-US" smtClean="0">
                <a:solidFill>
                  <a:prstClr val="black"/>
                </a:solidFill>
                <a:latin typeface="Times" pitchFamily="18" charset="0"/>
              </a:rPr>
              <a:pPr>
                <a:defRPr/>
              </a:pPr>
              <a:t>15</a:t>
            </a:fld>
            <a:endParaRPr lang="en-US" dirty="0" smtClean="0">
              <a:solidFill>
                <a:prstClr val="black"/>
              </a:solidFill>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Jenn</a:t>
            </a:r>
            <a:endParaRPr lang="en-US" dirty="0"/>
          </a:p>
        </p:txBody>
      </p:sp>
      <p:sp>
        <p:nvSpPr>
          <p:cNvPr id="4" name="Slide Number Placeholder 3"/>
          <p:cNvSpPr>
            <a:spLocks noGrp="1"/>
          </p:cNvSpPr>
          <p:nvPr>
            <p:ph type="sldNum" sz="quarter" idx="10"/>
          </p:nvPr>
        </p:nvSpPr>
        <p:spPr/>
        <p:txBody>
          <a:bodyPr/>
          <a:lstStyle/>
          <a:p>
            <a:fld id="{0BE96918-F943-EB4A-81A7-1E80AC077B0D}" type="slidenum">
              <a:rPr lang="en-US" smtClean="0"/>
              <a:pPr/>
              <a:t>16</a:t>
            </a:fld>
            <a:endParaRPr lang="en-US"/>
          </a:p>
        </p:txBody>
      </p:sp>
    </p:spTree>
    <p:extLst>
      <p:ext uri="{BB962C8B-B14F-4D97-AF65-F5344CB8AC3E}">
        <p14:creationId xmlns:p14="http://schemas.microsoft.com/office/powerpoint/2010/main" val="1236803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Peggy</a:t>
            </a:r>
            <a:endParaRPr lang="en-US" dirty="0"/>
          </a:p>
        </p:txBody>
      </p:sp>
      <p:sp>
        <p:nvSpPr>
          <p:cNvPr id="4" name="Slide Number Placeholder 3"/>
          <p:cNvSpPr>
            <a:spLocks noGrp="1"/>
          </p:cNvSpPr>
          <p:nvPr>
            <p:ph type="sldNum" sz="quarter" idx="10"/>
          </p:nvPr>
        </p:nvSpPr>
        <p:spPr/>
        <p:txBody>
          <a:bodyPr/>
          <a:lstStyle/>
          <a:p>
            <a:fld id="{0BE96918-F943-EB4A-81A7-1E80AC077B0D}" type="slidenum">
              <a:rPr lang="en-US" smtClean="0"/>
              <a:pPr/>
              <a:t>17</a:t>
            </a:fld>
            <a:endParaRPr lang="en-US"/>
          </a:p>
        </p:txBody>
      </p:sp>
    </p:spTree>
    <p:extLst>
      <p:ext uri="{BB962C8B-B14F-4D97-AF65-F5344CB8AC3E}">
        <p14:creationId xmlns:p14="http://schemas.microsoft.com/office/powerpoint/2010/main" val="1158041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Peggy</a:t>
            </a:r>
            <a:endParaRPr lang="en-US" dirty="0"/>
          </a:p>
        </p:txBody>
      </p:sp>
      <p:sp>
        <p:nvSpPr>
          <p:cNvPr id="4" name="Slide Number Placeholder 3"/>
          <p:cNvSpPr>
            <a:spLocks noGrp="1"/>
          </p:cNvSpPr>
          <p:nvPr>
            <p:ph type="sldNum" sz="quarter" idx="10"/>
          </p:nvPr>
        </p:nvSpPr>
        <p:spPr/>
        <p:txBody>
          <a:bodyPr/>
          <a:lstStyle/>
          <a:p>
            <a:fld id="{0BE96918-F943-EB4A-81A7-1E80AC077B0D}" type="slidenum">
              <a:rPr lang="en-US" smtClean="0"/>
              <a:pPr/>
              <a:t>18</a:t>
            </a:fld>
            <a:endParaRPr lang="en-US"/>
          </a:p>
        </p:txBody>
      </p:sp>
    </p:spTree>
    <p:extLst>
      <p:ext uri="{BB962C8B-B14F-4D97-AF65-F5344CB8AC3E}">
        <p14:creationId xmlns:p14="http://schemas.microsoft.com/office/powerpoint/2010/main" val="3431530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Peggy</a:t>
            </a:r>
            <a:endParaRPr lang="en-US" dirty="0"/>
          </a:p>
        </p:txBody>
      </p:sp>
      <p:sp>
        <p:nvSpPr>
          <p:cNvPr id="4" name="Slide Number Placeholder 3"/>
          <p:cNvSpPr>
            <a:spLocks noGrp="1"/>
          </p:cNvSpPr>
          <p:nvPr>
            <p:ph type="sldNum" sz="quarter" idx="10"/>
          </p:nvPr>
        </p:nvSpPr>
        <p:spPr/>
        <p:txBody>
          <a:bodyPr/>
          <a:lstStyle/>
          <a:p>
            <a:fld id="{0BE96918-F943-EB4A-81A7-1E80AC077B0D}" type="slidenum">
              <a:rPr lang="en-US" smtClean="0"/>
              <a:pPr/>
              <a:t>19</a:t>
            </a:fld>
            <a:endParaRPr lang="en-US"/>
          </a:p>
        </p:txBody>
      </p:sp>
    </p:spTree>
    <p:extLst>
      <p:ext uri="{BB962C8B-B14F-4D97-AF65-F5344CB8AC3E}">
        <p14:creationId xmlns:p14="http://schemas.microsoft.com/office/powerpoint/2010/main" val="148775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5F9F17-BD84-4D56-A3DF-1E59C5A370AF}"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62823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https://</a:t>
            </a:r>
            <a:r>
              <a:rPr lang="en-US" baseline="0" dirty="0" err="1" smtClean="0"/>
              <a:t>fusiontables.googleusercontent.com</a:t>
            </a:r>
            <a:r>
              <a:rPr lang="en-US" baseline="0" dirty="0" smtClean="0"/>
              <a:t>/</a:t>
            </a:r>
            <a:r>
              <a:rPr lang="en-US" baseline="0" dirty="0" err="1" smtClean="0"/>
              <a:t>fusiontables</a:t>
            </a:r>
            <a:r>
              <a:rPr lang="en-US" baseline="0" dirty="0" smtClean="0"/>
              <a:t>/</a:t>
            </a:r>
            <a:r>
              <a:rPr lang="en-US" baseline="0" dirty="0" err="1" smtClean="0"/>
              <a:t>embedviz?viz</a:t>
            </a:r>
            <a:r>
              <a:rPr lang="en-US" baseline="0" dirty="0" smtClean="0"/>
              <a:t>=</a:t>
            </a:r>
            <a:r>
              <a:rPr lang="en-US" baseline="0" dirty="0" err="1" smtClean="0"/>
              <a:t>CARD&amp;q</a:t>
            </a:r>
            <a:r>
              <a:rPr lang="en-US" baseline="0" dirty="0" smtClean="0"/>
              <a:t>=select+*+from+11RU4FaUNUFpmhN8oU-LuXWW_oCaJHqc7BhHDECTP+order+by+col1+asc&amp;tmplt=3&amp;cpr=3</a:t>
            </a:r>
            <a:endParaRPr lang="en-US" dirty="0"/>
          </a:p>
        </p:txBody>
      </p:sp>
      <p:sp>
        <p:nvSpPr>
          <p:cNvPr id="4" name="Slide Number Placeholder 3"/>
          <p:cNvSpPr>
            <a:spLocks noGrp="1"/>
          </p:cNvSpPr>
          <p:nvPr>
            <p:ph type="sldNum" sz="quarter" idx="10"/>
          </p:nvPr>
        </p:nvSpPr>
        <p:spPr/>
        <p:txBody>
          <a:bodyPr/>
          <a:lstStyle/>
          <a:p>
            <a:fld id="{39A396D7-F1F1-834B-957F-997B5FBEDBAB}" type="slidenum">
              <a:rPr lang="en-US" smtClean="0"/>
              <a:pPr/>
              <a:t>4</a:t>
            </a:fld>
            <a:endParaRPr lang="en-US"/>
          </a:p>
        </p:txBody>
      </p:sp>
    </p:spTree>
    <p:extLst>
      <p:ext uri="{BB962C8B-B14F-4D97-AF65-F5344CB8AC3E}">
        <p14:creationId xmlns:p14="http://schemas.microsoft.com/office/powerpoint/2010/main" val="307504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Zoe</a:t>
            </a:r>
            <a:endParaRPr lang="en-US" dirty="0"/>
          </a:p>
        </p:txBody>
      </p:sp>
      <p:sp>
        <p:nvSpPr>
          <p:cNvPr id="4" name="Slide Number Placeholder 3"/>
          <p:cNvSpPr>
            <a:spLocks noGrp="1"/>
          </p:cNvSpPr>
          <p:nvPr>
            <p:ph type="sldNum" sz="quarter" idx="10"/>
          </p:nvPr>
        </p:nvSpPr>
        <p:spPr/>
        <p:txBody>
          <a:bodyPr/>
          <a:lstStyle/>
          <a:p>
            <a:fld id="{A6979518-E28D-3E4D-A952-E4201E5137AB}" type="slidenum">
              <a:rPr lang="en-US" smtClean="0"/>
              <a:pPr/>
              <a:t>5</a:t>
            </a:fld>
            <a:endParaRPr lang="en-US"/>
          </a:p>
        </p:txBody>
      </p:sp>
    </p:spTree>
    <p:extLst>
      <p:ext uri="{BB962C8B-B14F-4D97-AF65-F5344CB8AC3E}">
        <p14:creationId xmlns:p14="http://schemas.microsoft.com/office/powerpoint/2010/main" val="3750671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Zoe</a:t>
            </a:r>
            <a:endParaRPr lang="en-US" dirty="0"/>
          </a:p>
        </p:txBody>
      </p:sp>
      <p:sp>
        <p:nvSpPr>
          <p:cNvPr id="4" name="Slide Number Placeholder 3"/>
          <p:cNvSpPr>
            <a:spLocks noGrp="1"/>
          </p:cNvSpPr>
          <p:nvPr>
            <p:ph type="sldNum" sz="quarter" idx="10"/>
          </p:nvPr>
        </p:nvSpPr>
        <p:spPr/>
        <p:txBody>
          <a:bodyPr/>
          <a:lstStyle/>
          <a:p>
            <a:fld id="{A6979518-E28D-3E4D-A952-E4201E5137AB}" type="slidenum">
              <a:rPr lang="en-US" smtClean="0"/>
              <a:pPr/>
              <a:t>6</a:t>
            </a:fld>
            <a:endParaRPr lang="en-US"/>
          </a:p>
        </p:txBody>
      </p:sp>
    </p:spTree>
    <p:extLst>
      <p:ext uri="{BB962C8B-B14F-4D97-AF65-F5344CB8AC3E}">
        <p14:creationId xmlns:p14="http://schemas.microsoft.com/office/powerpoint/2010/main" val="918498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Zoe</a:t>
            </a:r>
            <a:endParaRPr lang="en-US" dirty="0"/>
          </a:p>
        </p:txBody>
      </p:sp>
      <p:sp>
        <p:nvSpPr>
          <p:cNvPr id="4" name="Slide Number Placeholder 3"/>
          <p:cNvSpPr>
            <a:spLocks noGrp="1"/>
          </p:cNvSpPr>
          <p:nvPr>
            <p:ph type="sldNum" sz="quarter" idx="10"/>
          </p:nvPr>
        </p:nvSpPr>
        <p:spPr/>
        <p:txBody>
          <a:bodyPr/>
          <a:lstStyle/>
          <a:p>
            <a:fld id="{A6979518-E28D-3E4D-A952-E4201E5137AB}" type="slidenum">
              <a:rPr lang="en-US" smtClean="0"/>
              <a:pPr/>
              <a:t>7</a:t>
            </a:fld>
            <a:endParaRPr lang="en-US"/>
          </a:p>
        </p:txBody>
      </p:sp>
    </p:spTree>
    <p:extLst>
      <p:ext uri="{BB962C8B-B14F-4D97-AF65-F5344CB8AC3E}">
        <p14:creationId xmlns:p14="http://schemas.microsoft.com/office/powerpoint/2010/main" val="2916571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Zoe</a:t>
            </a:r>
          </a:p>
          <a:p>
            <a:pPr eaLnBrk="1" hangingPunct="1">
              <a:spcBef>
                <a:spcPct val="0"/>
              </a:spcBef>
            </a:pPr>
            <a:r>
              <a:rPr lang="en-US" dirty="0" smtClean="0"/>
              <a:t>Goal is to keep people Housed and maintain the therapeutic relationship between the service provider and client</a:t>
            </a:r>
          </a:p>
          <a:p>
            <a:endParaRPr lang="en-US" dirty="0"/>
          </a:p>
        </p:txBody>
      </p:sp>
      <p:sp>
        <p:nvSpPr>
          <p:cNvPr id="4" name="Slide Number Placeholder 3"/>
          <p:cNvSpPr>
            <a:spLocks noGrp="1"/>
          </p:cNvSpPr>
          <p:nvPr>
            <p:ph type="sldNum" sz="quarter" idx="10"/>
          </p:nvPr>
        </p:nvSpPr>
        <p:spPr/>
        <p:txBody>
          <a:bodyPr/>
          <a:lstStyle/>
          <a:p>
            <a:fld id="{A6979518-E28D-3E4D-A952-E4201E5137AB}" type="slidenum">
              <a:rPr lang="en-US" smtClean="0"/>
              <a:pPr/>
              <a:t>8</a:t>
            </a:fld>
            <a:endParaRPr lang="en-US"/>
          </a:p>
        </p:txBody>
      </p:sp>
    </p:spTree>
    <p:extLst>
      <p:ext uri="{BB962C8B-B14F-4D97-AF65-F5344CB8AC3E}">
        <p14:creationId xmlns:p14="http://schemas.microsoft.com/office/powerpoint/2010/main" val="2469426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Zoe</a:t>
            </a:r>
          </a:p>
          <a:p>
            <a:pPr eaLnBrk="1" hangingPunct="1">
              <a:spcBef>
                <a:spcPct val="0"/>
              </a:spcBef>
            </a:pPr>
            <a:r>
              <a:rPr lang="en-US" dirty="0" smtClean="0"/>
              <a:t>-domestic</a:t>
            </a:r>
            <a:r>
              <a:rPr lang="en-US" baseline="0" dirty="0" smtClean="0"/>
              <a:t> violence survivors</a:t>
            </a:r>
            <a:endParaRPr lang="en-US" dirty="0"/>
          </a:p>
        </p:txBody>
      </p:sp>
      <p:sp>
        <p:nvSpPr>
          <p:cNvPr id="4" name="Slide Number Placeholder 3"/>
          <p:cNvSpPr>
            <a:spLocks noGrp="1"/>
          </p:cNvSpPr>
          <p:nvPr>
            <p:ph type="sldNum" sz="quarter" idx="10"/>
          </p:nvPr>
        </p:nvSpPr>
        <p:spPr/>
        <p:txBody>
          <a:bodyPr/>
          <a:lstStyle/>
          <a:p>
            <a:fld id="{A6979518-E28D-3E4D-A952-E4201E5137AB}" type="slidenum">
              <a:rPr lang="en-US" smtClean="0"/>
              <a:pPr/>
              <a:t>9</a:t>
            </a:fld>
            <a:endParaRPr lang="en-US"/>
          </a:p>
        </p:txBody>
      </p:sp>
    </p:spTree>
    <p:extLst>
      <p:ext uri="{BB962C8B-B14F-4D97-AF65-F5344CB8AC3E}">
        <p14:creationId xmlns:p14="http://schemas.microsoft.com/office/powerpoint/2010/main" val="266861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Zoe</a:t>
            </a:r>
            <a:endParaRPr lang="en-US" dirty="0"/>
          </a:p>
        </p:txBody>
      </p:sp>
      <p:sp>
        <p:nvSpPr>
          <p:cNvPr id="4" name="Slide Number Placeholder 3"/>
          <p:cNvSpPr>
            <a:spLocks noGrp="1"/>
          </p:cNvSpPr>
          <p:nvPr>
            <p:ph type="sldNum" sz="quarter" idx="10"/>
          </p:nvPr>
        </p:nvSpPr>
        <p:spPr/>
        <p:txBody>
          <a:bodyPr/>
          <a:lstStyle/>
          <a:p>
            <a:fld id="{A6979518-E28D-3E4D-A952-E4201E5137AB}" type="slidenum">
              <a:rPr lang="en-US" smtClean="0"/>
              <a:pPr/>
              <a:t>10</a:t>
            </a:fld>
            <a:endParaRPr lang="en-US"/>
          </a:p>
        </p:txBody>
      </p:sp>
    </p:spTree>
    <p:extLst>
      <p:ext uri="{BB962C8B-B14F-4D97-AF65-F5344CB8AC3E}">
        <p14:creationId xmlns:p14="http://schemas.microsoft.com/office/powerpoint/2010/main" val="489579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CA49EE-A5CC-47E3-ACA8-BEBDCED6E1EA}" type="slidenum">
              <a:rPr lang="en-US"/>
              <a:pPr/>
              <a:t>12</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b="1" dirty="0" err="1" smtClean="0"/>
              <a:t>Jenn</a:t>
            </a:r>
            <a:endParaRPr lang="en-US" b="1" dirty="0" smtClean="0"/>
          </a:p>
          <a:p>
            <a:endParaRPr lang="en-US" b="1" dirty="0" smtClean="0"/>
          </a:p>
          <a:p>
            <a:r>
              <a:rPr lang="en-US" b="1" dirty="0" smtClean="0"/>
              <a:t>Single </a:t>
            </a:r>
            <a:r>
              <a:rPr lang="en-US" b="1" dirty="0"/>
              <a:t>Purpose:  </a:t>
            </a:r>
            <a:r>
              <a:rPr lang="en-US" dirty="0"/>
              <a:t>100% of units for tenants who have special needs or are formerly homeless, at or below about 30% AMI with coordinated supportive services.</a:t>
            </a:r>
          </a:p>
          <a:p>
            <a:endParaRPr lang="en-US" sz="400" dirty="0"/>
          </a:p>
          <a:p>
            <a:r>
              <a:rPr lang="en-US" b="1" dirty="0"/>
              <a:t>Integrated Housing:  </a:t>
            </a:r>
            <a:r>
              <a:rPr lang="en-US" dirty="0"/>
              <a:t>A mix of supportive housing units with affordable or market rate units in one development.  </a:t>
            </a:r>
          </a:p>
          <a:p>
            <a:endParaRPr lang="en-US" sz="400" dirty="0"/>
          </a:p>
          <a:p>
            <a:r>
              <a:rPr lang="en-US" b="1" dirty="0"/>
              <a:t>Affordable Housing:  </a:t>
            </a:r>
            <a:r>
              <a:rPr lang="en-US" dirty="0"/>
              <a:t>100% of units for tenants typically at or below 60% AMI and no coordinated supportive services.</a:t>
            </a:r>
          </a:p>
          <a:p>
            <a:endParaRPr lang="en-US" dirty="0"/>
          </a:p>
          <a:p>
            <a:r>
              <a:rPr lang="en-US" dirty="0"/>
              <a:t>In affordable housing often a resident service coordinator providers some referral or general services.</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8" name="Picture 27" descr="CSH_Color_No_tag.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5239" y="5706532"/>
            <a:ext cx="2017587" cy="850407"/>
          </a:xfrm>
          <a:prstGeom prst="rect">
            <a:avLst/>
          </a:prstGeom>
        </p:spPr>
      </p:pic>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pPr algn="r" defTabSz="914400" eaLnBrk="0" fontAlgn="base" hangingPunct="0">
              <a:spcBef>
                <a:spcPct val="0"/>
              </a:spcBef>
              <a:spcAft>
                <a:spcPct val="0"/>
              </a:spcAft>
            </a:pPr>
            <a:endParaRPr lang="en-US" sz="4000" b="1">
              <a:solidFill>
                <a:srgbClr val="FFFFFF"/>
              </a:solidFill>
            </a:endParaRPr>
          </a:p>
        </p:txBody>
      </p:sp>
      <p:sp>
        <p:nvSpPr>
          <p:cNvPr id="31" name="Rectangle 30"/>
          <p:cNvSpPr/>
          <p:nvPr userDrawn="1"/>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smtClean="0">
              <a:solidFill>
                <a:srgbClr val="FFFFFF"/>
              </a:solidFill>
              <a:latin typeface="Times" charset="0"/>
            </a:endParaRPr>
          </a:p>
        </p:txBody>
      </p:sp>
      <p:sp>
        <p:nvSpPr>
          <p:cNvPr id="33" name="Rectangle 32"/>
          <p:cNvSpPr/>
          <p:nvPr userDrawn="1"/>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smtClean="0">
              <a:solidFill>
                <a:srgbClr val="FFFFFF"/>
              </a:solidFill>
              <a:latin typeface="Times" charset="0"/>
            </a:endParaRPr>
          </a:p>
        </p:txBody>
      </p:sp>
      <p:sp>
        <p:nvSpPr>
          <p:cNvPr id="34" name="Rectangle 33"/>
          <p:cNvSpPr/>
          <p:nvPr userDrawn="1"/>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smtClean="0">
              <a:solidFill>
                <a:srgbClr val="FFFFFF"/>
              </a:solidFill>
              <a:latin typeface="Times" charset="0"/>
            </a:endParaRPr>
          </a:p>
        </p:txBody>
      </p:sp>
      <p:sp>
        <p:nvSpPr>
          <p:cNvPr id="52" name="Rectangle 51"/>
          <p:cNvSpPr/>
          <p:nvPr userDrawn="1"/>
        </p:nvSpPr>
        <p:spPr bwMode="auto">
          <a:xfrm flipV="1">
            <a:off x="0" y="0"/>
            <a:ext cx="6604000" cy="20574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smtClean="0">
              <a:solidFill>
                <a:srgbClr val="FFFFFF"/>
              </a:solidFill>
              <a:latin typeface="Times" charset="0"/>
            </a:endParaRPr>
          </a:p>
        </p:txBody>
      </p:sp>
      <p:sp>
        <p:nvSpPr>
          <p:cNvPr id="54" name="Rectangle 53"/>
          <p:cNvSpPr/>
          <p:nvPr userDrawn="1"/>
        </p:nvSpPr>
        <p:spPr bwMode="auto">
          <a:xfrm flipV="1">
            <a:off x="6087532" y="152400"/>
            <a:ext cx="3056467" cy="5393267"/>
          </a:xfrm>
          <a:prstGeom prst="rect">
            <a:avLst/>
          </a:prstGeom>
          <a:solidFill>
            <a:srgbClr val="0081C6">
              <a:alpha val="8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smtClean="0">
              <a:solidFill>
                <a:srgbClr val="FFFFFF"/>
              </a:solidFill>
              <a:latin typeface="Times" charset="0"/>
            </a:endParaRPr>
          </a:p>
        </p:txBody>
      </p:sp>
      <p:sp>
        <p:nvSpPr>
          <p:cNvPr id="56" name="Rectangle 55"/>
          <p:cNvSpPr/>
          <p:nvPr userDrawn="1"/>
        </p:nvSpPr>
        <p:spPr bwMode="auto">
          <a:xfrm flipV="1">
            <a:off x="1" y="1828800"/>
            <a:ext cx="6087532" cy="4953000"/>
          </a:xfrm>
          <a:prstGeom prst="rect">
            <a:avLst/>
          </a:prstGeom>
          <a:solidFill>
            <a:srgbClr val="9FA1A4">
              <a:alpha val="4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dirty="0" smtClean="0">
              <a:solidFill>
                <a:srgbClr val="FFFFFF"/>
              </a:solidFill>
              <a:latin typeface="Times" charset="0"/>
            </a:endParaRPr>
          </a:p>
        </p:txBody>
      </p:sp>
      <p:sp>
        <p:nvSpPr>
          <p:cNvPr id="57" name="Rectangle 56"/>
          <p:cNvSpPr/>
          <p:nvPr userDrawn="1"/>
        </p:nvSpPr>
        <p:spPr bwMode="auto">
          <a:xfrm>
            <a:off x="6604000" y="2057191"/>
            <a:ext cx="2540000" cy="45719"/>
          </a:xfrm>
          <a:prstGeom prst="rect">
            <a:avLst/>
          </a:prstGeom>
          <a:solidFill>
            <a:schemeClr val="bg1">
              <a:alpha val="5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smtClean="0">
              <a:solidFill>
                <a:srgbClr val="FFFFFF"/>
              </a:solidFill>
              <a:latin typeface="Times" charset="0"/>
            </a:endParaRPr>
          </a:p>
        </p:txBody>
      </p:sp>
      <p:sp>
        <p:nvSpPr>
          <p:cNvPr id="29699" name="Rectangle 3"/>
          <p:cNvSpPr>
            <a:spLocks noGrp="1" noChangeArrowheads="1"/>
          </p:cNvSpPr>
          <p:nvPr>
            <p:ph type="ctrTitle" hasCustomPrompt="1"/>
          </p:nvPr>
        </p:nvSpPr>
        <p:spPr>
          <a:xfrm>
            <a:off x="609600" y="1752600"/>
            <a:ext cx="4910667" cy="1295400"/>
          </a:xfrm>
          <a:ln>
            <a:noFill/>
          </a:ln>
        </p:spPr>
        <p:txBody>
          <a:bodyPr anchor="b"/>
          <a:lstStyle>
            <a:lvl1pPr marL="0" indent="0" algn="l">
              <a:defRPr sz="2800" b="0" baseline="0">
                <a:solidFill>
                  <a:srgbClr val="0081C6"/>
                </a:solidFill>
                <a:latin typeface="Century Schoolbook"/>
                <a:cs typeface="Century Schoolbook"/>
              </a:defRPr>
            </a:lvl1pPr>
          </a:lstStyle>
          <a:p>
            <a:r>
              <a:rPr lang="en-US" dirty="0"/>
              <a:t>Click </a:t>
            </a:r>
            <a:r>
              <a:rPr lang="en-US" dirty="0" smtClean="0"/>
              <a:t>to Edit</a:t>
            </a:r>
            <a:endParaRPr lang="en-US" dirty="0"/>
          </a:p>
        </p:txBody>
      </p:sp>
      <p:sp>
        <p:nvSpPr>
          <p:cNvPr id="29714" name="Rectangle 18"/>
          <p:cNvSpPr>
            <a:spLocks noGrp="1" noChangeArrowheads="1"/>
          </p:cNvSpPr>
          <p:nvPr>
            <p:ph type="subTitle" sz="quarter" idx="1" hasCustomPrompt="1"/>
          </p:nvPr>
        </p:nvSpPr>
        <p:spPr>
          <a:xfrm>
            <a:off x="609600" y="3200400"/>
            <a:ext cx="4902200" cy="990600"/>
          </a:xfrm>
        </p:spPr>
        <p:txBody>
          <a:bodyPr/>
          <a:lstStyle>
            <a:lvl1pPr marL="0" indent="0" algn="l">
              <a:buFont typeface="Wingdings" pitchFamily="2" charset="2"/>
              <a:buNone/>
              <a:defRPr sz="1600" b="0" i="1" cap="none" baseline="0">
                <a:solidFill>
                  <a:schemeClr val="tx1">
                    <a:lumMod val="65000"/>
                    <a:lumOff val="35000"/>
                  </a:schemeClr>
                </a:solidFill>
                <a:latin typeface="Century Schoolbook"/>
                <a:cs typeface="Century Schoolbook"/>
              </a:defRPr>
            </a:lvl1pPr>
          </a:lstStyle>
          <a:p>
            <a:r>
              <a:rPr lang="en-US" dirty="0" smtClean="0"/>
              <a:t>Click to edit master subtitle style</a:t>
            </a:r>
            <a:endParaRPr lang="en-US" dirty="0"/>
          </a:p>
        </p:txBody>
      </p:sp>
      <p:sp>
        <p:nvSpPr>
          <p:cNvPr id="59" name="Rectangle 18"/>
          <p:cNvSpPr txBox="1">
            <a:spLocks noChangeArrowheads="1"/>
          </p:cNvSpPr>
          <p:nvPr userDrawn="1"/>
        </p:nvSpPr>
        <p:spPr bwMode="auto">
          <a:xfrm>
            <a:off x="6502370" y="2590800"/>
            <a:ext cx="2235229"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9FA1A4"/>
              </a:buClr>
              <a:buSzPct val="100000"/>
              <a:buFont typeface="Wingdings" pitchFamily="2" charset="2"/>
              <a:buNone/>
              <a:defRPr sz="1600" b="0" i="1" cap="none" baseline="0">
                <a:solidFill>
                  <a:schemeClr val="tx1">
                    <a:lumMod val="65000"/>
                    <a:lumOff val="35000"/>
                  </a:schemeClr>
                </a:solidFill>
                <a:latin typeface="Century Schoolbook"/>
                <a:ea typeface="+mn-ea"/>
                <a:cs typeface="Century Schoolbook"/>
              </a:defRPr>
            </a:lvl1pPr>
            <a:lvl2pPr marL="736600" indent="-285750" algn="l" rtl="0" eaLnBrk="0" fontAlgn="base" hangingPunct="0">
              <a:spcBef>
                <a:spcPct val="20000"/>
              </a:spcBef>
              <a:spcAft>
                <a:spcPct val="0"/>
              </a:spcAft>
              <a:buClr>
                <a:srgbClr val="9FA1A4"/>
              </a:buClr>
              <a:buSzPct val="50000"/>
              <a:buFont typeface="Wingdings" charset="2"/>
              <a:buChar char=""/>
              <a:defRPr sz="1600" b="1" i="0">
                <a:solidFill>
                  <a:srgbClr val="0081C6"/>
                </a:solidFill>
                <a:latin typeface="Century Schoolbook"/>
                <a:cs typeface="Century Schoolbook"/>
              </a:defRPr>
            </a:lvl2pPr>
            <a:lvl3pPr marL="1143000" indent="-228600" algn="l" rtl="0" eaLnBrk="0" fontAlgn="base" hangingPunct="0">
              <a:spcBef>
                <a:spcPct val="20000"/>
              </a:spcBef>
              <a:spcAft>
                <a:spcPct val="0"/>
              </a:spcAft>
              <a:buClr>
                <a:schemeClr val="bg2">
                  <a:lumMod val="40000"/>
                  <a:lumOff val="60000"/>
                </a:schemeClr>
              </a:buClr>
              <a:buFont typeface="Wingdings" charset="2"/>
              <a:buChar char="§"/>
              <a:defRPr sz="1600" b="1" i="0">
                <a:solidFill>
                  <a:srgbClr val="0081C6"/>
                </a:solidFill>
                <a:latin typeface="Century Schoolbook"/>
                <a:cs typeface="Century Schoolbook"/>
              </a:defRPr>
            </a:lvl3pPr>
            <a:lvl4pPr marL="1600200" indent="-228600" algn="l" rtl="0" eaLnBrk="0" fontAlgn="base" hangingPunct="0">
              <a:spcBef>
                <a:spcPct val="20000"/>
              </a:spcBef>
              <a:spcAft>
                <a:spcPct val="0"/>
              </a:spcAft>
              <a:buClr>
                <a:schemeClr val="bg2">
                  <a:lumMod val="20000"/>
                  <a:lumOff val="80000"/>
                </a:schemeClr>
              </a:buClr>
              <a:buFont typeface="Wingdings" charset="2"/>
              <a:buChar char="§"/>
              <a:defRPr sz="1600" b="1" i="0">
                <a:solidFill>
                  <a:srgbClr val="0081C6"/>
                </a:solidFill>
                <a:latin typeface="Century Schoolbook"/>
                <a:cs typeface="Century Schoolbook"/>
              </a:defRPr>
            </a:lvl4pPr>
            <a:lvl5pPr marL="2114550" indent="-285750" algn="l" rtl="0" eaLnBrk="0" fontAlgn="base" hangingPunct="0">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0" fontAlgn="base" hangingPunct="0">
              <a:spcBef>
                <a:spcPct val="20000"/>
              </a:spcBef>
              <a:spcAft>
                <a:spcPct val="0"/>
              </a:spcAft>
              <a:defRPr sz="2000">
                <a:solidFill>
                  <a:schemeClr val="tx1"/>
                </a:solidFill>
                <a:latin typeface="Times" charset="0"/>
              </a:defRPr>
            </a:lvl6pPr>
            <a:lvl7pPr marL="2971800" indent="-228600" algn="l" rtl="0" eaLnBrk="0" fontAlgn="base" hangingPunct="0">
              <a:spcBef>
                <a:spcPct val="20000"/>
              </a:spcBef>
              <a:spcAft>
                <a:spcPct val="0"/>
              </a:spcAft>
              <a:defRPr sz="2000">
                <a:solidFill>
                  <a:schemeClr val="tx1"/>
                </a:solidFill>
                <a:latin typeface="Times" charset="0"/>
              </a:defRPr>
            </a:lvl7pPr>
            <a:lvl8pPr marL="3429000" indent="-228600" algn="l" rtl="0" eaLnBrk="0" fontAlgn="base" hangingPunct="0">
              <a:spcBef>
                <a:spcPct val="20000"/>
              </a:spcBef>
              <a:spcAft>
                <a:spcPct val="0"/>
              </a:spcAft>
              <a:defRPr sz="2000">
                <a:solidFill>
                  <a:schemeClr val="tx1"/>
                </a:solidFill>
                <a:latin typeface="Times" charset="0"/>
              </a:defRPr>
            </a:lvl8pPr>
            <a:lvl9pPr marL="3886200" indent="-228600" algn="l" rtl="0" eaLnBrk="0" fontAlgn="base" hangingPunct="0">
              <a:spcBef>
                <a:spcPct val="20000"/>
              </a:spcBef>
              <a:spcAft>
                <a:spcPct val="0"/>
              </a:spcAft>
              <a:defRPr sz="2000">
                <a:solidFill>
                  <a:schemeClr val="tx1"/>
                </a:solidFill>
                <a:latin typeface="Times" charset="0"/>
              </a:defRPr>
            </a:lvl9pPr>
          </a:lstStyle>
          <a:p>
            <a:pPr defTabSz="914400"/>
            <a:r>
              <a:rPr lang="en-US" i="0" dirty="0" smtClean="0">
                <a:solidFill>
                  <a:srgbClr val="FFFFFF"/>
                </a:solidFill>
              </a:rPr>
              <a:t>The Source for</a:t>
            </a:r>
          </a:p>
          <a:p>
            <a:pPr defTabSz="914400"/>
            <a:r>
              <a:rPr lang="en-US" i="0" dirty="0" smtClean="0">
                <a:solidFill>
                  <a:srgbClr val="FFFFFF"/>
                </a:solidFill>
              </a:rPr>
              <a:t>Housing Solutions</a:t>
            </a:r>
            <a:endParaRPr lang="en-US" i="0" dirty="0">
              <a:solidFill>
                <a:srgbClr val="FFFFFF"/>
              </a:solidFill>
            </a:endParaRPr>
          </a:p>
        </p:txBody>
      </p:sp>
      <p:sp>
        <p:nvSpPr>
          <p:cNvPr id="20" name="Rectangle 19"/>
          <p:cNvSpPr/>
          <p:nvPr userDrawn="1"/>
        </p:nvSpPr>
        <p:spPr bwMode="auto">
          <a:xfrm flipV="1">
            <a:off x="5715000" y="6705600"/>
            <a:ext cx="3429000" cy="152400"/>
          </a:xfrm>
          <a:prstGeom prst="rect">
            <a:avLst/>
          </a:prstGeom>
          <a:solidFill>
            <a:srgbClr val="8DC6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smtClean="0">
              <a:solidFill>
                <a:srgbClr val="FFFFFF"/>
              </a:solidFill>
              <a:latin typeface="Times" charset="0"/>
            </a:endParaRPr>
          </a:p>
        </p:txBody>
      </p:sp>
    </p:spTree>
  </p:cSld>
  <p:clrMapOvr>
    <a:masterClrMapping/>
  </p:clrMapOvr>
  <p:transition advTm="1000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ECA3FDA-35DD-9B40-9F36-3DBC322B2FC7}" type="datetimeFigureOut">
              <a:rPr lang="en-US" smtClean="0"/>
              <a:pPr/>
              <a:t>5/11/2015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2FFE513-9439-5D45-95DA-A5ED5913BC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ECA3FDA-35DD-9B40-9F36-3DBC322B2FC7}" type="datetimeFigureOut">
              <a:rPr lang="en-US" smtClean="0"/>
              <a:pPr/>
              <a:t>5/11/2015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2FFE513-9439-5D45-95DA-A5ED5913BC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ECA3FDA-35DD-9B40-9F36-3DBC322B2FC7}" type="datetimeFigureOut">
              <a:rPr lang="en-US" smtClean="0"/>
              <a:pPr/>
              <a:t>5/11/2015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2FFE513-9439-5D45-95DA-A5ED5913BC72}"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ECA3FDA-35DD-9B40-9F36-3DBC322B2FC7}" type="datetimeFigureOut">
              <a:rPr lang="en-US" smtClean="0"/>
              <a:pPr/>
              <a:t>5/11/2015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FFE513-9439-5D45-95DA-A5ED5913BC7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ECA3FDA-35DD-9B40-9F36-3DBC322B2FC7}" type="datetimeFigureOut">
              <a:rPr lang="en-US" smtClean="0"/>
              <a:pPr/>
              <a:t>5/11/2015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FFE513-9439-5D45-95DA-A5ED5913BC72}"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CA3FDA-35DD-9B40-9F36-3DBC322B2FC7}" type="datetimeFigureOut">
              <a:rPr lang="en-US" smtClean="0"/>
              <a:pPr/>
              <a:t>5/11/2015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FFE513-9439-5D45-95DA-A5ED5913BC72}"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CA3FDA-35DD-9B40-9F36-3DBC322B2FC7}" type="datetimeFigureOut">
              <a:rPr lang="en-US" smtClean="0"/>
              <a:pPr/>
              <a:t>5/11/2015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FFE513-9439-5D45-95DA-A5ED5913BC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a:t>
            </a:r>
            <a:endParaRPr lang="en-US" dirty="0"/>
          </a:p>
        </p:txBody>
      </p:sp>
      <p:sp>
        <p:nvSpPr>
          <p:cNvPr id="3" name="Content Placeholder 2"/>
          <p:cNvSpPr>
            <a:spLocks noGrp="1"/>
          </p:cNvSpPr>
          <p:nvPr>
            <p:ph idx="1"/>
          </p:nvPr>
        </p:nvSpPr>
        <p:spPr>
          <a:xfrm>
            <a:off x="457200" y="1524000"/>
            <a:ext cx="7543800" cy="3581400"/>
          </a:xfrm>
        </p:spPr>
        <p:txBody>
          <a:bodyPr/>
          <a:lstStyle>
            <a:lvl1pPr>
              <a:defRPr>
                <a:solidFill>
                  <a:srgbClr val="0081C6"/>
                </a:solidFill>
              </a:defRPr>
            </a:lvl1pPr>
            <a:lvl2pPr>
              <a:defRPr b="0">
                <a:solidFill>
                  <a:srgbClr val="0081C6"/>
                </a:solidFill>
              </a:defRPr>
            </a:lvl2pPr>
            <a:lvl3pPr>
              <a:defRPr b="0">
                <a:solidFill>
                  <a:srgbClr val="0081C6"/>
                </a:solidFill>
              </a:defRPr>
            </a:lvl3pPr>
            <a:lvl4pPr>
              <a:defRPr b="0">
                <a:solidFill>
                  <a:srgbClr val="0081C6"/>
                </a:solidFill>
              </a:defRPr>
            </a:lvl4pPr>
            <a:lvl5pPr>
              <a:defRPr b="0">
                <a:solidFill>
                  <a:srgbClr val="0081C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Tm="1000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94075"/>
            <a:ext cx="8421687" cy="1362075"/>
          </a:xfrm>
        </p:spPr>
        <p:txBody>
          <a:bodyPr anchor="t"/>
          <a:lstStyle>
            <a:lvl1pPr marL="3175" indent="0" algn="l">
              <a:defRPr sz="2400" b="0" cap="all">
                <a:solidFill>
                  <a:srgbClr val="9FA1A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a:t>
            </a:r>
          </a:p>
        </p:txBody>
      </p:sp>
    </p:spTree>
  </p:cSld>
  <p:clrMapOvr>
    <a:masterClrMapping/>
  </p:clrMapOvr>
  <p:transition advTm="1000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12812" y="1981200"/>
            <a:ext cx="3887787" cy="4114800"/>
          </a:xfrm>
        </p:spPr>
        <p:txBody>
          <a:bodyPr/>
          <a:lstStyle>
            <a:lvl1pPr marL="398463" indent="-398463">
              <a:defRPr sz="1600">
                <a:solidFill>
                  <a:schemeClr val="tx1">
                    <a:lumMod val="65000"/>
                    <a:lumOff val="35000"/>
                  </a:schemeClr>
                </a:solidFill>
              </a:defRPr>
            </a:lvl1pPr>
            <a:lvl2pPr>
              <a:defRPr sz="1600">
                <a:solidFill>
                  <a:schemeClr val="tx1">
                    <a:lumMod val="65000"/>
                    <a:lumOff val="35000"/>
                  </a:schemeClr>
                </a:solidFill>
              </a:defRPr>
            </a:lvl2pPr>
            <a:lvl3pPr>
              <a:defRPr sz="1600">
                <a:solidFill>
                  <a:schemeClr val="tx1">
                    <a:lumMod val="65000"/>
                    <a:lumOff val="35000"/>
                  </a:schemeClr>
                </a:solidFill>
              </a:defRPr>
            </a:lvl3pPr>
            <a:lvl4pPr>
              <a:defRPr sz="1600">
                <a:solidFill>
                  <a:schemeClr val="tx1">
                    <a:lumMod val="65000"/>
                    <a:lumOff val="35000"/>
                  </a:schemeClr>
                </a:solidFill>
              </a:defRPr>
            </a:lvl4pPr>
            <a:lvl5pPr>
              <a:defRPr sz="16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b="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Tm="1000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defTabSz="914400"/>
            <a:r>
              <a:rPr lang="en-US" smtClean="0"/>
              <a:t>Click to edit Master title style</a:t>
            </a:r>
            <a:endParaRPr lang="en-US" dirty="0"/>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658679859"/>
      </p:ext>
    </p:extLst>
  </p:cSld>
  <p:clrMapOvr>
    <a:masterClrMapping/>
  </p:clrMapOvr>
  <p:transition advTm="10000"/>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ECA3FDA-35DD-9B40-9F36-3DBC322B2FC7}" type="datetimeFigureOut">
              <a:rPr lang="en-US" smtClean="0"/>
              <a:pPr/>
              <a:t>5/11/2015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12FFE513-9439-5D45-95DA-A5ED5913BC72}"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CA3FDA-35DD-9B40-9F36-3DBC322B2FC7}" type="datetimeFigureOut">
              <a:rPr lang="en-US" smtClean="0"/>
              <a:pPr/>
              <a:t>5/11/2015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FFE513-9439-5D45-95DA-A5ED5913BC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ECA3FDA-35DD-9B40-9F36-3DBC322B2FC7}" type="datetimeFigureOut">
              <a:rPr lang="en-US" smtClean="0"/>
              <a:pPr/>
              <a:t>5/11/2015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FFE513-9439-5D45-95DA-A5ED5913BC72}"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ECA3FDA-35DD-9B40-9F36-3DBC322B2FC7}" type="datetimeFigureOut">
              <a:rPr lang="en-US" smtClean="0"/>
              <a:pPr/>
              <a:t>5/11/2015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FFE513-9439-5D45-95DA-A5ED5913BC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bwMode="auto">
          <a:xfrm flipV="1">
            <a:off x="0" y="76200"/>
            <a:ext cx="7315200" cy="9144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smtClean="0">
              <a:solidFill>
                <a:srgbClr val="FFFFFF"/>
              </a:solidFill>
              <a:latin typeface="Times" charset="0"/>
            </a:endParaRPr>
          </a:p>
        </p:txBody>
      </p:sp>
      <p:sp>
        <p:nvSpPr>
          <p:cNvPr id="1027" name="Rectangle 3"/>
          <p:cNvSpPr>
            <a:spLocks noGrp="1" noChangeArrowheads="1"/>
          </p:cNvSpPr>
          <p:nvPr>
            <p:ph type="title"/>
          </p:nvPr>
        </p:nvSpPr>
        <p:spPr bwMode="auto">
          <a:xfrm>
            <a:off x="609600" y="228600"/>
            <a:ext cx="6019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a:t>
            </a:r>
          </a:p>
        </p:txBody>
      </p:sp>
      <p:sp>
        <p:nvSpPr>
          <p:cNvPr id="1028" name="Rectangle 4"/>
          <p:cNvSpPr>
            <a:spLocks noGrp="1" noChangeArrowheads="1"/>
          </p:cNvSpPr>
          <p:nvPr>
            <p:ph type="body" idx="1"/>
          </p:nvPr>
        </p:nvSpPr>
        <p:spPr bwMode="auto">
          <a:xfrm>
            <a:off x="457200" y="16002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3" name="Picture 2" descr="CSH_Color_tag.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15200" y="6019800"/>
            <a:ext cx="1269570" cy="542787"/>
          </a:xfrm>
          <a:prstGeom prst="rect">
            <a:avLst/>
          </a:prstGeom>
        </p:spPr>
      </p:pic>
      <p:sp>
        <p:nvSpPr>
          <p:cNvPr id="6" name="Slide Number Placeholder 5"/>
          <p:cNvSpPr>
            <a:spLocks noGrp="1"/>
          </p:cNvSpPr>
          <p:nvPr>
            <p:ph type="sldNum" sz="quarter" idx="4"/>
          </p:nvPr>
        </p:nvSpPr>
        <p:spPr>
          <a:xfrm>
            <a:off x="609600" y="6248400"/>
            <a:ext cx="2667000" cy="365125"/>
          </a:xfrm>
          <a:prstGeom prst="rect">
            <a:avLst/>
          </a:prstGeom>
        </p:spPr>
        <p:txBody>
          <a:bodyPr vert="horz" lIns="91440" tIns="45720" rIns="91440" bIns="45720" rtlCol="0" anchor="ctr"/>
          <a:lstStyle>
            <a:lvl1pPr algn="l">
              <a:defRPr sz="1000" b="0" i="1">
                <a:solidFill>
                  <a:srgbClr val="9FA1A4"/>
                </a:solidFill>
                <a:latin typeface="Century Schoolbook"/>
                <a:cs typeface="Century Schoolbook"/>
              </a:defRPr>
            </a:lvl1pPr>
          </a:lstStyle>
          <a:p>
            <a:pPr defTabSz="914400" eaLnBrk="0" fontAlgn="base" hangingPunct="0">
              <a:spcBef>
                <a:spcPct val="0"/>
              </a:spcBef>
              <a:spcAft>
                <a:spcPct val="0"/>
              </a:spcAft>
            </a:pPr>
            <a:fld id="{E2B764D5-3AB2-694F-8B89-2C77F41AEE37}" type="slidenum">
              <a:rPr lang="en-US" smtClean="0"/>
              <a:pPr defTabSz="914400" eaLnBrk="0" fontAlgn="base" hangingPunct="0">
                <a:spcBef>
                  <a:spcPct val="0"/>
                </a:spcBef>
                <a:spcAft>
                  <a:spcPct val="0"/>
                </a:spcAft>
              </a:pPr>
              <a:t>‹#›</a:t>
            </a:fld>
            <a:endParaRPr lang="en-US" dirty="0"/>
          </a:p>
        </p:txBody>
      </p:sp>
      <p:sp>
        <p:nvSpPr>
          <p:cNvPr id="41" name="Rectangle 40"/>
          <p:cNvSpPr/>
          <p:nvPr userDrawn="1"/>
        </p:nvSpPr>
        <p:spPr bwMode="auto">
          <a:xfrm flipV="1">
            <a:off x="6934200" y="0"/>
            <a:ext cx="2209800" cy="838200"/>
          </a:xfrm>
          <a:prstGeom prst="rect">
            <a:avLst/>
          </a:prstGeom>
          <a:solidFill>
            <a:srgbClr val="0081C6">
              <a:alpha val="8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smtClean="0">
              <a:solidFill>
                <a:srgbClr val="FFFFFF"/>
              </a:solidFill>
              <a:latin typeface="Times" charset="0"/>
            </a:endParaRPr>
          </a:p>
        </p:txBody>
      </p:sp>
      <p:sp>
        <p:nvSpPr>
          <p:cNvPr id="44" name="Rectangle 43"/>
          <p:cNvSpPr/>
          <p:nvPr userDrawn="1"/>
        </p:nvSpPr>
        <p:spPr bwMode="auto">
          <a:xfrm flipV="1">
            <a:off x="5715000" y="6705600"/>
            <a:ext cx="3429000" cy="152400"/>
          </a:xfrm>
          <a:prstGeom prst="rect">
            <a:avLst/>
          </a:prstGeom>
          <a:solidFill>
            <a:srgbClr val="8DC6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smtClean="0">
              <a:solidFill>
                <a:srgbClr val="FFFFFF"/>
              </a:solidFill>
              <a:latin typeface="Times" charset="0"/>
            </a:endParaRPr>
          </a:p>
        </p:txBody>
      </p:sp>
      <p:sp>
        <p:nvSpPr>
          <p:cNvPr id="43" name="Rectangle 42"/>
          <p:cNvSpPr/>
          <p:nvPr userDrawn="1"/>
        </p:nvSpPr>
        <p:spPr bwMode="auto">
          <a:xfrm flipV="1">
            <a:off x="0" y="6629400"/>
            <a:ext cx="6096000" cy="152400"/>
          </a:xfrm>
          <a:prstGeom prst="rect">
            <a:avLst/>
          </a:prstGeom>
          <a:solidFill>
            <a:srgbClr val="9FA1A4">
              <a:alpha val="4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smtClean="0">
              <a:solidFill>
                <a:srgbClr val="FFFFFF"/>
              </a:solidFill>
              <a:latin typeface="Times" charset="0"/>
            </a:endParaRPr>
          </a:p>
        </p:txBody>
      </p:sp>
      <p:sp>
        <p:nvSpPr>
          <p:cNvPr id="45" name="Rectangle 44"/>
          <p:cNvSpPr/>
          <p:nvPr userDrawn="1"/>
        </p:nvSpPr>
        <p:spPr bwMode="auto">
          <a:xfrm flipV="1">
            <a:off x="0" y="838200"/>
            <a:ext cx="6934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smtClean="0">
              <a:solidFill>
                <a:srgbClr val="FFFFFF"/>
              </a:solidFill>
              <a:latin typeface="Times"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advTm="10000"/>
  <p:timing>
    <p:tnLst>
      <p:par>
        <p:cTn id="1" dur="indefinite" restart="never" nodeType="tmRoot"/>
      </p:par>
    </p:tnLst>
  </p:timing>
  <p:txStyles>
    <p:titleStyle>
      <a:lvl1pPr marL="460375" indent="-460375" algn="l" rtl="0" eaLnBrk="0" fontAlgn="base" hangingPunct="0">
        <a:spcBef>
          <a:spcPct val="0"/>
        </a:spcBef>
        <a:spcAft>
          <a:spcPct val="0"/>
        </a:spcAft>
        <a:defRPr sz="2800" b="0" baseline="0">
          <a:solidFill>
            <a:schemeClr val="bg1"/>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p:titleStyle>
    <p:bodyStyle>
      <a:lvl1pPr marL="461963" indent="-342900" algn="l" rtl="0" eaLnBrk="0" fontAlgn="base" hangingPunct="0">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0" fontAlgn="base" hangingPunct="0">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0" fontAlgn="base" hangingPunct="0">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0" fontAlgn="base" hangingPunct="0">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0" fontAlgn="base" hangingPunct="0">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0" fontAlgn="base" hangingPunct="0">
        <a:spcBef>
          <a:spcPct val="20000"/>
        </a:spcBef>
        <a:spcAft>
          <a:spcPct val="0"/>
        </a:spcAft>
        <a:defRPr sz="2000">
          <a:solidFill>
            <a:schemeClr val="tx1"/>
          </a:solidFill>
          <a:latin typeface="Times" charset="0"/>
        </a:defRPr>
      </a:lvl6pPr>
      <a:lvl7pPr marL="2971800" indent="-228600" algn="l" rtl="0" eaLnBrk="0" fontAlgn="base" hangingPunct="0">
        <a:spcBef>
          <a:spcPct val="20000"/>
        </a:spcBef>
        <a:spcAft>
          <a:spcPct val="0"/>
        </a:spcAft>
        <a:defRPr sz="2000">
          <a:solidFill>
            <a:schemeClr val="tx1"/>
          </a:solidFill>
          <a:latin typeface="Times" charset="0"/>
        </a:defRPr>
      </a:lvl7pPr>
      <a:lvl8pPr marL="3429000" indent="-228600" algn="l" rtl="0" eaLnBrk="0" fontAlgn="base" hangingPunct="0">
        <a:spcBef>
          <a:spcPct val="20000"/>
        </a:spcBef>
        <a:spcAft>
          <a:spcPct val="0"/>
        </a:spcAft>
        <a:defRPr sz="2000">
          <a:solidFill>
            <a:schemeClr val="tx1"/>
          </a:solidFill>
          <a:latin typeface="Times" charset="0"/>
        </a:defRPr>
      </a:lvl8pPr>
      <a:lvl9pPr marL="3886200" indent="-228600" algn="l" rtl="0" eaLnBrk="0" fontAlgn="base" hangingPunct="0">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5/11/2015</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defTabSz="914400" eaLnBrk="0" fontAlgn="base" hangingPunct="0">
              <a:spcBef>
                <a:spcPct val="0"/>
              </a:spcBef>
              <a:spcAft>
                <a:spcPct val="0"/>
              </a:spcAft>
            </a:pPr>
            <a:fld id="{E2B764D5-3AB2-694F-8B89-2C77F41AEE37}" type="slidenum">
              <a:rPr lang="en-US" smtClean="0"/>
              <a:pPr defTabSz="914400" eaLnBrk="0" fontAlgn="base" hangingPunct="0">
                <a:spcBef>
                  <a:spcPct val="0"/>
                </a:spcBef>
                <a:spcAft>
                  <a:spcPct val="0"/>
                </a:spcAft>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76200"/>
            <a:ext cx="8686800" cy="2277547"/>
          </a:xfrm>
          <a:prstGeom prst="rect">
            <a:avLst/>
          </a:prstGeom>
        </p:spPr>
        <p:txBody>
          <a:bodyPr wrap="square">
            <a:spAutoFit/>
          </a:bodyPr>
          <a:lstStyle/>
          <a:p>
            <a:pPr>
              <a:buNone/>
            </a:pPr>
            <a:r>
              <a:rPr lang="en-US" sz="5600" dirty="0" smtClean="0">
                <a:latin typeface="Century Schoolbook"/>
                <a:cs typeface="Century Schoolbook"/>
              </a:rPr>
              <a:t>Pathways Home Colorado</a:t>
            </a:r>
          </a:p>
          <a:p>
            <a:r>
              <a:rPr lang="en-US" sz="2800" i="1" dirty="0" smtClean="0">
                <a:solidFill>
                  <a:schemeClr val="accent1">
                    <a:lumMod val="75000"/>
                  </a:schemeClr>
                </a:solidFill>
                <a:latin typeface="Century Schoolbook"/>
                <a:cs typeface="Century Schoolbook"/>
              </a:rPr>
              <a:t>Dedicated to the hope that future generations will not experience homelessness</a:t>
            </a:r>
          </a:p>
          <a:p>
            <a:pPr>
              <a:buNone/>
            </a:pPr>
            <a:r>
              <a:rPr lang="en-US" sz="3000" dirty="0" smtClean="0">
                <a:latin typeface="Century Schoolbook"/>
                <a:cs typeface="Century Schoolbook"/>
              </a:rPr>
              <a:t> </a:t>
            </a:r>
          </a:p>
        </p:txBody>
      </p:sp>
      <p:sp>
        <p:nvSpPr>
          <p:cNvPr id="6" name="TextBox 5"/>
          <p:cNvSpPr txBox="1"/>
          <p:nvPr/>
        </p:nvSpPr>
        <p:spPr>
          <a:xfrm>
            <a:off x="2606842" y="4785895"/>
            <a:ext cx="184666" cy="369332"/>
          </a:xfrm>
          <a:prstGeom prst="rect">
            <a:avLst/>
          </a:prstGeom>
          <a:noFill/>
        </p:spPr>
        <p:txBody>
          <a:bodyPr wrap="none" rtlCol="0">
            <a:spAutoFit/>
          </a:bodyPr>
          <a:lstStyle/>
          <a:p>
            <a:endParaRPr lang="en-US" dirty="0"/>
          </a:p>
        </p:txBody>
      </p:sp>
      <p:pic>
        <p:nvPicPr>
          <p:cNvPr id="13" name="Picture 12" descr="Governor Hickenlooper_Thanksgiving 2011_3.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08085" y="2057400"/>
            <a:ext cx="5029200" cy="3352800"/>
          </a:xfrm>
          <a:prstGeom prst="rect">
            <a:avLst/>
          </a:prstGeom>
        </p:spPr>
      </p:pic>
      <p:pic>
        <p:nvPicPr>
          <p:cNvPr id="14" name="Picture 13" descr="WI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715" y="2300514"/>
            <a:ext cx="3159881" cy="3033486"/>
          </a:xfrm>
          <a:prstGeom prst="rect">
            <a:avLst/>
          </a:prstGeom>
        </p:spPr>
      </p:pic>
      <p:sp>
        <p:nvSpPr>
          <p:cNvPr id="10" name="Rectangle 9"/>
          <p:cNvSpPr/>
          <p:nvPr/>
        </p:nvSpPr>
        <p:spPr>
          <a:xfrm>
            <a:off x="152400" y="5638800"/>
            <a:ext cx="8839200" cy="461665"/>
          </a:xfrm>
          <a:prstGeom prst="rect">
            <a:avLst/>
          </a:prstGeom>
          <a:solidFill>
            <a:schemeClr val="accent1">
              <a:lumMod val="60000"/>
              <a:lumOff val="40000"/>
            </a:schemeClr>
          </a:solidFill>
        </p:spPr>
        <p:txBody>
          <a:bodyPr wrap="square">
            <a:spAutoFit/>
          </a:bodyPr>
          <a:lstStyle/>
          <a:p>
            <a:pPr algn="ctr"/>
            <a:r>
              <a:rPr lang="en-US" sz="2400" b="1" dirty="0" smtClean="0">
                <a:latin typeface="Century Schoolbook"/>
                <a:cs typeface="Century Schoolbook"/>
              </a:rPr>
              <a:t>Effective policies               Engaged </a:t>
            </a:r>
            <a:r>
              <a:rPr lang="en-US" sz="2400" b="1" dirty="0">
                <a:latin typeface="Century Schoolbook"/>
                <a:cs typeface="Century Schoolbook"/>
              </a:rPr>
              <a:t>political </a:t>
            </a:r>
            <a:r>
              <a:rPr lang="en-US" sz="2400" b="1" dirty="0" smtClean="0">
                <a:latin typeface="Century Schoolbook"/>
                <a:cs typeface="Century Schoolbook"/>
              </a:rPr>
              <a:t>leadership</a:t>
            </a:r>
            <a:endParaRPr lang="en-US" sz="2400" dirty="0" smtClean="0">
              <a:latin typeface="Century Schoolbook"/>
              <a:cs typeface="Century Schoolbook"/>
            </a:endParaRPr>
          </a:p>
        </p:txBody>
      </p:sp>
      <p:sp>
        <p:nvSpPr>
          <p:cNvPr id="11" name="Rectangle 10"/>
          <p:cNvSpPr/>
          <p:nvPr/>
        </p:nvSpPr>
        <p:spPr>
          <a:xfrm>
            <a:off x="152401" y="6248400"/>
            <a:ext cx="8839200" cy="461665"/>
          </a:xfrm>
          <a:prstGeom prst="rect">
            <a:avLst/>
          </a:prstGeom>
          <a:solidFill>
            <a:schemeClr val="accent1">
              <a:lumMod val="60000"/>
              <a:lumOff val="40000"/>
            </a:schemeClr>
          </a:solidFill>
        </p:spPr>
        <p:txBody>
          <a:bodyPr wrap="square">
            <a:spAutoFit/>
          </a:bodyPr>
          <a:lstStyle/>
          <a:p>
            <a:pPr algn="ctr"/>
            <a:r>
              <a:rPr lang="en-US" sz="2400" b="1" dirty="0" smtClean="0">
                <a:latin typeface="Century Schoolbook"/>
                <a:cs typeface="Century Schoolbook"/>
              </a:rPr>
              <a:t>Prioritized resources           Collaborative partnerships</a:t>
            </a:r>
            <a:endParaRPr lang="en-US" sz="2400" dirty="0">
              <a:latin typeface="Century Schoolbook"/>
              <a:cs typeface="Century Schoolbook"/>
            </a:endParaRPr>
          </a:p>
        </p:txBody>
      </p:sp>
    </p:spTree>
    <p:extLst>
      <p:ext uri="{BB962C8B-B14F-4D97-AF65-F5344CB8AC3E}">
        <p14:creationId xmlns:p14="http://schemas.microsoft.com/office/powerpoint/2010/main" val="1276568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42A59"/>
                </a:solidFill>
                <a:latin typeface="Century Schoolbook"/>
                <a:cs typeface="Century Schoolbook"/>
              </a:rPr>
              <a:t>Types of Supportive Housing</a:t>
            </a:r>
            <a:endParaRPr lang="en-US" dirty="0">
              <a:solidFill>
                <a:srgbClr val="B42A59"/>
              </a:solidFill>
              <a:latin typeface="Century Schoolbook"/>
              <a:cs typeface="Century Schoolbook"/>
            </a:endParaRPr>
          </a:p>
        </p:txBody>
      </p:sp>
      <p:sp>
        <p:nvSpPr>
          <p:cNvPr id="3" name="Content Placeholder 2"/>
          <p:cNvSpPr>
            <a:spLocks noGrp="1"/>
          </p:cNvSpPr>
          <p:nvPr>
            <p:ph idx="1"/>
          </p:nvPr>
        </p:nvSpPr>
        <p:spPr>
          <a:xfrm>
            <a:off x="4021667" y="1476908"/>
            <a:ext cx="4931832" cy="4936593"/>
          </a:xfrm>
        </p:spPr>
        <p:txBody>
          <a:bodyPr>
            <a:normAutofit fontScale="92500"/>
          </a:bodyPr>
          <a:lstStyle/>
          <a:p>
            <a:pPr>
              <a:buFont typeface="Lucida Grande"/>
              <a:buChar char="-"/>
            </a:pPr>
            <a:r>
              <a:rPr lang="en-US" dirty="0" smtClean="0">
                <a:latin typeface="Century Schoolbook"/>
                <a:cs typeface="Century Schoolbook"/>
              </a:rPr>
              <a:t>Single site: buildings developed / rehabilitated </a:t>
            </a:r>
          </a:p>
          <a:p>
            <a:pPr>
              <a:buFont typeface="Lucida Grande"/>
              <a:buChar char="-"/>
            </a:pPr>
            <a:endParaRPr lang="en-US" sz="1400" dirty="0" smtClean="0">
              <a:latin typeface="Century Schoolbook"/>
              <a:cs typeface="Century Schoolbook"/>
            </a:endParaRPr>
          </a:p>
          <a:p>
            <a:pPr>
              <a:buFont typeface="Lucida Grande"/>
              <a:buChar char="-"/>
            </a:pPr>
            <a:r>
              <a:rPr lang="en-US" dirty="0" smtClean="0">
                <a:latin typeface="Century Schoolbook"/>
                <a:cs typeface="Century Schoolbook"/>
              </a:rPr>
              <a:t>Scattered Site: rent-subsidized apartments </a:t>
            </a:r>
          </a:p>
          <a:p>
            <a:pPr>
              <a:buFont typeface="Lucida Grande"/>
              <a:buChar char="-"/>
            </a:pPr>
            <a:endParaRPr lang="en-US" sz="1300" dirty="0" smtClean="0">
              <a:latin typeface="Century Schoolbook"/>
              <a:cs typeface="Century Schoolbook"/>
            </a:endParaRPr>
          </a:p>
          <a:p>
            <a:pPr>
              <a:buFont typeface="Lucida Grande"/>
              <a:buChar char="-"/>
            </a:pPr>
            <a:r>
              <a:rPr lang="en-US" dirty="0" smtClean="0">
                <a:latin typeface="Century Schoolbook"/>
                <a:cs typeface="Century Schoolbook"/>
              </a:rPr>
              <a:t>Mixed-income buildings</a:t>
            </a:r>
          </a:p>
          <a:p>
            <a:pPr>
              <a:buFont typeface="Lucida Grande"/>
              <a:buChar char="-"/>
            </a:pPr>
            <a:endParaRPr lang="en-US" sz="1200" dirty="0" smtClean="0">
              <a:latin typeface="Century Schoolbook"/>
              <a:cs typeface="Century Schoolbook"/>
            </a:endParaRPr>
          </a:p>
          <a:p>
            <a:pPr>
              <a:buFont typeface="Lucida Grande"/>
              <a:buChar char="-"/>
            </a:pPr>
            <a:r>
              <a:rPr lang="en-US" dirty="0" smtClean="0">
                <a:latin typeface="Century Schoolbook"/>
                <a:cs typeface="Century Schoolbook"/>
              </a:rPr>
              <a:t>Master-leased buildings or units</a:t>
            </a:r>
          </a:p>
          <a:p>
            <a:endParaRPr lang="en-US" dirty="0"/>
          </a:p>
        </p:txBody>
      </p:sp>
      <p:pic>
        <p:nvPicPr>
          <p:cNvPr id="7" name="Picture 6" descr="housing.JPG"/>
          <p:cNvPicPr>
            <a:picLocks noChangeAspect="1"/>
          </p:cNvPicPr>
          <p:nvPr/>
        </p:nvPicPr>
        <p:blipFill rotWithShape="1">
          <a:blip r:embed="rId3" cstate="print">
            <a:extLst>
              <a:ext uri="{28A0092B-C50C-407E-A947-70E740481C1C}">
                <a14:useLocalDpi xmlns:a14="http://schemas.microsoft.com/office/drawing/2010/main"/>
              </a:ext>
            </a:extLst>
          </a:blip>
          <a:srcRect t="-1"/>
          <a:stretch/>
        </p:blipFill>
        <p:spPr>
          <a:xfrm>
            <a:off x="457200" y="4037545"/>
            <a:ext cx="3196167" cy="2375955"/>
          </a:xfrm>
          <a:prstGeom prst="rect">
            <a:avLst/>
          </a:prstGeom>
        </p:spPr>
      </p:pic>
      <p:pic>
        <p:nvPicPr>
          <p:cNvPr id="8" name="Picture 7" descr="housingstoc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1" y="1476908"/>
            <a:ext cx="3196166" cy="2130777"/>
          </a:xfrm>
          <a:prstGeom prst="rect">
            <a:avLst/>
          </a:prstGeom>
        </p:spPr>
      </p:pic>
    </p:spTree>
    <p:extLst>
      <p:ext uri="{BB962C8B-B14F-4D97-AF65-F5344CB8AC3E}">
        <p14:creationId xmlns:p14="http://schemas.microsoft.com/office/powerpoint/2010/main" val="161843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5943600" cy="1066800"/>
          </a:xfrm>
        </p:spPr>
        <p:txBody>
          <a:bodyPr>
            <a:normAutofit/>
          </a:bodyPr>
          <a:lstStyle/>
          <a:p>
            <a:r>
              <a:rPr lang="en-US" sz="6000" dirty="0" smtClean="0">
                <a:solidFill>
                  <a:schemeClr val="accent1">
                    <a:lumMod val="75000"/>
                  </a:schemeClr>
                </a:solidFill>
                <a:latin typeface="Century Schoolbook"/>
                <a:cs typeface="Century Schoolbook"/>
              </a:rPr>
              <a:t>State Strategies</a:t>
            </a:r>
            <a:endParaRPr lang="en-US" sz="6000" dirty="0">
              <a:solidFill>
                <a:schemeClr val="accent1">
                  <a:lumMod val="75000"/>
                </a:schemeClr>
              </a:solidFill>
              <a:latin typeface="Century Schoolbook"/>
              <a:cs typeface="Century Schoolbook"/>
            </a:endParaRPr>
          </a:p>
        </p:txBody>
      </p:sp>
      <p:pic>
        <p:nvPicPr>
          <p:cNvPr id="7" name="Picture 6" descr="JDO_2848.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97330" y="304800"/>
            <a:ext cx="2598270" cy="2819400"/>
          </a:xfrm>
          <a:prstGeom prst="rect">
            <a:avLst/>
          </a:prstGeom>
        </p:spPr>
      </p:pic>
      <p:pic>
        <p:nvPicPr>
          <p:cNvPr id="8" name="Picture 7" descr="DSCF0242d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4800" y="3429000"/>
            <a:ext cx="2601361" cy="3151988"/>
          </a:xfrm>
          <a:prstGeom prst="rect">
            <a:avLst/>
          </a:prstGeom>
        </p:spPr>
      </p:pic>
      <p:sp>
        <p:nvSpPr>
          <p:cNvPr id="4" name="TextBox 3"/>
          <p:cNvSpPr txBox="1"/>
          <p:nvPr/>
        </p:nvSpPr>
        <p:spPr>
          <a:xfrm>
            <a:off x="3352800" y="1066800"/>
            <a:ext cx="5562600" cy="830997"/>
          </a:xfrm>
          <a:prstGeom prst="rect">
            <a:avLst/>
          </a:prstGeom>
          <a:noFill/>
        </p:spPr>
        <p:txBody>
          <a:bodyPr wrap="square" rtlCol="0">
            <a:spAutoFit/>
          </a:bodyPr>
          <a:lstStyle/>
          <a:p>
            <a:r>
              <a:rPr lang="en-US" sz="2400" b="1" dirty="0">
                <a:latin typeface="Century Schoolbook"/>
                <a:cs typeface="Century Schoolbook"/>
              </a:rPr>
              <a:t>Increase Permanent Supportive Housing (PSH) </a:t>
            </a:r>
            <a:r>
              <a:rPr lang="en-US" sz="2400" b="1" dirty="0" smtClean="0">
                <a:latin typeface="Century Schoolbook"/>
                <a:cs typeface="Century Schoolbook"/>
              </a:rPr>
              <a:t>Statewide</a:t>
            </a:r>
            <a:endParaRPr lang="en-US" sz="2400" b="1" dirty="0">
              <a:latin typeface="Century Schoolbook"/>
              <a:cs typeface="Century Schoolbook"/>
            </a:endParaRPr>
          </a:p>
        </p:txBody>
      </p:sp>
      <p:sp>
        <p:nvSpPr>
          <p:cNvPr id="9" name="TextBox 8"/>
          <p:cNvSpPr txBox="1"/>
          <p:nvPr/>
        </p:nvSpPr>
        <p:spPr>
          <a:xfrm>
            <a:off x="3352800" y="2179529"/>
            <a:ext cx="5562600" cy="3416320"/>
          </a:xfrm>
          <a:prstGeom prst="rect">
            <a:avLst/>
          </a:prstGeom>
          <a:noFill/>
        </p:spPr>
        <p:txBody>
          <a:bodyPr wrap="square" rtlCol="0">
            <a:spAutoFit/>
          </a:bodyPr>
          <a:lstStyle/>
          <a:p>
            <a:pPr marL="342900" indent="-342900">
              <a:buFont typeface="Lucida Grande"/>
              <a:buChar char="-"/>
            </a:pPr>
            <a:r>
              <a:rPr lang="en-US" sz="2000" dirty="0">
                <a:latin typeface="Century Schoolbook"/>
                <a:cs typeface="Century Schoolbook"/>
              </a:rPr>
              <a:t>Change PSH </a:t>
            </a:r>
            <a:r>
              <a:rPr lang="en-US" sz="2000" dirty="0" smtClean="0">
                <a:latin typeface="Century Schoolbook"/>
                <a:cs typeface="Century Schoolbook"/>
              </a:rPr>
              <a:t>housing funding </a:t>
            </a:r>
            <a:r>
              <a:rPr lang="en-US" sz="2000" dirty="0">
                <a:latin typeface="Century Schoolbook"/>
                <a:cs typeface="Century Schoolbook"/>
              </a:rPr>
              <a:t>process at CHFA and </a:t>
            </a:r>
            <a:r>
              <a:rPr lang="en-US" sz="2000" dirty="0" smtClean="0">
                <a:latin typeface="Century Schoolbook"/>
                <a:cs typeface="Century Schoolbook"/>
              </a:rPr>
              <a:t>the Division of Housing</a:t>
            </a:r>
            <a:endParaRPr lang="en-US" sz="2000" dirty="0">
              <a:latin typeface="Century Schoolbook"/>
              <a:cs typeface="Century Schoolbook"/>
            </a:endParaRPr>
          </a:p>
          <a:p>
            <a:pPr marL="285750" indent="-285750">
              <a:buFont typeface="Lucida Grande"/>
              <a:buChar char="-"/>
            </a:pPr>
            <a:endParaRPr lang="en-US" sz="1200" dirty="0">
              <a:latin typeface="Century Schoolbook"/>
              <a:cs typeface="Century Schoolbook"/>
            </a:endParaRPr>
          </a:p>
          <a:p>
            <a:pPr marL="342900" indent="-342900">
              <a:buFont typeface="Lucida Grande"/>
              <a:buChar char="-"/>
            </a:pPr>
            <a:r>
              <a:rPr lang="en-US" sz="2000" dirty="0" smtClean="0">
                <a:latin typeface="Century Schoolbook"/>
                <a:cs typeface="Century Schoolbook"/>
              </a:rPr>
              <a:t>Increase </a:t>
            </a:r>
            <a:r>
              <a:rPr lang="en-US" sz="2000" dirty="0">
                <a:latin typeface="Century Schoolbook"/>
                <a:cs typeface="Century Schoolbook"/>
              </a:rPr>
              <a:t>capacity through Pathways Permanent Supportive Housing Toolkit </a:t>
            </a:r>
            <a:r>
              <a:rPr lang="en-US" sz="2000" dirty="0" smtClean="0">
                <a:latin typeface="Century Schoolbook"/>
                <a:cs typeface="Century Schoolbook"/>
              </a:rPr>
              <a:t>Process</a:t>
            </a:r>
          </a:p>
          <a:p>
            <a:pPr marL="342900" indent="-342900">
              <a:buFont typeface="Lucida Grande"/>
              <a:buChar char="-"/>
            </a:pPr>
            <a:endParaRPr lang="en-US" sz="1200" dirty="0">
              <a:latin typeface="Century Schoolbook"/>
              <a:cs typeface="Century Schoolbook"/>
            </a:endParaRPr>
          </a:p>
          <a:p>
            <a:pPr marL="342900" indent="-342900">
              <a:buFont typeface="Lucida Grande"/>
              <a:buChar char="-"/>
            </a:pPr>
            <a:r>
              <a:rPr lang="en-US" sz="2000" dirty="0">
                <a:solidFill>
                  <a:srgbClr val="FF0000"/>
                </a:solidFill>
                <a:latin typeface="Century Schoolbook"/>
                <a:cs typeface="Century Schoolbook"/>
              </a:rPr>
              <a:t>Complete a Medicaid Crosswalk to increase </a:t>
            </a:r>
            <a:r>
              <a:rPr lang="en-US" sz="2000" dirty="0" smtClean="0">
                <a:solidFill>
                  <a:srgbClr val="FF0000"/>
                </a:solidFill>
                <a:latin typeface="Century Schoolbook"/>
                <a:cs typeface="Century Schoolbook"/>
              </a:rPr>
              <a:t>access to Medicaid for PSH services</a:t>
            </a:r>
          </a:p>
          <a:p>
            <a:pPr marL="342900" indent="-342900">
              <a:buFont typeface="Lucida Grande"/>
              <a:buChar char="-"/>
            </a:pPr>
            <a:endParaRPr lang="en-US" sz="1200" dirty="0">
              <a:latin typeface="Century Schoolbook"/>
              <a:cs typeface="Century Schoolbook"/>
            </a:endParaRPr>
          </a:p>
          <a:p>
            <a:pPr marL="342900" indent="-342900">
              <a:buFont typeface="Lucida Grande"/>
              <a:buChar char="-"/>
            </a:pPr>
            <a:r>
              <a:rPr lang="en-US" sz="2000" dirty="0" smtClean="0">
                <a:latin typeface="Century Schoolbook"/>
                <a:cs typeface="Century Schoolbook"/>
              </a:rPr>
              <a:t>Increase </a:t>
            </a:r>
            <a:r>
              <a:rPr lang="en-US" sz="2000" dirty="0">
                <a:latin typeface="Century Schoolbook"/>
                <a:cs typeface="Century Schoolbook"/>
              </a:rPr>
              <a:t>state funded </a:t>
            </a:r>
            <a:r>
              <a:rPr lang="en-US" sz="2000" dirty="0" smtClean="0">
                <a:latin typeface="Century Schoolbook"/>
                <a:cs typeface="Century Schoolbook"/>
              </a:rPr>
              <a:t>vouchers</a:t>
            </a:r>
            <a:endParaRPr lang="en-US" dirty="0"/>
          </a:p>
        </p:txBody>
      </p:sp>
    </p:spTree>
    <p:extLst>
      <p:ext uri="{BB962C8B-B14F-4D97-AF65-F5344CB8AC3E}">
        <p14:creationId xmlns:p14="http://schemas.microsoft.com/office/powerpoint/2010/main" val="1514437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52400" y="228600"/>
            <a:ext cx="8839200" cy="879018"/>
          </a:xfrm>
          <a:solidFill>
            <a:schemeClr val="accent1">
              <a:lumMod val="20000"/>
              <a:lumOff val="80000"/>
            </a:schemeClr>
          </a:solidFill>
        </p:spPr>
        <p:txBody>
          <a:bodyPr>
            <a:normAutofit/>
          </a:bodyPr>
          <a:lstStyle/>
          <a:p>
            <a:r>
              <a:rPr lang="en-US" dirty="0" smtClean="0">
                <a:solidFill>
                  <a:schemeClr val="accent1">
                    <a:lumMod val="75000"/>
                  </a:schemeClr>
                </a:solidFill>
                <a:latin typeface="Century Schoolbook"/>
                <a:cs typeface="Century Schoolbook"/>
              </a:rPr>
              <a:t>Financing Supportive Housing </a:t>
            </a:r>
            <a:endParaRPr lang="en-US" dirty="0">
              <a:solidFill>
                <a:schemeClr val="accent1">
                  <a:lumMod val="75000"/>
                </a:schemeClr>
              </a:solidFill>
              <a:latin typeface="Century Schoolbook"/>
              <a:cs typeface="Century Schoolbook"/>
            </a:endParaRPr>
          </a:p>
        </p:txBody>
      </p:sp>
      <p:sp>
        <p:nvSpPr>
          <p:cNvPr id="94212" name="Oval 4"/>
          <p:cNvSpPr>
            <a:spLocks noChangeArrowheads="1"/>
          </p:cNvSpPr>
          <p:nvPr/>
        </p:nvSpPr>
        <p:spPr bwMode="auto">
          <a:xfrm>
            <a:off x="433388" y="2352182"/>
            <a:ext cx="2089150" cy="1947863"/>
          </a:xfrm>
          <a:prstGeom prst="ellipse">
            <a:avLst/>
          </a:prstGeom>
          <a:solidFill>
            <a:srgbClr val="4E8EA9"/>
          </a:solidFill>
          <a:ln w="9525">
            <a:solidFill>
              <a:schemeClr val="tx1"/>
            </a:solidFill>
            <a:round/>
            <a:headEnd/>
            <a:tailEnd/>
          </a:ln>
          <a:effectLst/>
          <a:extLst/>
        </p:spPr>
        <p:txBody>
          <a:bodyPr wrap="none" anchor="ctr"/>
          <a:lstStyle/>
          <a:p>
            <a:pPr algn="ctr"/>
            <a:r>
              <a:rPr lang="en-US" sz="2400" b="1" dirty="0">
                <a:solidFill>
                  <a:schemeClr val="bg1"/>
                </a:solidFill>
                <a:latin typeface="Century Schoolbook"/>
                <a:cs typeface="Century Schoolbook"/>
              </a:rPr>
              <a:t>Capital</a:t>
            </a:r>
          </a:p>
        </p:txBody>
      </p:sp>
      <p:sp>
        <p:nvSpPr>
          <p:cNvPr id="94213" name="Oval 5"/>
          <p:cNvSpPr>
            <a:spLocks noChangeArrowheads="1"/>
          </p:cNvSpPr>
          <p:nvPr/>
        </p:nvSpPr>
        <p:spPr bwMode="auto">
          <a:xfrm>
            <a:off x="2197100" y="2319516"/>
            <a:ext cx="2070100" cy="2024063"/>
          </a:xfrm>
          <a:prstGeom prst="ellipse">
            <a:avLst/>
          </a:prstGeom>
          <a:solidFill>
            <a:srgbClr val="309E4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solidFill>
                  <a:schemeClr val="bg1"/>
                </a:solidFill>
                <a:latin typeface="Century Schoolbook"/>
                <a:cs typeface="Century Schoolbook"/>
              </a:rPr>
              <a:t>Operating</a:t>
            </a:r>
          </a:p>
        </p:txBody>
      </p:sp>
      <p:sp>
        <p:nvSpPr>
          <p:cNvPr id="11" name="TextBox 10"/>
          <p:cNvSpPr txBox="1"/>
          <p:nvPr/>
        </p:nvSpPr>
        <p:spPr>
          <a:xfrm>
            <a:off x="368300" y="1259982"/>
            <a:ext cx="3886200" cy="954107"/>
          </a:xfrm>
          <a:prstGeom prst="rect">
            <a:avLst/>
          </a:prstGeom>
          <a:noFill/>
        </p:spPr>
        <p:txBody>
          <a:bodyPr wrap="square" rtlCol="0">
            <a:spAutoFit/>
          </a:bodyPr>
          <a:lstStyle/>
          <a:p>
            <a:pPr algn="ctr"/>
            <a:r>
              <a:rPr lang="en-US" sz="2800" dirty="0" smtClean="0">
                <a:solidFill>
                  <a:srgbClr val="000000"/>
                </a:solidFill>
                <a:latin typeface="Century Schoolbook"/>
                <a:cs typeface="Century Schoolbook"/>
              </a:rPr>
              <a:t>Traditional Affordable Housing</a:t>
            </a:r>
            <a:endParaRPr lang="en-US" sz="2800" dirty="0">
              <a:solidFill>
                <a:srgbClr val="000000"/>
              </a:solidFill>
              <a:latin typeface="Century Schoolbook"/>
              <a:cs typeface="Century Schoolbook"/>
            </a:endParaRPr>
          </a:p>
        </p:txBody>
      </p:sp>
      <p:sp>
        <p:nvSpPr>
          <p:cNvPr id="12" name="Rectangle 11"/>
          <p:cNvSpPr/>
          <p:nvPr/>
        </p:nvSpPr>
        <p:spPr>
          <a:xfrm>
            <a:off x="5105400" y="1371600"/>
            <a:ext cx="3517900" cy="523220"/>
          </a:xfrm>
          <a:prstGeom prst="rect">
            <a:avLst/>
          </a:prstGeom>
        </p:spPr>
        <p:txBody>
          <a:bodyPr wrap="square">
            <a:spAutoFit/>
          </a:bodyPr>
          <a:lstStyle/>
          <a:p>
            <a:pPr algn="ctr"/>
            <a:r>
              <a:rPr lang="en-US" sz="2800" dirty="0" smtClean="0">
                <a:solidFill>
                  <a:srgbClr val="000000"/>
                </a:solidFill>
                <a:latin typeface="Century Schoolbook"/>
                <a:cs typeface="Century Schoolbook"/>
              </a:rPr>
              <a:t>Supportive Housing</a:t>
            </a:r>
            <a:endParaRPr lang="en-US" sz="2800" dirty="0">
              <a:solidFill>
                <a:srgbClr val="000000"/>
              </a:solidFill>
              <a:latin typeface="Century Schoolbook"/>
              <a:cs typeface="Century Schoolbook"/>
            </a:endParaRPr>
          </a:p>
        </p:txBody>
      </p:sp>
      <p:sp>
        <p:nvSpPr>
          <p:cNvPr id="2" name="TextBox 1"/>
          <p:cNvSpPr txBox="1"/>
          <p:nvPr/>
        </p:nvSpPr>
        <p:spPr>
          <a:xfrm>
            <a:off x="961680" y="4466154"/>
            <a:ext cx="4800600" cy="2000548"/>
          </a:xfrm>
          <a:prstGeom prst="rect">
            <a:avLst/>
          </a:prstGeom>
          <a:noFill/>
        </p:spPr>
        <p:txBody>
          <a:bodyPr wrap="square" rtlCol="0">
            <a:spAutoFit/>
          </a:bodyPr>
          <a:lstStyle/>
          <a:p>
            <a:r>
              <a:rPr lang="en-US" sz="2800" dirty="0">
                <a:solidFill>
                  <a:srgbClr val="000000"/>
                </a:solidFill>
                <a:latin typeface="Century Schoolbook"/>
                <a:cs typeface="Century Schoolbook"/>
              </a:rPr>
              <a:t>T</a:t>
            </a:r>
            <a:r>
              <a:rPr lang="en-US" sz="2800" dirty="0" smtClean="0">
                <a:solidFill>
                  <a:srgbClr val="000000"/>
                </a:solidFill>
                <a:latin typeface="Century Schoolbook"/>
                <a:cs typeface="Century Schoolbook"/>
              </a:rPr>
              <a:t>he most difficult and </a:t>
            </a:r>
            <a:r>
              <a:rPr lang="en-US" sz="4000" dirty="0" smtClean="0">
                <a:solidFill>
                  <a:srgbClr val="000000"/>
                </a:solidFill>
                <a:latin typeface="Century Schoolbook"/>
                <a:cs typeface="Century Schoolbook"/>
                <a:sym typeface="Wingdings"/>
              </a:rPr>
              <a:t></a:t>
            </a:r>
            <a:endParaRPr lang="en-US" sz="2800" dirty="0">
              <a:solidFill>
                <a:srgbClr val="000000"/>
              </a:solidFill>
              <a:latin typeface="Century Schoolbook"/>
              <a:cs typeface="Century Schoolbook"/>
            </a:endParaRPr>
          </a:p>
          <a:p>
            <a:r>
              <a:rPr lang="en-US" sz="2800" dirty="0" smtClean="0">
                <a:solidFill>
                  <a:srgbClr val="000000"/>
                </a:solidFill>
                <a:latin typeface="Century Schoolbook"/>
                <a:cs typeface="Century Schoolbook"/>
              </a:rPr>
              <a:t>least stable to finance as</a:t>
            </a:r>
          </a:p>
          <a:p>
            <a:r>
              <a:rPr lang="en-US" sz="2800" dirty="0" smtClean="0">
                <a:solidFill>
                  <a:srgbClr val="000000"/>
                </a:solidFill>
                <a:latin typeface="Century Schoolbook"/>
                <a:cs typeface="Century Schoolbook"/>
              </a:rPr>
              <a:t>residents </a:t>
            </a:r>
            <a:r>
              <a:rPr lang="en-US" sz="2800" dirty="0">
                <a:solidFill>
                  <a:srgbClr val="000000"/>
                </a:solidFill>
                <a:latin typeface="Century Schoolbook"/>
                <a:cs typeface="Century Schoolbook"/>
              </a:rPr>
              <a:t>have </a:t>
            </a:r>
            <a:r>
              <a:rPr lang="en-US" sz="2800" dirty="0" smtClean="0">
                <a:solidFill>
                  <a:srgbClr val="000000"/>
                </a:solidFill>
                <a:latin typeface="Century Schoolbook"/>
                <a:cs typeface="Century Schoolbook"/>
              </a:rPr>
              <a:t>complex needs</a:t>
            </a:r>
          </a:p>
        </p:txBody>
      </p:sp>
      <p:sp>
        <p:nvSpPr>
          <p:cNvPr id="13" name="Oval 7"/>
          <p:cNvSpPr>
            <a:spLocks noChangeArrowheads="1"/>
          </p:cNvSpPr>
          <p:nvPr/>
        </p:nvSpPr>
        <p:spPr bwMode="auto">
          <a:xfrm>
            <a:off x="4940300" y="2395716"/>
            <a:ext cx="2089150" cy="1947863"/>
          </a:xfrm>
          <a:prstGeom prst="ellipse">
            <a:avLst/>
          </a:prstGeom>
          <a:solidFill>
            <a:srgbClr val="4E8EA9"/>
          </a:solidFill>
          <a:ln w="9525">
            <a:solidFill>
              <a:schemeClr val="tx1"/>
            </a:solidFill>
            <a:round/>
            <a:headEnd/>
            <a:tailEnd/>
          </a:ln>
          <a:effectLst/>
          <a:extLst/>
        </p:spPr>
        <p:txBody>
          <a:bodyPr wrap="none" anchor="ctr"/>
          <a:lstStyle/>
          <a:p>
            <a:pPr algn="ctr"/>
            <a:r>
              <a:rPr lang="en-US" sz="2400" b="1" dirty="0">
                <a:solidFill>
                  <a:schemeClr val="bg1"/>
                </a:solidFill>
                <a:latin typeface="Century Schoolbook"/>
                <a:cs typeface="Century Schoolbook"/>
              </a:rPr>
              <a:t>Capital</a:t>
            </a:r>
          </a:p>
        </p:txBody>
      </p:sp>
      <p:sp>
        <p:nvSpPr>
          <p:cNvPr id="14" name="Oval 8"/>
          <p:cNvSpPr>
            <a:spLocks noChangeArrowheads="1"/>
          </p:cNvSpPr>
          <p:nvPr/>
        </p:nvSpPr>
        <p:spPr bwMode="auto">
          <a:xfrm>
            <a:off x="6692900" y="2319516"/>
            <a:ext cx="2070100" cy="2024063"/>
          </a:xfrm>
          <a:prstGeom prst="ellipse">
            <a:avLst/>
          </a:prstGeom>
          <a:solidFill>
            <a:srgbClr val="309E4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bg1"/>
                </a:solidFill>
                <a:latin typeface="Century Schoolbook"/>
                <a:cs typeface="Century Schoolbook"/>
              </a:rPr>
              <a:t>Operating</a:t>
            </a:r>
          </a:p>
        </p:txBody>
      </p:sp>
      <p:sp>
        <p:nvSpPr>
          <p:cNvPr id="15" name="Oval 10"/>
          <p:cNvSpPr>
            <a:spLocks noChangeArrowheads="1"/>
          </p:cNvSpPr>
          <p:nvPr/>
        </p:nvSpPr>
        <p:spPr bwMode="auto">
          <a:xfrm>
            <a:off x="5854700" y="3691116"/>
            <a:ext cx="2022475" cy="1933575"/>
          </a:xfrm>
          <a:prstGeom prst="ellipse">
            <a:avLst/>
          </a:prstGeom>
          <a:solidFill>
            <a:srgbClr val="E651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solidFill>
                  <a:schemeClr val="bg1"/>
                </a:solidFill>
                <a:latin typeface="Century Schoolbook"/>
                <a:cs typeface="Century Schoolbook"/>
              </a:rPr>
              <a:t>Services</a:t>
            </a:r>
          </a:p>
        </p:txBody>
      </p:sp>
    </p:spTree>
    <p:extLst>
      <p:ext uri="{BB962C8B-B14F-4D97-AF65-F5344CB8AC3E}">
        <p14:creationId xmlns:p14="http://schemas.microsoft.com/office/powerpoint/2010/main" val="3495844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75000"/>
                  </a:schemeClr>
                </a:solidFill>
                <a:latin typeface="Century Schoolbook" panose="02040604050505020304" pitchFamily="18" charset="0"/>
              </a:rPr>
              <a:t>Affordable Care Act: An Opportunity</a:t>
            </a:r>
            <a:endParaRPr lang="en-US" dirty="0">
              <a:solidFill>
                <a:schemeClr val="accent1">
                  <a:lumMod val="75000"/>
                </a:schemeClr>
              </a:solidFill>
              <a:latin typeface="Century Schoolbook" panose="02040604050505020304" pitchFamily="18" charset="0"/>
            </a:endParaRPr>
          </a:p>
        </p:txBody>
      </p:sp>
      <p:sp>
        <p:nvSpPr>
          <p:cNvPr id="3" name="Content Placeholder 2"/>
          <p:cNvSpPr>
            <a:spLocks noGrp="1"/>
          </p:cNvSpPr>
          <p:nvPr>
            <p:ph idx="1"/>
          </p:nvPr>
        </p:nvSpPr>
        <p:spPr>
          <a:xfrm>
            <a:off x="926404" y="1600200"/>
            <a:ext cx="4878888" cy="4525963"/>
          </a:xfrm>
        </p:spPr>
        <p:txBody>
          <a:bodyPr>
            <a:normAutofit lnSpcReduction="10000"/>
          </a:bodyPr>
          <a:lstStyle/>
          <a:p>
            <a:r>
              <a:rPr lang="en-US" sz="2400" dirty="0" smtClean="0">
                <a:latin typeface="Century Schoolbook" panose="02040604050505020304" pitchFamily="18" charset="0"/>
              </a:rPr>
              <a:t>Expansion states now include homeless single adults</a:t>
            </a:r>
          </a:p>
          <a:p>
            <a:r>
              <a:rPr lang="en-US" sz="2400" dirty="0" smtClean="0">
                <a:latin typeface="Century Schoolbook" panose="02040604050505020304" pitchFamily="18" charset="0"/>
              </a:rPr>
              <a:t>5% of Medicaid beneficiaries account for 50% of program costs</a:t>
            </a:r>
          </a:p>
          <a:p>
            <a:r>
              <a:rPr lang="en-US" sz="2400" dirty="0" smtClean="0">
                <a:latin typeface="Century Schoolbook" panose="02040604050505020304" pitchFamily="18" charset="0"/>
              </a:rPr>
              <a:t>Additional resources in ACA provided to find new approaches to cost containment</a:t>
            </a:r>
          </a:p>
          <a:p>
            <a:r>
              <a:rPr lang="en-US" sz="2400" dirty="0" smtClean="0">
                <a:latin typeface="Century Schoolbook" panose="02040604050505020304" pitchFamily="18" charset="0"/>
              </a:rPr>
              <a:t>Time is now as federal government pays majority over the next few years</a:t>
            </a:r>
            <a:endParaRPr lang="en-US" sz="2400" dirty="0">
              <a:latin typeface="Century Schoolbook" panose="02040604050505020304" pitchFamily="18" charset="0"/>
            </a:endParaRPr>
          </a:p>
        </p:txBody>
      </p:sp>
      <p:pic>
        <p:nvPicPr>
          <p:cNvPr id="4" name="Picture 3" descr="photo3.jpg"/>
          <p:cNvPicPr>
            <a:picLocks noChangeAspect="1"/>
          </p:cNvPicPr>
          <p:nvPr/>
        </p:nvPicPr>
        <p:blipFill rotWithShape="1">
          <a:blip r:embed="rId2">
            <a:extLst>
              <a:ext uri="{28A0092B-C50C-407E-A947-70E740481C1C}">
                <a14:useLocalDpi xmlns:a14="http://schemas.microsoft.com/office/drawing/2010/main" val="0"/>
              </a:ext>
            </a:extLst>
          </a:blip>
          <a:srcRect l="10589" t="-483" r="13135" b="10742"/>
          <a:stretch/>
        </p:blipFill>
        <p:spPr>
          <a:xfrm>
            <a:off x="5805292" y="2134350"/>
            <a:ext cx="3032126" cy="2952044"/>
          </a:xfrm>
          <a:prstGeom prst="rect">
            <a:avLst/>
          </a:prstGeom>
        </p:spPr>
      </p:pic>
    </p:spTree>
    <p:extLst>
      <p:ext uri="{BB962C8B-B14F-4D97-AF65-F5344CB8AC3E}">
        <p14:creationId xmlns:p14="http://schemas.microsoft.com/office/powerpoint/2010/main" val="2501219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Century Schoolbook" panose="02040604050505020304" pitchFamily="18" charset="0"/>
              </a:rPr>
              <a:t>State of Colorado and ACA</a:t>
            </a:r>
            <a:endParaRPr lang="en-US" dirty="0">
              <a:solidFill>
                <a:schemeClr val="accent1">
                  <a:lumMod val="75000"/>
                </a:schemeClr>
              </a:solidFill>
              <a:latin typeface="Century Schoolbook" panose="02040604050505020304" pitchFamily="18" charset="0"/>
            </a:endParaRPr>
          </a:p>
        </p:txBody>
      </p:sp>
      <p:sp>
        <p:nvSpPr>
          <p:cNvPr id="3" name="Content Placeholder 2"/>
          <p:cNvSpPr>
            <a:spLocks noGrp="1"/>
          </p:cNvSpPr>
          <p:nvPr>
            <p:ph idx="1"/>
          </p:nvPr>
        </p:nvSpPr>
        <p:spPr>
          <a:xfrm>
            <a:off x="1062885" y="1417638"/>
            <a:ext cx="7647140" cy="3284949"/>
          </a:xfrm>
        </p:spPr>
        <p:txBody>
          <a:bodyPr>
            <a:normAutofit/>
          </a:bodyPr>
          <a:lstStyle/>
          <a:p>
            <a:r>
              <a:rPr lang="en-US" sz="2800" dirty="0" smtClean="0">
                <a:latin typeface="Century Schoolbook" panose="02040604050505020304" pitchFamily="18" charset="0"/>
              </a:rPr>
              <a:t>We know we are not utilizing Medicaid dollars in the most cost effective way with our most vulnerable populations</a:t>
            </a:r>
          </a:p>
          <a:p>
            <a:r>
              <a:rPr lang="en-US" sz="2800" dirty="0" smtClean="0">
                <a:latin typeface="Century Schoolbook" panose="02040604050505020304" pitchFamily="18" charset="0"/>
              </a:rPr>
              <a:t>Bringing in expertise to understand our state specific Medicaid and BHO systems are critical to addressing homelessness</a:t>
            </a:r>
          </a:p>
          <a:p>
            <a:endParaRPr lang="en-US" dirty="0" smtClean="0"/>
          </a:p>
          <a:p>
            <a:endParaRPr lang="en-US" dirty="0" smtClean="0"/>
          </a:p>
          <a:p>
            <a:endParaRPr lang="en-US" dirty="0"/>
          </a:p>
        </p:txBody>
      </p:sp>
      <p:pic>
        <p:nvPicPr>
          <p:cNvPr id="4" name="Picture 3" descr="-ftc0711-llafordablehousingwrap01.jpg2014071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8460" y="4697162"/>
            <a:ext cx="3359584" cy="1889767"/>
          </a:xfrm>
          <a:prstGeom prst="rect">
            <a:avLst/>
          </a:prstGeom>
        </p:spPr>
      </p:pic>
    </p:spTree>
    <p:extLst>
      <p:ext uri="{BB962C8B-B14F-4D97-AF65-F5344CB8AC3E}">
        <p14:creationId xmlns:p14="http://schemas.microsoft.com/office/powerpoint/2010/main" val="69899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Content Placeholder 3" descr="0825.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0" y="1371600"/>
            <a:ext cx="4724400" cy="387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0036.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4678497" y="1371600"/>
            <a:ext cx="4465504" cy="355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ontent Placeholder 2"/>
          <p:cNvSpPr>
            <a:spLocks noGrp="1"/>
          </p:cNvSpPr>
          <p:nvPr>
            <p:ph idx="1"/>
          </p:nvPr>
        </p:nvSpPr>
        <p:spPr>
          <a:xfrm>
            <a:off x="-1" y="4924956"/>
            <a:ext cx="9144001" cy="1933044"/>
          </a:xfrm>
          <a:solidFill>
            <a:schemeClr val="bg1">
              <a:lumMod val="50000"/>
            </a:schemeClr>
          </a:solidFill>
        </p:spPr>
        <p:txBody>
          <a:bodyPr>
            <a:normAutofit lnSpcReduction="10000"/>
          </a:bodyPr>
          <a:lstStyle/>
          <a:p>
            <a:pPr algn="ctr">
              <a:buFont typeface="Wingdings" pitchFamily="2" charset="2"/>
              <a:buNone/>
              <a:defRPr/>
            </a:pPr>
            <a:endParaRPr lang="en-US" sz="800" b="0" dirty="0">
              <a:solidFill>
                <a:schemeClr val="tx1"/>
              </a:solidFill>
            </a:endParaRPr>
          </a:p>
          <a:p>
            <a:pPr algn="ctr">
              <a:buFont typeface="Wingdings" pitchFamily="2" charset="2"/>
              <a:buNone/>
              <a:defRPr/>
            </a:pPr>
            <a:r>
              <a:rPr lang="en-US" sz="2800" b="0" dirty="0" smtClean="0">
                <a:solidFill>
                  <a:schemeClr val="tx1"/>
                </a:solidFill>
                <a:latin typeface="Century Schoolbook"/>
                <a:cs typeface="Century Schoolbook"/>
              </a:rPr>
              <a:t>CSH advances </a:t>
            </a:r>
            <a:r>
              <a:rPr lang="en-US" sz="2800" b="0" dirty="0">
                <a:solidFill>
                  <a:schemeClr val="tx1"/>
                </a:solidFill>
                <a:latin typeface="Century Schoolbook"/>
                <a:cs typeface="Century Schoolbook"/>
              </a:rPr>
              <a:t>solutions that use housing as a platform for services to improve the lives of the most </a:t>
            </a:r>
            <a:r>
              <a:rPr lang="en-US" sz="2800" b="0" dirty="0" smtClean="0">
                <a:solidFill>
                  <a:schemeClr val="tx1"/>
                </a:solidFill>
                <a:latin typeface="Century Schoolbook"/>
                <a:cs typeface="Century Schoolbook"/>
              </a:rPr>
              <a:t>vulnerable, maximizing </a:t>
            </a:r>
            <a:r>
              <a:rPr lang="en-US" sz="2800" b="0" dirty="0">
                <a:solidFill>
                  <a:schemeClr val="tx1"/>
                </a:solidFill>
                <a:latin typeface="Century Schoolbook"/>
                <a:cs typeface="Century Schoolbook"/>
              </a:rPr>
              <a:t>public resources and </a:t>
            </a:r>
            <a:r>
              <a:rPr lang="en-US" sz="2800" b="0" dirty="0" smtClean="0">
                <a:solidFill>
                  <a:schemeClr val="tx1"/>
                </a:solidFill>
                <a:latin typeface="Century Schoolbook"/>
                <a:cs typeface="Century Schoolbook"/>
              </a:rPr>
              <a:t>building </a:t>
            </a:r>
            <a:r>
              <a:rPr lang="en-US" sz="2800" b="0" dirty="0">
                <a:solidFill>
                  <a:schemeClr val="tx1"/>
                </a:solidFill>
                <a:latin typeface="Century Schoolbook"/>
                <a:cs typeface="Century Schoolbook"/>
              </a:rPr>
              <a:t>healthy </a:t>
            </a:r>
            <a:r>
              <a:rPr lang="en-US" sz="2800" b="0" dirty="0" smtClean="0">
                <a:solidFill>
                  <a:schemeClr val="tx1"/>
                </a:solidFill>
                <a:latin typeface="Century Schoolbook"/>
                <a:cs typeface="Century Schoolbook"/>
              </a:rPr>
              <a:t>communities</a:t>
            </a:r>
            <a:r>
              <a:rPr lang="en-US" sz="2800" dirty="0">
                <a:latin typeface="Century Schoolbook"/>
                <a:cs typeface="Century Schoolbook"/>
              </a:rPr>
              <a:t>.</a:t>
            </a:r>
            <a:endParaRPr lang="en-US" sz="2400" dirty="0" smtClean="0">
              <a:solidFill>
                <a:schemeClr val="tx1"/>
              </a:solidFill>
              <a:latin typeface="Century Schoolbook"/>
              <a:cs typeface="Century Schoolbook"/>
            </a:endParaRPr>
          </a:p>
          <a:p>
            <a:pPr>
              <a:buFont typeface="Arial" pitchFamily="34" charset="0"/>
              <a:buChar char="•"/>
              <a:defRPr/>
            </a:pPr>
            <a:endParaRPr lang="en-US" sz="2400" dirty="0" smtClean="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5344" y="228600"/>
            <a:ext cx="1946856"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766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217" y="1313413"/>
            <a:ext cx="5367962" cy="5334000"/>
          </a:xfrm>
        </p:spPr>
        <p:txBody>
          <a:bodyPr>
            <a:normAutofit fontScale="62500" lnSpcReduction="20000"/>
          </a:bodyPr>
          <a:lstStyle/>
          <a:p>
            <a:pPr marL="0" indent="0">
              <a:buNone/>
            </a:pPr>
            <a:endParaRPr lang="en-US" sz="700" dirty="0">
              <a:latin typeface="Century Schoolbook"/>
              <a:cs typeface="Century Schoolbook"/>
            </a:endParaRPr>
          </a:p>
          <a:p>
            <a:pPr lvl="1"/>
            <a:r>
              <a:rPr lang="en-US" sz="4000" dirty="0">
                <a:latin typeface="Century Schoolbook"/>
                <a:cs typeface="Century Schoolbook"/>
              </a:rPr>
              <a:t>Denver study found </a:t>
            </a:r>
            <a:r>
              <a:rPr lang="en-US" sz="4000" dirty="0">
                <a:solidFill>
                  <a:srgbClr val="31859C"/>
                </a:solidFill>
                <a:latin typeface="Century Schoolbook"/>
                <a:cs typeface="Century Schoolbook"/>
              </a:rPr>
              <a:t>50%</a:t>
            </a:r>
            <a:r>
              <a:rPr lang="en-US" sz="4000" dirty="0">
                <a:latin typeface="Century Schoolbook"/>
                <a:cs typeface="Century Schoolbook"/>
              </a:rPr>
              <a:t> of tenants improved health status and </a:t>
            </a:r>
            <a:r>
              <a:rPr lang="en-US" sz="4000" dirty="0">
                <a:solidFill>
                  <a:srgbClr val="31859C"/>
                </a:solidFill>
                <a:latin typeface="Century Schoolbook"/>
                <a:cs typeface="Century Schoolbook"/>
              </a:rPr>
              <a:t>43% </a:t>
            </a:r>
            <a:r>
              <a:rPr lang="en-US" sz="4000" dirty="0">
                <a:latin typeface="Century Schoolbook"/>
                <a:cs typeface="Century Schoolbook"/>
              </a:rPr>
              <a:t>had improved </a:t>
            </a:r>
            <a:r>
              <a:rPr lang="en-US" sz="4000" dirty="0" smtClean="0">
                <a:latin typeface="Century Schoolbook"/>
                <a:cs typeface="Century Schoolbook"/>
              </a:rPr>
              <a:t>Mental Health</a:t>
            </a:r>
          </a:p>
          <a:p>
            <a:pPr lvl="1"/>
            <a:endParaRPr lang="en-US" sz="1900" dirty="0" smtClean="0">
              <a:latin typeface="Century Schoolbook"/>
              <a:cs typeface="Century Schoolbook"/>
            </a:endParaRPr>
          </a:p>
          <a:p>
            <a:pPr lvl="1"/>
            <a:r>
              <a:rPr lang="en-US" sz="4000" dirty="0" smtClean="0">
                <a:latin typeface="Century Schoolbook"/>
                <a:cs typeface="Century Schoolbook"/>
              </a:rPr>
              <a:t>Seattle study found </a:t>
            </a:r>
            <a:r>
              <a:rPr lang="en-US" sz="4000" dirty="0" smtClean="0">
                <a:solidFill>
                  <a:srgbClr val="31859C"/>
                </a:solidFill>
                <a:latin typeface="Century Schoolbook"/>
                <a:cs typeface="Century Schoolbook"/>
              </a:rPr>
              <a:t>30% </a:t>
            </a:r>
            <a:r>
              <a:rPr lang="en-US" sz="4000" dirty="0" smtClean="0">
                <a:latin typeface="Century Schoolbook"/>
                <a:cs typeface="Century Schoolbook"/>
              </a:rPr>
              <a:t>reduction in alcohol use among chronic alcohol users in Supportive Housing </a:t>
            </a:r>
          </a:p>
          <a:p>
            <a:pPr lvl="1"/>
            <a:endParaRPr lang="en-US" sz="1900" dirty="0" smtClean="0">
              <a:latin typeface="Century Schoolbook"/>
              <a:cs typeface="Century Schoolbook"/>
            </a:endParaRPr>
          </a:p>
          <a:p>
            <a:pPr lvl="1"/>
            <a:r>
              <a:rPr lang="en-US" sz="4000" dirty="0">
                <a:latin typeface="Century Schoolbook"/>
                <a:cs typeface="Century Schoolbook"/>
              </a:rPr>
              <a:t>Chicago study found </a:t>
            </a:r>
            <a:r>
              <a:rPr lang="en-US" sz="4000" dirty="0">
                <a:solidFill>
                  <a:srgbClr val="4E8EA9"/>
                </a:solidFill>
                <a:latin typeface="Century Schoolbook"/>
                <a:cs typeface="Century Schoolbook"/>
              </a:rPr>
              <a:t>55%</a:t>
            </a:r>
            <a:r>
              <a:rPr lang="en-US" sz="4000" dirty="0">
                <a:latin typeface="Century Schoolbook"/>
                <a:cs typeface="Century Schoolbook"/>
              </a:rPr>
              <a:t> </a:t>
            </a:r>
            <a:r>
              <a:rPr lang="en-US" sz="4000" dirty="0" smtClean="0">
                <a:latin typeface="Century Schoolbook"/>
                <a:cs typeface="Century Schoolbook"/>
              </a:rPr>
              <a:t>survival rate </a:t>
            </a:r>
            <a:r>
              <a:rPr lang="en-US" sz="4000" dirty="0">
                <a:latin typeface="Century Schoolbook"/>
                <a:cs typeface="Century Schoolbook"/>
              </a:rPr>
              <a:t>for people living with aids in supportive housing compared with </a:t>
            </a:r>
            <a:r>
              <a:rPr lang="en-US" sz="4000" dirty="0">
                <a:solidFill>
                  <a:srgbClr val="4E8EA9"/>
                </a:solidFill>
                <a:latin typeface="Century Schoolbook"/>
                <a:cs typeface="Century Schoolbook"/>
              </a:rPr>
              <a:t>35%</a:t>
            </a:r>
            <a:r>
              <a:rPr lang="en-US" sz="4000" dirty="0">
                <a:latin typeface="Century Schoolbook"/>
                <a:cs typeface="Century Schoolbook"/>
              </a:rPr>
              <a:t> of control group, and lower viral loads among housed group </a:t>
            </a:r>
          </a:p>
          <a:p>
            <a:pPr lvl="1"/>
            <a:endParaRPr lang="en-US" dirty="0">
              <a:latin typeface="Century Schoolbook"/>
              <a:cs typeface="Century Schoolbook"/>
            </a:endParaRPr>
          </a:p>
        </p:txBody>
      </p:sp>
      <p:sp>
        <p:nvSpPr>
          <p:cNvPr id="6" name="TextBox 5"/>
          <p:cNvSpPr txBox="1"/>
          <p:nvPr/>
        </p:nvSpPr>
        <p:spPr>
          <a:xfrm>
            <a:off x="944670" y="359306"/>
            <a:ext cx="8199330" cy="954107"/>
          </a:xfrm>
          <a:prstGeom prst="rect">
            <a:avLst/>
          </a:prstGeom>
          <a:noFill/>
        </p:spPr>
        <p:txBody>
          <a:bodyPr wrap="square" rtlCol="0">
            <a:spAutoFit/>
          </a:bodyPr>
          <a:lstStyle/>
          <a:p>
            <a:r>
              <a:rPr lang="en-US" sz="2800" b="1" dirty="0">
                <a:latin typeface="Century Schoolbook"/>
                <a:cs typeface="Century Schoolbook"/>
              </a:rPr>
              <a:t>For this population the lack of housing itself dictates health </a:t>
            </a:r>
            <a:r>
              <a:rPr lang="en-US" sz="2800" b="1" dirty="0" smtClean="0">
                <a:latin typeface="Century Schoolbook"/>
                <a:cs typeface="Century Schoolbook"/>
              </a:rPr>
              <a:t>outcomes</a:t>
            </a:r>
            <a:endParaRPr lang="en-US" sz="2800" dirty="0"/>
          </a:p>
        </p:txBody>
      </p:sp>
      <p:pic>
        <p:nvPicPr>
          <p:cNvPr id="7" name="Picture 6" descr="phoenix-vash.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73179" y="1600200"/>
            <a:ext cx="3090238" cy="4751387"/>
          </a:xfrm>
          <a:prstGeom prst="rect">
            <a:avLst/>
          </a:prstGeom>
        </p:spPr>
      </p:pic>
    </p:spTree>
    <p:extLst>
      <p:ext uri="{BB962C8B-B14F-4D97-AF65-F5344CB8AC3E}">
        <p14:creationId xmlns:p14="http://schemas.microsoft.com/office/powerpoint/2010/main" val="2074311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301" y="3205619"/>
            <a:ext cx="3352800" cy="3352800"/>
          </a:xfrm>
        </p:spPr>
        <p:txBody>
          <a:bodyPr>
            <a:normAutofit fontScale="77500" lnSpcReduction="20000"/>
          </a:bodyPr>
          <a:lstStyle/>
          <a:p>
            <a:pPr marL="0" indent="0">
              <a:buNone/>
            </a:pPr>
            <a:r>
              <a:rPr lang="en-US" sz="2800" b="1" i="1" dirty="0" smtClean="0">
                <a:latin typeface="Century"/>
                <a:cs typeface="Century"/>
              </a:rPr>
              <a:t>Chicago, IL:</a:t>
            </a:r>
          </a:p>
          <a:p>
            <a:pPr marL="0" indent="0">
              <a:buNone/>
            </a:pPr>
            <a:r>
              <a:rPr lang="en-US" sz="2800" dirty="0" smtClean="0">
                <a:latin typeface="Century"/>
                <a:cs typeface="Century"/>
              </a:rPr>
              <a:t>PSH </a:t>
            </a:r>
            <a:r>
              <a:rPr lang="en-US" sz="2800" dirty="0">
                <a:latin typeface="Century"/>
                <a:cs typeface="Century"/>
              </a:rPr>
              <a:t>saved almost </a:t>
            </a:r>
            <a:r>
              <a:rPr lang="en-US" sz="2800" b="1" dirty="0">
                <a:solidFill>
                  <a:srgbClr val="4E8EA9"/>
                </a:solidFill>
                <a:latin typeface="Century"/>
                <a:cs typeface="Century"/>
              </a:rPr>
              <a:t>$25,000 </a:t>
            </a:r>
            <a:endParaRPr lang="en-US" sz="2800" b="1" dirty="0" smtClean="0">
              <a:solidFill>
                <a:srgbClr val="4E8EA9"/>
              </a:solidFill>
              <a:latin typeface="Century"/>
              <a:cs typeface="Century"/>
            </a:endParaRPr>
          </a:p>
          <a:p>
            <a:pPr marL="0" indent="0">
              <a:buNone/>
            </a:pPr>
            <a:endParaRPr lang="en-US" sz="1800" dirty="0">
              <a:latin typeface="Century"/>
              <a:cs typeface="Century"/>
            </a:endParaRPr>
          </a:p>
          <a:p>
            <a:pPr marL="0" indent="0">
              <a:buNone/>
            </a:pPr>
            <a:r>
              <a:rPr lang="en-US" sz="2800" b="1" i="1" dirty="0">
                <a:latin typeface="Century"/>
                <a:cs typeface="Century"/>
              </a:rPr>
              <a:t>Portland, </a:t>
            </a:r>
            <a:r>
              <a:rPr lang="en-US" sz="2800" b="1" i="1" dirty="0" smtClean="0">
                <a:latin typeface="Century"/>
                <a:cs typeface="Century"/>
              </a:rPr>
              <a:t>ME:</a:t>
            </a:r>
          </a:p>
          <a:p>
            <a:pPr marL="0" indent="0">
              <a:buNone/>
            </a:pPr>
            <a:r>
              <a:rPr lang="en-US" sz="2800" dirty="0" smtClean="0">
                <a:latin typeface="Century"/>
                <a:cs typeface="Century"/>
              </a:rPr>
              <a:t>Medicaid </a:t>
            </a:r>
            <a:r>
              <a:rPr lang="en-US" sz="2800" dirty="0">
                <a:latin typeface="Century"/>
                <a:cs typeface="Century"/>
              </a:rPr>
              <a:t>costs were reduced by almost </a:t>
            </a:r>
            <a:r>
              <a:rPr lang="en-US" sz="2800" b="1" dirty="0">
                <a:solidFill>
                  <a:srgbClr val="4E8EA9"/>
                </a:solidFill>
                <a:latin typeface="Century"/>
                <a:cs typeface="Century"/>
              </a:rPr>
              <a:t>$6,000 </a:t>
            </a:r>
          </a:p>
          <a:p>
            <a:pPr>
              <a:buFont typeface="Arial"/>
              <a:buChar char="•"/>
            </a:pPr>
            <a:endParaRPr lang="en-US" sz="2000" dirty="0">
              <a:latin typeface="Century"/>
              <a:cs typeface="Century"/>
            </a:endParaRPr>
          </a:p>
          <a:p>
            <a:pPr marL="0" indent="0">
              <a:buNone/>
            </a:pPr>
            <a:r>
              <a:rPr lang="en-US" sz="2400" dirty="0">
                <a:latin typeface="Century"/>
                <a:cs typeface="Century"/>
              </a:rPr>
              <a:t>* All $$ amounts are per person, per year </a:t>
            </a:r>
          </a:p>
          <a:p>
            <a:endParaRPr lang="en-US" dirty="0"/>
          </a:p>
        </p:txBody>
      </p:sp>
      <p:pic>
        <p:nvPicPr>
          <p:cNvPr id="7" name="Picture 6" descr="EPD_8259.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57600" y="3200400"/>
            <a:ext cx="5257800" cy="3491179"/>
          </a:xfrm>
          <a:prstGeom prst="rect">
            <a:avLst/>
          </a:prstGeom>
        </p:spPr>
      </p:pic>
      <p:sp>
        <p:nvSpPr>
          <p:cNvPr id="8" name="TextBox 7"/>
          <p:cNvSpPr txBox="1"/>
          <p:nvPr/>
        </p:nvSpPr>
        <p:spPr>
          <a:xfrm>
            <a:off x="3657600" y="381000"/>
            <a:ext cx="5257800" cy="2677656"/>
          </a:xfrm>
          <a:prstGeom prst="rect">
            <a:avLst/>
          </a:prstGeom>
          <a:noFill/>
        </p:spPr>
        <p:txBody>
          <a:bodyPr wrap="square" rtlCol="0">
            <a:spAutoFit/>
          </a:bodyPr>
          <a:lstStyle/>
          <a:p>
            <a:r>
              <a:rPr lang="en-US" sz="2400" dirty="0">
                <a:latin typeface="Century Schoolbook"/>
                <a:cs typeface="Century Schoolbook"/>
              </a:rPr>
              <a:t>CSH’s Frequent Users of Health Systems Initiative found that prior to housing residents of supportive housing had ER and hospital inpatient costs over </a:t>
            </a:r>
            <a:r>
              <a:rPr lang="en-US" sz="2400" dirty="0">
                <a:solidFill>
                  <a:srgbClr val="4E8EA9"/>
                </a:solidFill>
                <a:latin typeface="Century Schoolbook"/>
                <a:cs typeface="Century Schoolbook"/>
              </a:rPr>
              <a:t>$58,000</a:t>
            </a:r>
            <a:r>
              <a:rPr lang="en-US" sz="2400" dirty="0">
                <a:latin typeface="Century Schoolbook"/>
                <a:cs typeface="Century Schoolbook"/>
              </a:rPr>
              <a:t>. Two years after </a:t>
            </a:r>
            <a:r>
              <a:rPr lang="en-US" sz="2400" dirty="0" smtClean="0">
                <a:latin typeface="Century Schoolbook"/>
                <a:cs typeface="Century Schoolbook"/>
              </a:rPr>
              <a:t>housing</a:t>
            </a:r>
            <a:r>
              <a:rPr lang="en-US" sz="2400" dirty="0">
                <a:latin typeface="Century Schoolbook"/>
                <a:cs typeface="Century Schoolbook"/>
              </a:rPr>
              <a:t>, residents incurred only </a:t>
            </a:r>
            <a:r>
              <a:rPr lang="en-US" sz="2400" dirty="0">
                <a:solidFill>
                  <a:srgbClr val="4E8EA9"/>
                </a:solidFill>
                <a:latin typeface="Century Schoolbook"/>
                <a:cs typeface="Century Schoolbook"/>
              </a:rPr>
              <a:t>$19,000. </a:t>
            </a:r>
          </a:p>
        </p:txBody>
      </p:sp>
      <p:sp>
        <p:nvSpPr>
          <p:cNvPr id="9" name="TextBox 8"/>
          <p:cNvSpPr txBox="1"/>
          <p:nvPr/>
        </p:nvSpPr>
        <p:spPr>
          <a:xfrm>
            <a:off x="228600" y="565666"/>
            <a:ext cx="3352800" cy="2308324"/>
          </a:xfrm>
          <a:prstGeom prst="rect">
            <a:avLst/>
          </a:prstGeom>
          <a:solidFill>
            <a:schemeClr val="accent1">
              <a:lumMod val="60000"/>
              <a:lumOff val="40000"/>
            </a:schemeClr>
          </a:solidFill>
        </p:spPr>
        <p:txBody>
          <a:bodyPr wrap="square" rtlCol="0">
            <a:spAutoFit/>
          </a:bodyPr>
          <a:lstStyle/>
          <a:p>
            <a:r>
              <a:rPr lang="en-US" sz="2400" dirty="0" smtClean="0">
                <a:latin typeface="Century Schoolbook"/>
                <a:cs typeface="Century Schoolbook"/>
              </a:rPr>
              <a:t>ACCESSING MEDICAID FOR SERVICES ATTACHED TO HOUSING ALSO SAVES COSTS</a:t>
            </a:r>
            <a:endParaRPr lang="en-US" sz="2400" dirty="0">
              <a:latin typeface="Century Schoolbook"/>
              <a:cs typeface="Century Schoolbook"/>
            </a:endParaRPr>
          </a:p>
        </p:txBody>
      </p:sp>
    </p:spTree>
    <p:extLst>
      <p:ext uri="{BB962C8B-B14F-4D97-AF65-F5344CB8AC3E}">
        <p14:creationId xmlns:p14="http://schemas.microsoft.com/office/powerpoint/2010/main" val="1027150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82" y="171371"/>
            <a:ext cx="8141918" cy="1143000"/>
          </a:xfrm>
        </p:spPr>
        <p:txBody>
          <a:bodyPr>
            <a:normAutofit/>
          </a:bodyPr>
          <a:lstStyle/>
          <a:p>
            <a:pPr algn="l"/>
            <a:r>
              <a:rPr lang="en-US" dirty="0" smtClean="0">
                <a:solidFill>
                  <a:schemeClr val="accent1">
                    <a:lumMod val="75000"/>
                  </a:schemeClr>
                </a:solidFill>
                <a:latin typeface="Century Schoolbook"/>
                <a:cs typeface="Century Schoolbook"/>
              </a:rPr>
              <a:t>Colorado’s Medicaid Crosswalk</a:t>
            </a:r>
            <a:endParaRPr lang="en-US" dirty="0">
              <a:solidFill>
                <a:schemeClr val="accent1">
                  <a:lumMod val="75000"/>
                </a:schemeClr>
              </a:solidFill>
              <a:latin typeface="Century Schoolbook"/>
              <a:cs typeface="Century Schoolbook"/>
            </a:endParaRPr>
          </a:p>
        </p:txBody>
      </p:sp>
      <p:sp>
        <p:nvSpPr>
          <p:cNvPr id="3" name="Content Placeholder 2"/>
          <p:cNvSpPr>
            <a:spLocks noGrp="1"/>
          </p:cNvSpPr>
          <p:nvPr>
            <p:ph idx="1"/>
          </p:nvPr>
        </p:nvSpPr>
        <p:spPr>
          <a:xfrm>
            <a:off x="1002082" y="1314371"/>
            <a:ext cx="5914417" cy="5371627"/>
          </a:xfrm>
        </p:spPr>
        <p:txBody>
          <a:bodyPr>
            <a:normAutofit fontScale="85000" lnSpcReduction="10000"/>
          </a:bodyPr>
          <a:lstStyle/>
          <a:p>
            <a:pPr marL="0" indent="0">
              <a:buNone/>
            </a:pPr>
            <a:r>
              <a:rPr lang="en-US" sz="5200" i="1" dirty="0" smtClean="0">
                <a:latin typeface="Century Schoolbook"/>
                <a:cs typeface="Century Schoolbook"/>
              </a:rPr>
              <a:t>What is a crosswalk?</a:t>
            </a:r>
          </a:p>
          <a:p>
            <a:pPr marL="0" indent="0">
              <a:buNone/>
            </a:pPr>
            <a:endParaRPr lang="en-US" sz="2400" dirty="0" smtClean="0">
              <a:latin typeface="Century Schoolbook"/>
              <a:cs typeface="Century Schoolbook"/>
            </a:endParaRPr>
          </a:p>
          <a:p>
            <a:pPr lvl="1"/>
            <a:r>
              <a:rPr lang="en-US" dirty="0" smtClean="0">
                <a:latin typeface="Century Schoolbook"/>
                <a:cs typeface="Century Schoolbook"/>
              </a:rPr>
              <a:t>Analysis of Permanent Supportive Housing services covered in current Medicaid plan</a:t>
            </a:r>
          </a:p>
          <a:p>
            <a:pPr lvl="1"/>
            <a:endParaRPr lang="en-US" sz="500" dirty="0" smtClean="0">
              <a:latin typeface="Century Schoolbook"/>
              <a:cs typeface="Century Schoolbook"/>
            </a:endParaRPr>
          </a:p>
          <a:p>
            <a:pPr lvl="1"/>
            <a:r>
              <a:rPr lang="en-US" dirty="0" smtClean="0">
                <a:latin typeface="Century Schoolbook"/>
                <a:cs typeface="Century Schoolbook"/>
              </a:rPr>
              <a:t>Clarifies differences by subpopulations</a:t>
            </a:r>
          </a:p>
          <a:p>
            <a:pPr lvl="1"/>
            <a:endParaRPr lang="en-US" sz="500" dirty="0" smtClean="0">
              <a:latin typeface="Century Schoolbook"/>
              <a:cs typeface="Century Schoolbook"/>
            </a:endParaRPr>
          </a:p>
          <a:p>
            <a:pPr lvl="1"/>
            <a:r>
              <a:rPr lang="en-US" dirty="0" smtClean="0">
                <a:latin typeface="Century Schoolbook"/>
                <a:cs typeface="Century Schoolbook"/>
              </a:rPr>
              <a:t>Opportunity for stakeholder input</a:t>
            </a:r>
          </a:p>
          <a:p>
            <a:pPr lvl="1"/>
            <a:endParaRPr lang="en-US" sz="500" dirty="0" smtClean="0">
              <a:latin typeface="Century Schoolbook"/>
              <a:cs typeface="Century Schoolbook"/>
            </a:endParaRPr>
          </a:p>
          <a:p>
            <a:pPr lvl="1"/>
            <a:r>
              <a:rPr lang="en-US" dirty="0" smtClean="0">
                <a:latin typeface="Century Schoolbook"/>
                <a:cs typeface="Century Schoolbook"/>
              </a:rPr>
              <a:t>Identifies what can be billed now, may encourage new billers</a:t>
            </a:r>
          </a:p>
          <a:p>
            <a:pPr lvl="1"/>
            <a:endParaRPr lang="en-US" sz="500" dirty="0" smtClean="0">
              <a:latin typeface="Century Schoolbook"/>
              <a:cs typeface="Century Schoolbook"/>
            </a:endParaRPr>
          </a:p>
          <a:p>
            <a:pPr lvl="1"/>
            <a:r>
              <a:rPr lang="en-US" dirty="0" smtClean="0">
                <a:latin typeface="Century Schoolbook"/>
                <a:cs typeface="Century Schoolbook"/>
              </a:rPr>
              <a:t>Identifies Gaps/Opportunities</a:t>
            </a:r>
          </a:p>
          <a:p>
            <a:pPr lvl="1"/>
            <a:endParaRPr lang="en-US" sz="2300" dirty="0" smtClean="0">
              <a:latin typeface="Century Schoolbook"/>
              <a:cs typeface="Century Schoolbook"/>
            </a:endParaRPr>
          </a:p>
        </p:txBody>
      </p:sp>
      <p:pic>
        <p:nvPicPr>
          <p:cNvPr id="7" name="Picture 6" descr="crosswalk-ahead-sign.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16499" y="1465547"/>
            <a:ext cx="2104507" cy="2606276"/>
          </a:xfrm>
          <a:prstGeom prst="rect">
            <a:avLst/>
          </a:prstGeom>
        </p:spPr>
      </p:pic>
    </p:spTree>
    <p:extLst>
      <p:ext uri="{BB962C8B-B14F-4D97-AF65-F5344CB8AC3E}">
        <p14:creationId xmlns:p14="http://schemas.microsoft.com/office/powerpoint/2010/main" val="2000415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556" y="1264305"/>
            <a:ext cx="3319398" cy="2212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tx1">
                    <a:lumMod val="95000"/>
                    <a:lumOff val="5000"/>
                  </a:schemeClr>
                </a:solidFill>
                <a:latin typeface="Century Schoolbook"/>
                <a:cs typeface="Century Schoolbook"/>
              </a:rPr>
              <a:t>Colorado Business Case</a:t>
            </a:r>
            <a:endParaRPr lang="en-US" dirty="0">
              <a:solidFill>
                <a:schemeClr val="tx1">
                  <a:lumMod val="95000"/>
                  <a:lumOff val="5000"/>
                </a:schemeClr>
              </a:solidFill>
              <a:latin typeface="Century Schoolbook"/>
              <a:cs typeface="Century Schoolbook"/>
            </a:endParaRPr>
          </a:p>
        </p:txBody>
      </p:sp>
      <p:sp>
        <p:nvSpPr>
          <p:cNvPr id="3" name="Content Placeholder 2"/>
          <p:cNvSpPr>
            <a:spLocks noGrp="1"/>
          </p:cNvSpPr>
          <p:nvPr>
            <p:ph idx="1"/>
          </p:nvPr>
        </p:nvSpPr>
        <p:spPr>
          <a:xfrm>
            <a:off x="917575" y="1417638"/>
            <a:ext cx="8229599" cy="5163197"/>
          </a:xfrm>
        </p:spPr>
        <p:txBody>
          <a:bodyPr>
            <a:noAutofit/>
          </a:bodyPr>
          <a:lstStyle/>
          <a:p>
            <a:r>
              <a:rPr lang="en-US" sz="2800" dirty="0" smtClean="0">
                <a:solidFill>
                  <a:schemeClr val="accent1">
                    <a:lumMod val="75000"/>
                  </a:schemeClr>
                </a:solidFill>
                <a:latin typeface="Century Schoolbook"/>
                <a:cs typeface="Century Schoolbook"/>
              </a:rPr>
              <a:t>What’s a business case?</a:t>
            </a:r>
          </a:p>
          <a:p>
            <a:pPr lvl="1"/>
            <a:r>
              <a:rPr lang="en-US" dirty="0" smtClean="0">
                <a:latin typeface="Century Schoolbook"/>
                <a:cs typeface="Century Schoolbook"/>
              </a:rPr>
              <a:t>Medicaid cost savings </a:t>
            </a:r>
          </a:p>
          <a:p>
            <a:pPr lvl="1"/>
            <a:r>
              <a:rPr lang="en-US" dirty="0" smtClean="0">
                <a:latin typeface="Century Schoolbook"/>
                <a:cs typeface="Century Schoolbook"/>
              </a:rPr>
              <a:t>potential</a:t>
            </a:r>
          </a:p>
          <a:p>
            <a:r>
              <a:rPr lang="en-US" sz="2800" dirty="0" smtClean="0">
                <a:solidFill>
                  <a:schemeClr val="accent1">
                    <a:lumMod val="75000"/>
                  </a:schemeClr>
                </a:solidFill>
                <a:latin typeface="Century Schoolbook"/>
                <a:cs typeface="Century Schoolbook"/>
              </a:rPr>
              <a:t>Process</a:t>
            </a:r>
          </a:p>
          <a:p>
            <a:endParaRPr lang="en-US" sz="1800" dirty="0" smtClean="0">
              <a:solidFill>
                <a:srgbClr val="4E8EA9"/>
              </a:solidFill>
              <a:latin typeface="Century Schoolbook"/>
              <a:cs typeface="Century Schoolbook"/>
            </a:endParaRPr>
          </a:p>
          <a:p>
            <a:pPr lvl="1"/>
            <a:r>
              <a:rPr lang="en-US" sz="2400" dirty="0" smtClean="0">
                <a:latin typeface="Century Schoolbook"/>
                <a:cs typeface="Century Schoolbook"/>
              </a:rPr>
              <a:t>Need </a:t>
            </a:r>
            <a:r>
              <a:rPr lang="en-US" sz="2400" dirty="0">
                <a:latin typeface="Century Schoolbook"/>
                <a:cs typeface="Century Schoolbook"/>
              </a:rPr>
              <a:t>State information on high cost and housing need</a:t>
            </a:r>
          </a:p>
          <a:p>
            <a:pPr lvl="1"/>
            <a:r>
              <a:rPr lang="en-US" sz="2400" dirty="0" smtClean="0">
                <a:latin typeface="Century Schoolbook"/>
                <a:cs typeface="Century Schoolbook"/>
              </a:rPr>
              <a:t>Compare to current cost of PSH (engage stakeholders)</a:t>
            </a:r>
          </a:p>
          <a:p>
            <a:r>
              <a:rPr lang="en-US" sz="2800" dirty="0" smtClean="0">
                <a:solidFill>
                  <a:schemeClr val="accent1">
                    <a:lumMod val="75000"/>
                  </a:schemeClr>
                </a:solidFill>
                <a:latin typeface="Century Schoolbook"/>
                <a:cs typeface="Century Schoolbook"/>
              </a:rPr>
              <a:t>Provides financial motivation for policy changes</a:t>
            </a:r>
          </a:p>
        </p:txBody>
      </p:sp>
      <p:sp>
        <p:nvSpPr>
          <p:cNvPr id="5" name="AutoShape 4" descr="https://encrypted-tbn0.gstatic.com/images?q=tbn:ANd9GcS3F-_ke6Q3OPEZZxABsHvfMw6wAHhTJaV2QNAPiSo47I46u9Iqt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http://upload.wikimedia.org/wikipedia/commons/4/46/Flag_of_Colorado.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upload.wikimedia.org/wikipedia/commons/4/46/Flag_of_Colorado.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upload.wikimedia.org/wikipedia/commons/4/46/Flag_of_Colorado.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http://upload.wikimedia.org/wikipedia/commons/4/46/Flag_of_Colorado.sv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upload.wikimedia.org/wikipedia/commons/4/46/Flag_of_Colorado.sv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0110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0"/>
            <a:ext cx="8686800" cy="3581400"/>
          </a:xfrm>
        </p:spPr>
        <p:txBody>
          <a:bodyPr>
            <a:noAutofit/>
          </a:bodyPr>
          <a:lstStyle/>
          <a:p>
            <a:pPr marL="0" indent="0">
              <a:buNone/>
            </a:pPr>
            <a:r>
              <a:rPr lang="en-US" sz="3000" dirty="0" smtClean="0">
                <a:latin typeface="Century Schoolbook"/>
                <a:cs typeface="Century Schoolbook"/>
              </a:rPr>
              <a:t>Expanded positions in Governor’s Office</a:t>
            </a:r>
            <a:r>
              <a:rPr lang="en-US" sz="3000" dirty="0">
                <a:latin typeface="Century Schoolbook"/>
                <a:cs typeface="Century Schoolbook"/>
              </a:rPr>
              <a:t> </a:t>
            </a:r>
            <a:r>
              <a:rPr lang="en-US" sz="3000" dirty="0" smtClean="0">
                <a:latin typeface="Century Schoolbook"/>
                <a:cs typeface="Century Schoolbook"/>
              </a:rPr>
              <a:t>made possible through generous funding from local foundation community. </a:t>
            </a:r>
          </a:p>
          <a:p>
            <a:pPr marL="0" indent="0">
              <a:buNone/>
            </a:pPr>
            <a:endParaRPr lang="en-US" sz="900" dirty="0" smtClean="0">
              <a:latin typeface="Century Schoolbook"/>
              <a:cs typeface="Century Schoolbook"/>
            </a:endParaRPr>
          </a:p>
          <a:p>
            <a:pPr>
              <a:buFont typeface="Lucida Grande"/>
              <a:buChar char="-"/>
            </a:pPr>
            <a:r>
              <a:rPr lang="en-US" sz="2000" b="1" dirty="0" smtClean="0">
                <a:solidFill>
                  <a:schemeClr val="accent1">
                    <a:lumMod val="75000"/>
                  </a:schemeClr>
                </a:solidFill>
                <a:latin typeface="Century Schoolbook"/>
                <a:cs typeface="Century Schoolbook"/>
              </a:rPr>
              <a:t>Statewide approach</a:t>
            </a:r>
          </a:p>
          <a:p>
            <a:pPr>
              <a:buFont typeface="Lucida Grande"/>
              <a:buChar char="-"/>
            </a:pPr>
            <a:endParaRPr lang="en-US" sz="800" b="1" dirty="0">
              <a:solidFill>
                <a:schemeClr val="accent1">
                  <a:lumMod val="75000"/>
                </a:schemeClr>
              </a:solidFill>
              <a:latin typeface="Century Schoolbook"/>
              <a:cs typeface="Century Schoolbook"/>
            </a:endParaRPr>
          </a:p>
          <a:p>
            <a:pPr>
              <a:buFont typeface="Lucida Grande"/>
              <a:buChar char="-"/>
            </a:pPr>
            <a:r>
              <a:rPr lang="en-US" sz="2000" b="1" dirty="0" smtClean="0">
                <a:solidFill>
                  <a:schemeClr val="accent1">
                    <a:lumMod val="75000"/>
                  </a:schemeClr>
                </a:solidFill>
                <a:latin typeface="Century Schoolbook"/>
                <a:cs typeface="Century Schoolbook"/>
              </a:rPr>
              <a:t>Works across state </a:t>
            </a:r>
            <a:r>
              <a:rPr lang="en-US" sz="2000" b="1" dirty="0">
                <a:solidFill>
                  <a:schemeClr val="accent1">
                    <a:lumMod val="75000"/>
                  </a:schemeClr>
                </a:solidFill>
                <a:latin typeface="Century Schoolbook"/>
                <a:cs typeface="Century Schoolbook"/>
              </a:rPr>
              <a:t>agencies to </a:t>
            </a:r>
            <a:r>
              <a:rPr lang="en-US" sz="2000" b="1" dirty="0" smtClean="0">
                <a:solidFill>
                  <a:schemeClr val="accent1">
                    <a:lumMod val="75000"/>
                  </a:schemeClr>
                </a:solidFill>
                <a:latin typeface="Century Schoolbook"/>
                <a:cs typeface="Century Schoolbook"/>
              </a:rPr>
              <a:t>implement outcome</a:t>
            </a:r>
            <a:r>
              <a:rPr lang="en-US" sz="2000" b="1" dirty="0">
                <a:solidFill>
                  <a:schemeClr val="accent1">
                    <a:lumMod val="75000"/>
                  </a:schemeClr>
                </a:solidFill>
                <a:latin typeface="Century Schoolbook"/>
                <a:cs typeface="Century Schoolbook"/>
              </a:rPr>
              <a:t>-based policies and programs </a:t>
            </a:r>
            <a:r>
              <a:rPr lang="en-US" sz="2000" b="1" dirty="0" smtClean="0">
                <a:solidFill>
                  <a:schemeClr val="accent1">
                    <a:lumMod val="75000"/>
                  </a:schemeClr>
                </a:solidFill>
                <a:latin typeface="Century Schoolbook"/>
                <a:cs typeface="Century Schoolbook"/>
              </a:rPr>
              <a:t>that prevent </a:t>
            </a:r>
            <a:r>
              <a:rPr lang="en-US" sz="2000" b="1" dirty="0">
                <a:solidFill>
                  <a:schemeClr val="accent1">
                    <a:lumMod val="75000"/>
                  </a:schemeClr>
                </a:solidFill>
                <a:latin typeface="Century Schoolbook"/>
                <a:cs typeface="Century Schoolbook"/>
              </a:rPr>
              <a:t>and end homelessness </a:t>
            </a:r>
            <a:r>
              <a:rPr lang="en-US" sz="2000" b="1" dirty="0" smtClean="0">
                <a:solidFill>
                  <a:schemeClr val="accent1">
                    <a:lumMod val="75000"/>
                  </a:schemeClr>
                </a:solidFill>
                <a:latin typeface="Century Schoolbook"/>
                <a:cs typeface="Century Schoolbook"/>
              </a:rPr>
              <a:t>in </a:t>
            </a:r>
            <a:r>
              <a:rPr lang="en-US" sz="2000" b="1" dirty="0">
                <a:solidFill>
                  <a:schemeClr val="accent1">
                    <a:lumMod val="75000"/>
                  </a:schemeClr>
                </a:solidFill>
                <a:latin typeface="Century Schoolbook"/>
                <a:cs typeface="Century Schoolbook"/>
              </a:rPr>
              <a:t>Colorado. </a:t>
            </a:r>
            <a:endParaRPr lang="en-US" sz="2000" b="1" dirty="0" smtClean="0">
              <a:solidFill>
                <a:schemeClr val="accent1">
                  <a:lumMod val="75000"/>
                </a:schemeClr>
              </a:solidFill>
              <a:latin typeface="Century Schoolbook"/>
              <a:cs typeface="Century Schoolbook"/>
            </a:endParaRPr>
          </a:p>
          <a:p>
            <a:pPr>
              <a:buFont typeface="Lucida Grande"/>
              <a:buChar char="-"/>
            </a:pPr>
            <a:endParaRPr lang="en-US" sz="800" b="1" dirty="0" smtClean="0">
              <a:solidFill>
                <a:schemeClr val="accent1">
                  <a:lumMod val="75000"/>
                </a:schemeClr>
              </a:solidFill>
              <a:latin typeface="Century Schoolbook"/>
              <a:cs typeface="Century Schoolbook"/>
            </a:endParaRPr>
          </a:p>
          <a:p>
            <a:pPr>
              <a:buFont typeface="Lucida Grande"/>
              <a:buChar char="-"/>
            </a:pPr>
            <a:r>
              <a:rPr lang="en-US" sz="2000" b="1" dirty="0" smtClean="0">
                <a:solidFill>
                  <a:schemeClr val="accent1">
                    <a:lumMod val="75000"/>
                  </a:schemeClr>
                </a:solidFill>
                <a:latin typeface="Century Schoolbook"/>
                <a:cs typeface="Century Schoolbook"/>
              </a:rPr>
              <a:t>Directs Pathways Home implementation</a:t>
            </a:r>
            <a:endParaRPr lang="en-US" sz="2000" b="1" dirty="0">
              <a:solidFill>
                <a:schemeClr val="accent1">
                  <a:lumMod val="75000"/>
                </a:schemeClr>
              </a:solidFill>
            </a:endParaRPr>
          </a:p>
        </p:txBody>
      </p:sp>
      <p:sp>
        <p:nvSpPr>
          <p:cNvPr id="2" name="TextBox 1"/>
          <p:cNvSpPr txBox="1"/>
          <p:nvPr/>
        </p:nvSpPr>
        <p:spPr>
          <a:xfrm>
            <a:off x="228600" y="304800"/>
            <a:ext cx="2895600" cy="2492990"/>
          </a:xfrm>
          <a:prstGeom prst="rect">
            <a:avLst/>
          </a:prstGeom>
          <a:solidFill>
            <a:schemeClr val="accent1">
              <a:lumMod val="60000"/>
              <a:lumOff val="40000"/>
            </a:schemeClr>
          </a:solidFill>
        </p:spPr>
        <p:txBody>
          <a:bodyPr wrap="square" rtlCol="0">
            <a:spAutoFit/>
          </a:bodyPr>
          <a:lstStyle/>
          <a:p>
            <a:r>
              <a:rPr lang="en-US" sz="2600" b="1" dirty="0" smtClean="0">
                <a:latin typeface="Century Schoolbook"/>
                <a:cs typeface="Century Schoolbook"/>
              </a:rPr>
              <a:t>Interagency Collaboration is best practice and can take our efforts to scale</a:t>
            </a:r>
            <a:endParaRPr lang="en-US" sz="2600" dirty="0">
              <a:latin typeface="Century Schoolbook"/>
              <a:cs typeface="Century Schoolbook"/>
            </a:endParaRPr>
          </a:p>
        </p:txBody>
      </p:sp>
      <p:pic>
        <p:nvPicPr>
          <p:cNvPr id="5" name="Picture 4" descr="LaPlata11.jpg"/>
          <p:cNvPicPr>
            <a:picLocks noChangeAspect="1"/>
          </p:cNvPicPr>
          <p:nvPr/>
        </p:nvPicPr>
        <p:blipFill rotWithShape="1">
          <a:blip r:embed="rId2" cstate="print">
            <a:extLst>
              <a:ext uri="{28A0092B-C50C-407E-A947-70E740481C1C}">
                <a14:useLocalDpi xmlns:a14="http://schemas.microsoft.com/office/drawing/2010/main"/>
              </a:ext>
            </a:extLst>
          </a:blip>
          <a:srcRect t="6480" b="7847"/>
          <a:stretch/>
        </p:blipFill>
        <p:spPr>
          <a:xfrm>
            <a:off x="3276600" y="304801"/>
            <a:ext cx="5638800" cy="2686756"/>
          </a:xfrm>
          <a:prstGeom prst="rect">
            <a:avLst/>
          </a:prstGeom>
        </p:spPr>
      </p:pic>
    </p:spTree>
    <p:extLst>
      <p:ext uri="{BB962C8B-B14F-4D97-AF65-F5344CB8AC3E}">
        <p14:creationId xmlns:p14="http://schemas.microsoft.com/office/powerpoint/2010/main" val="3879367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354893"/>
            <a:ext cx="5402580" cy="1295400"/>
          </a:xfrm>
        </p:spPr>
        <p:txBody>
          <a:bodyPr/>
          <a:lstStyle/>
          <a:p>
            <a:r>
              <a:rPr lang="en-US" b="1" dirty="0" smtClean="0">
                <a:solidFill>
                  <a:schemeClr val="tx1"/>
                </a:solidFill>
              </a:rPr>
              <a:t>Draft Colorado Medicaid Crosswalk and Business Case</a:t>
            </a:r>
            <a:endParaRPr lang="en-US" b="1" dirty="0">
              <a:solidFill>
                <a:schemeClr val="tx1"/>
              </a:solidFill>
            </a:endParaRPr>
          </a:p>
        </p:txBody>
      </p:sp>
      <p:sp>
        <p:nvSpPr>
          <p:cNvPr id="3" name="Subtitle 2"/>
          <p:cNvSpPr>
            <a:spLocks noGrp="1"/>
          </p:cNvSpPr>
          <p:nvPr>
            <p:ph type="subTitle" sz="quarter" idx="1"/>
          </p:nvPr>
        </p:nvSpPr>
        <p:spPr>
          <a:xfrm>
            <a:off x="434236" y="4421479"/>
            <a:ext cx="4902200" cy="1954478"/>
          </a:xfrm>
        </p:spPr>
        <p:txBody>
          <a:bodyPr/>
          <a:lstStyle/>
          <a:p>
            <a:pPr algn="ctr"/>
            <a:r>
              <a:rPr lang="en-US" dirty="0" smtClean="0">
                <a:solidFill>
                  <a:srgbClr val="000000"/>
                </a:solidFill>
              </a:rPr>
              <a:t>Updated by </a:t>
            </a:r>
            <a:r>
              <a:rPr lang="en-US" dirty="0" err="1" smtClean="0">
                <a:solidFill>
                  <a:srgbClr val="000000"/>
                </a:solidFill>
              </a:rPr>
              <a:t>Jenn</a:t>
            </a:r>
            <a:r>
              <a:rPr lang="en-US" dirty="0" smtClean="0">
                <a:solidFill>
                  <a:srgbClr val="000000"/>
                </a:solidFill>
              </a:rPr>
              <a:t> Lopez for NAHRO Conference with feedback from Peggy Bailey</a:t>
            </a:r>
          </a:p>
          <a:p>
            <a:pPr algn="ctr"/>
            <a:r>
              <a:rPr lang="en-US" dirty="0" smtClean="0">
                <a:solidFill>
                  <a:srgbClr val="000000"/>
                </a:solidFill>
              </a:rPr>
              <a:t>Director of Health Systems Integration</a:t>
            </a:r>
          </a:p>
          <a:p>
            <a:pPr algn="ctr"/>
            <a:r>
              <a:rPr lang="en-US" dirty="0" smtClean="0">
                <a:solidFill>
                  <a:srgbClr val="000000"/>
                </a:solidFill>
              </a:rPr>
              <a:t>May 2015</a:t>
            </a:r>
          </a:p>
          <a:p>
            <a:endParaRPr lang="en-US" dirty="0">
              <a:solidFill>
                <a:srgbClr val="000000"/>
              </a:solidFill>
            </a:endParaRPr>
          </a:p>
        </p:txBody>
      </p:sp>
    </p:spTree>
    <p:extLst>
      <p:ext uri="{BB962C8B-B14F-4D97-AF65-F5344CB8AC3E}">
        <p14:creationId xmlns:p14="http://schemas.microsoft.com/office/powerpoint/2010/main" val="846000246"/>
      </p:ext>
    </p:extLst>
  </p:cSld>
  <p:clrMapOvr>
    <a:masterClrMapping/>
  </p:clrMapOvr>
  <p:transition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tx1"/>
                </a:solidFill>
              </a:rPr>
              <a:t>Review Purpose</a:t>
            </a:r>
            <a:endParaRPr lang="en-US" b="1" i="1" dirty="0">
              <a:solidFill>
                <a:schemeClr val="tx1"/>
              </a:solidFill>
            </a:endParaRPr>
          </a:p>
        </p:txBody>
      </p:sp>
      <p:sp>
        <p:nvSpPr>
          <p:cNvPr id="3" name="Content Placeholder 2"/>
          <p:cNvSpPr>
            <a:spLocks noGrp="1"/>
          </p:cNvSpPr>
          <p:nvPr>
            <p:ph idx="1"/>
          </p:nvPr>
        </p:nvSpPr>
        <p:spPr>
          <a:xfrm>
            <a:off x="457199" y="1210235"/>
            <a:ext cx="8265459" cy="4464055"/>
          </a:xfrm>
        </p:spPr>
        <p:txBody>
          <a:bodyPr/>
          <a:lstStyle/>
          <a:p>
            <a:r>
              <a:rPr lang="en-US" sz="1800" dirty="0" smtClean="0">
                <a:solidFill>
                  <a:schemeClr val="tx1"/>
                </a:solidFill>
              </a:rPr>
              <a:t>Target supportive housing to appropriate populations</a:t>
            </a:r>
          </a:p>
          <a:p>
            <a:r>
              <a:rPr lang="en-US" sz="1800" dirty="0" smtClean="0">
                <a:solidFill>
                  <a:schemeClr val="tx1"/>
                </a:solidFill>
              </a:rPr>
              <a:t>Grow capacity for permanent supportive housing– multiple reasons</a:t>
            </a:r>
          </a:p>
          <a:p>
            <a:pPr lvl="1"/>
            <a:r>
              <a:rPr lang="en-US" sz="1800" dirty="0" smtClean="0">
                <a:solidFill>
                  <a:schemeClr val="tx1"/>
                </a:solidFill>
              </a:rPr>
              <a:t>End chronic homelessness</a:t>
            </a:r>
          </a:p>
          <a:p>
            <a:pPr lvl="1"/>
            <a:r>
              <a:rPr lang="en-US" sz="1800" dirty="0" smtClean="0">
                <a:solidFill>
                  <a:schemeClr val="tx1"/>
                </a:solidFill>
              </a:rPr>
              <a:t>Reduce Institutionalization (jail, prison, nursing facility, mental health, </a:t>
            </a:r>
            <a:r>
              <a:rPr lang="en-US" sz="1800" dirty="0" err="1" smtClean="0">
                <a:solidFill>
                  <a:schemeClr val="tx1"/>
                </a:solidFill>
              </a:rPr>
              <a:t>etc</a:t>
            </a:r>
            <a:r>
              <a:rPr lang="en-US" sz="1800" dirty="0" smtClean="0">
                <a:solidFill>
                  <a:schemeClr val="tx1"/>
                </a:solidFill>
              </a:rPr>
              <a:t>)</a:t>
            </a:r>
          </a:p>
          <a:p>
            <a:pPr lvl="1"/>
            <a:r>
              <a:rPr lang="en-US" sz="1800" dirty="0" smtClean="0">
                <a:solidFill>
                  <a:schemeClr val="tx1"/>
                </a:solidFill>
              </a:rPr>
              <a:t>Control Medicaid cost for most expensive </a:t>
            </a:r>
          </a:p>
          <a:p>
            <a:pPr lvl="1"/>
            <a:r>
              <a:rPr lang="en-US" sz="1800" dirty="0" smtClean="0">
                <a:solidFill>
                  <a:schemeClr val="tx1"/>
                </a:solidFill>
              </a:rPr>
              <a:t>Improve health outcomes</a:t>
            </a:r>
          </a:p>
          <a:p>
            <a:r>
              <a:rPr lang="en-US" sz="1800" dirty="0" smtClean="0">
                <a:solidFill>
                  <a:schemeClr val="tx1"/>
                </a:solidFill>
              </a:rPr>
              <a:t>Improve Services financing </a:t>
            </a:r>
          </a:p>
          <a:p>
            <a:pPr lvl="1"/>
            <a:r>
              <a:rPr lang="en-US" sz="1800" dirty="0" smtClean="0">
                <a:solidFill>
                  <a:schemeClr val="tx1"/>
                </a:solidFill>
              </a:rPr>
              <a:t>Stretch current resources farther</a:t>
            </a:r>
          </a:p>
          <a:p>
            <a:pPr lvl="1"/>
            <a:r>
              <a:rPr lang="en-US" sz="1800" dirty="0" smtClean="0">
                <a:solidFill>
                  <a:schemeClr val="tx1"/>
                </a:solidFill>
              </a:rPr>
              <a:t>Make case for increased housing resources </a:t>
            </a:r>
          </a:p>
          <a:p>
            <a:r>
              <a:rPr lang="en-US" sz="1800" dirty="0" smtClean="0">
                <a:solidFill>
                  <a:schemeClr val="tx1"/>
                </a:solidFill>
              </a:rPr>
              <a:t>National </a:t>
            </a:r>
            <a:r>
              <a:rPr lang="en-US" sz="1800" dirty="0">
                <a:solidFill>
                  <a:schemeClr val="tx1"/>
                </a:solidFill>
              </a:rPr>
              <a:t>supportive housing cost studies show as much as a 61% decrease in </a:t>
            </a:r>
            <a:r>
              <a:rPr lang="en-US" sz="1800" dirty="0" smtClean="0">
                <a:solidFill>
                  <a:schemeClr val="tx1"/>
                </a:solidFill>
              </a:rPr>
              <a:t>costs</a:t>
            </a:r>
          </a:p>
          <a:p>
            <a:pPr lvl="1"/>
            <a:r>
              <a:rPr lang="en-US" sz="1800" dirty="0" smtClean="0">
                <a:solidFill>
                  <a:schemeClr val="tx1"/>
                </a:solidFill>
              </a:rPr>
              <a:t>Identify opportunities in CO to achieve similar results</a:t>
            </a:r>
            <a:endParaRPr lang="en-US" sz="1800" dirty="0">
              <a:solidFill>
                <a:schemeClr val="tx1"/>
              </a:solidFill>
            </a:endParaRPr>
          </a:p>
          <a:p>
            <a:pPr lvl="1"/>
            <a:endParaRPr lang="en-US" dirty="0"/>
          </a:p>
        </p:txBody>
      </p:sp>
    </p:spTree>
    <p:extLst>
      <p:ext uri="{BB962C8B-B14F-4D97-AF65-F5344CB8AC3E}">
        <p14:creationId xmlns:p14="http://schemas.microsoft.com/office/powerpoint/2010/main" val="151110624"/>
      </p:ext>
    </p:extLst>
  </p:cSld>
  <p:clrMapOvr>
    <a:masterClrMapping/>
  </p:clrMapOvr>
  <p:transition advTm="1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tx1"/>
                </a:solidFill>
              </a:rPr>
              <a:t>MEDICAID 101</a:t>
            </a:r>
            <a:endParaRPr lang="en-US" b="1" i="1" dirty="0">
              <a:solidFill>
                <a:schemeClr val="tx1"/>
              </a:solidFill>
            </a:endParaRPr>
          </a:p>
        </p:txBody>
      </p:sp>
      <p:sp>
        <p:nvSpPr>
          <p:cNvPr id="3" name="Content Placeholder 2"/>
          <p:cNvSpPr>
            <a:spLocks noGrp="1"/>
          </p:cNvSpPr>
          <p:nvPr>
            <p:ph idx="1"/>
          </p:nvPr>
        </p:nvSpPr>
        <p:spPr>
          <a:xfrm>
            <a:off x="457199" y="1523999"/>
            <a:ext cx="8035447" cy="4212921"/>
          </a:xfrm>
        </p:spPr>
        <p:txBody>
          <a:bodyPr/>
          <a:lstStyle/>
          <a:p>
            <a:r>
              <a:rPr lang="en-US" sz="1800" i="1" dirty="0" smtClean="0">
                <a:solidFill>
                  <a:schemeClr val="tx1"/>
                </a:solidFill>
              </a:rPr>
              <a:t>Medicaid:  </a:t>
            </a:r>
            <a:r>
              <a:rPr lang="en-US" sz="1800" b="0" dirty="0" smtClean="0">
                <a:solidFill>
                  <a:schemeClr val="tx1"/>
                </a:solidFill>
              </a:rPr>
              <a:t>a public health insurance that pays essential medical and medically-related services for people with low-incomes. The state and federal government jointly fund Medicaid. </a:t>
            </a:r>
          </a:p>
          <a:p>
            <a:endParaRPr lang="en-US" sz="1800" dirty="0" smtClean="0">
              <a:solidFill>
                <a:schemeClr val="tx1"/>
              </a:solidFill>
            </a:endParaRPr>
          </a:p>
          <a:p>
            <a:r>
              <a:rPr lang="en-US" sz="1800" i="1" dirty="0" smtClean="0">
                <a:solidFill>
                  <a:schemeClr val="tx1"/>
                </a:solidFill>
              </a:rPr>
              <a:t>The State Medicaid Plan: </a:t>
            </a:r>
            <a:r>
              <a:rPr lang="en-US" sz="1800" b="0" dirty="0" smtClean="0">
                <a:solidFill>
                  <a:schemeClr val="tx1"/>
                </a:solidFill>
              </a:rPr>
              <a:t>an agreement between the state and federal government that determines what services are covered and how each entity pays. The federal agency that oversees state plans is CMS (Centers for Medicaid and Medicare).</a:t>
            </a:r>
          </a:p>
          <a:p>
            <a:endParaRPr lang="en-US" sz="1800" dirty="0" smtClean="0">
              <a:solidFill>
                <a:schemeClr val="tx1"/>
              </a:solidFill>
            </a:endParaRPr>
          </a:p>
          <a:p>
            <a:r>
              <a:rPr lang="en-US" sz="1800" i="1" dirty="0" smtClean="0">
                <a:solidFill>
                  <a:schemeClr val="tx1"/>
                </a:solidFill>
              </a:rPr>
              <a:t>Waivers and Amendments</a:t>
            </a:r>
            <a:r>
              <a:rPr lang="en-US" sz="1800" dirty="0" smtClean="0">
                <a:solidFill>
                  <a:schemeClr val="tx1"/>
                </a:solidFill>
              </a:rPr>
              <a:t>: </a:t>
            </a:r>
            <a:r>
              <a:rPr lang="en-US" sz="1800" b="0" dirty="0" smtClean="0">
                <a:solidFill>
                  <a:schemeClr val="tx1"/>
                </a:solidFill>
              </a:rPr>
              <a:t>States and CMS can agree to provide optional benefits and states can apply for waivers or plan amendments. Most are done under a federal statute called Home and Community Based Services (HCBS).</a:t>
            </a:r>
            <a:endParaRPr lang="en-US" sz="1800" b="0" dirty="0">
              <a:solidFill>
                <a:schemeClr val="tx1"/>
              </a:solidFill>
            </a:endParaRPr>
          </a:p>
        </p:txBody>
      </p:sp>
    </p:spTree>
  </p:cSld>
  <p:clrMapOvr>
    <a:masterClrMapping/>
  </p:clrMapOvr>
  <p:transition advTm="10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tx1"/>
                </a:solidFill>
              </a:rPr>
              <a:t>MEDICAID 101 Cont.</a:t>
            </a:r>
            <a:endParaRPr lang="en-US" b="1" i="1" dirty="0">
              <a:solidFill>
                <a:schemeClr val="tx1"/>
              </a:solidFill>
            </a:endParaRPr>
          </a:p>
        </p:txBody>
      </p:sp>
      <p:sp>
        <p:nvSpPr>
          <p:cNvPr id="3" name="Content Placeholder 2"/>
          <p:cNvSpPr>
            <a:spLocks noGrp="1"/>
          </p:cNvSpPr>
          <p:nvPr>
            <p:ph idx="1"/>
          </p:nvPr>
        </p:nvSpPr>
        <p:spPr>
          <a:xfrm>
            <a:off x="457200" y="1523999"/>
            <a:ext cx="7847556" cy="4375759"/>
          </a:xfrm>
        </p:spPr>
        <p:txBody>
          <a:bodyPr/>
          <a:lstStyle/>
          <a:p>
            <a:r>
              <a:rPr lang="en-US" b="0" dirty="0" smtClean="0">
                <a:solidFill>
                  <a:schemeClr val="tx1"/>
                </a:solidFill>
              </a:rPr>
              <a:t>States can pay providers directly for services or they can contract with managed care organizations (MCO’s) to negotiate contracts with providers. In some cases MCO’s provide services directly.</a:t>
            </a:r>
          </a:p>
          <a:p>
            <a:endParaRPr lang="en-US" b="0" dirty="0" smtClean="0">
              <a:solidFill>
                <a:schemeClr val="tx1"/>
              </a:solidFill>
            </a:endParaRPr>
          </a:p>
          <a:p>
            <a:r>
              <a:rPr lang="en-US" b="0" dirty="0" smtClean="0">
                <a:solidFill>
                  <a:schemeClr val="tx1"/>
                </a:solidFill>
              </a:rPr>
              <a:t>The state and/or MCO’s decide licensing requirements and staff qualifications that determine what agencies can bill Medicaid for services.</a:t>
            </a:r>
          </a:p>
          <a:p>
            <a:endParaRPr lang="en-US" b="0" dirty="0" smtClean="0">
              <a:solidFill>
                <a:schemeClr val="tx1"/>
              </a:solidFill>
            </a:endParaRPr>
          </a:p>
          <a:p>
            <a:r>
              <a:rPr lang="en-US" b="0" dirty="0" smtClean="0">
                <a:solidFill>
                  <a:schemeClr val="tx1"/>
                </a:solidFill>
              </a:rPr>
              <a:t>Colorado is an expansion state which means that virtually all people with extremely low-incomes qualify for Medicaid benefits (versus a limited definition prior to ACA).</a:t>
            </a:r>
          </a:p>
          <a:p>
            <a:endParaRPr lang="en-US" b="0" dirty="0" smtClean="0">
              <a:solidFill>
                <a:schemeClr val="tx1"/>
              </a:solidFill>
            </a:endParaRPr>
          </a:p>
          <a:p>
            <a:r>
              <a:rPr lang="en-US" b="0" dirty="0" smtClean="0">
                <a:solidFill>
                  <a:schemeClr val="tx1"/>
                </a:solidFill>
              </a:rPr>
              <a:t>Colorado also has several waivers which gives the state the authority to offer extra or alternative services through Medicaid to people who meet a specified level of need as long as the state can show that providing such services will produce cost savings.</a:t>
            </a:r>
            <a:endParaRPr lang="en-US" b="0" dirty="0">
              <a:solidFill>
                <a:schemeClr val="tx1"/>
              </a:solidFill>
            </a:endParaRPr>
          </a:p>
        </p:txBody>
      </p:sp>
    </p:spTree>
  </p:cSld>
  <p:clrMapOvr>
    <a:masterClrMapping/>
  </p:clrMapOvr>
  <p:transition advTm="10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tx1"/>
                </a:solidFill>
              </a:rPr>
              <a:t>MCO’s</a:t>
            </a:r>
            <a:endParaRPr lang="en-US" b="1" i="1" dirty="0">
              <a:solidFill>
                <a:schemeClr val="tx1"/>
              </a:solidFill>
            </a:endParaRPr>
          </a:p>
        </p:txBody>
      </p:sp>
      <p:sp>
        <p:nvSpPr>
          <p:cNvPr id="3" name="Content Placeholder 2"/>
          <p:cNvSpPr>
            <a:spLocks noGrp="1"/>
          </p:cNvSpPr>
          <p:nvPr>
            <p:ph idx="1"/>
          </p:nvPr>
        </p:nvSpPr>
        <p:spPr>
          <a:xfrm>
            <a:off x="457200" y="1523999"/>
            <a:ext cx="7697244" cy="4200395"/>
          </a:xfrm>
        </p:spPr>
        <p:txBody>
          <a:bodyPr/>
          <a:lstStyle/>
          <a:p>
            <a:r>
              <a:rPr lang="en-US" dirty="0" smtClean="0">
                <a:solidFill>
                  <a:schemeClr val="tx1"/>
                </a:solidFill>
              </a:rPr>
              <a:t>Regional Care Coordination Organizations (RCCO) </a:t>
            </a:r>
            <a:r>
              <a:rPr lang="en-US" b="0" dirty="0" smtClean="0">
                <a:solidFill>
                  <a:schemeClr val="tx1"/>
                </a:solidFill>
              </a:rPr>
              <a:t>strive to coordinate all service delivery and pay for care coordination.</a:t>
            </a:r>
          </a:p>
          <a:p>
            <a:endParaRPr lang="en-US" b="0" dirty="0" smtClean="0">
              <a:solidFill>
                <a:schemeClr val="tx1"/>
              </a:solidFill>
            </a:endParaRPr>
          </a:p>
          <a:p>
            <a:r>
              <a:rPr lang="en-US" dirty="0" smtClean="0">
                <a:solidFill>
                  <a:schemeClr val="tx1"/>
                </a:solidFill>
              </a:rPr>
              <a:t>Behavioral Health Organizations (BHO) </a:t>
            </a:r>
            <a:r>
              <a:rPr lang="en-US" b="0" dirty="0" smtClean="0">
                <a:solidFill>
                  <a:schemeClr val="tx1"/>
                </a:solidFill>
              </a:rPr>
              <a:t>pay specifically for behavioral health services (BHO).</a:t>
            </a:r>
          </a:p>
          <a:p>
            <a:endParaRPr lang="en-US" b="0" dirty="0" smtClean="0">
              <a:solidFill>
                <a:schemeClr val="tx1"/>
              </a:solidFill>
            </a:endParaRPr>
          </a:p>
          <a:p>
            <a:r>
              <a:rPr lang="en-US" b="0" dirty="0" smtClean="0">
                <a:solidFill>
                  <a:schemeClr val="tx1"/>
                </a:solidFill>
              </a:rPr>
              <a:t>The state negotiates contracts with MCO’s to manage services and pays them to do so on a per-member-per-month (</a:t>
            </a:r>
            <a:r>
              <a:rPr lang="en-US" dirty="0" smtClean="0">
                <a:solidFill>
                  <a:schemeClr val="tx1"/>
                </a:solidFill>
              </a:rPr>
              <a:t>PMPM</a:t>
            </a:r>
            <a:r>
              <a:rPr lang="en-US" b="0" dirty="0" smtClean="0">
                <a:solidFill>
                  <a:schemeClr val="tx1"/>
                </a:solidFill>
              </a:rPr>
              <a:t>) basis.</a:t>
            </a:r>
          </a:p>
          <a:p>
            <a:endParaRPr lang="en-US" b="0" dirty="0" smtClean="0">
              <a:solidFill>
                <a:schemeClr val="tx1"/>
              </a:solidFill>
            </a:endParaRPr>
          </a:p>
          <a:p>
            <a:r>
              <a:rPr lang="en-US" b="0" dirty="0" smtClean="0">
                <a:solidFill>
                  <a:schemeClr val="tx1"/>
                </a:solidFill>
              </a:rPr>
              <a:t>BHO’s use state funds to pay direct service providers to deliver services.</a:t>
            </a:r>
          </a:p>
          <a:p>
            <a:endParaRPr lang="en-US" b="0" dirty="0" smtClean="0">
              <a:solidFill>
                <a:schemeClr val="tx1"/>
              </a:solidFill>
            </a:endParaRPr>
          </a:p>
          <a:p>
            <a:r>
              <a:rPr lang="en-US" b="0" dirty="0" smtClean="0">
                <a:solidFill>
                  <a:schemeClr val="tx1"/>
                </a:solidFill>
              </a:rPr>
              <a:t>BHO’s have some discretion in how they pay for services and for which services they will considerable billable under their contract.</a:t>
            </a:r>
            <a:endParaRPr lang="en-US" b="0" dirty="0">
              <a:solidFill>
                <a:schemeClr val="tx1"/>
              </a:solidFill>
            </a:endParaRPr>
          </a:p>
        </p:txBody>
      </p:sp>
    </p:spTree>
  </p:cSld>
  <p:clrMapOvr>
    <a:masterClrMapping/>
  </p:clrMapOvr>
  <p:transition advTm="10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tx1"/>
                </a:solidFill>
              </a:rPr>
              <a:t>Medicaid Business Case</a:t>
            </a:r>
            <a:endParaRPr lang="en-US" b="1" i="1" dirty="0">
              <a:solidFill>
                <a:schemeClr val="tx1"/>
              </a:solidFill>
            </a:endParaRPr>
          </a:p>
        </p:txBody>
      </p:sp>
      <p:sp>
        <p:nvSpPr>
          <p:cNvPr id="3" name="Content Placeholder 2"/>
          <p:cNvSpPr>
            <a:spLocks noGrp="1"/>
          </p:cNvSpPr>
          <p:nvPr>
            <p:ph idx="1"/>
          </p:nvPr>
        </p:nvSpPr>
        <p:spPr>
          <a:xfrm>
            <a:off x="457200" y="1290181"/>
            <a:ext cx="7772400" cy="4589562"/>
          </a:xfrm>
        </p:spPr>
        <p:txBody>
          <a:bodyPr/>
          <a:lstStyle/>
          <a:p>
            <a:r>
              <a:rPr lang="en-US" sz="2000" b="0" dirty="0" smtClean="0">
                <a:solidFill>
                  <a:schemeClr val="tx1"/>
                </a:solidFill>
              </a:rPr>
              <a:t>Determines if there is a Return on Investment (ROI) potential for Medicaid financing supportive housing services</a:t>
            </a:r>
          </a:p>
          <a:p>
            <a:endParaRPr lang="en-US" sz="2000" b="0" dirty="0">
              <a:solidFill>
                <a:schemeClr val="tx1"/>
              </a:solidFill>
            </a:endParaRPr>
          </a:p>
          <a:p>
            <a:r>
              <a:rPr lang="en-US" sz="2000" b="0" dirty="0" smtClean="0">
                <a:solidFill>
                  <a:schemeClr val="tx1"/>
                </a:solidFill>
              </a:rPr>
              <a:t>Developing the Business Case:</a:t>
            </a:r>
            <a:endParaRPr lang="en-US" sz="2000" b="0" dirty="0">
              <a:solidFill>
                <a:schemeClr val="tx1"/>
              </a:solidFill>
            </a:endParaRPr>
          </a:p>
          <a:p>
            <a:pPr lvl="1"/>
            <a:r>
              <a:rPr lang="en-US" sz="2000" dirty="0" smtClean="0">
                <a:solidFill>
                  <a:schemeClr val="tx1"/>
                </a:solidFill>
              </a:rPr>
              <a:t>CSH collects state </a:t>
            </a:r>
            <a:r>
              <a:rPr lang="en-US" sz="2000" dirty="0">
                <a:solidFill>
                  <a:schemeClr val="tx1"/>
                </a:solidFill>
              </a:rPr>
              <a:t>information on high cost </a:t>
            </a:r>
            <a:r>
              <a:rPr lang="en-US" sz="2000" dirty="0" smtClean="0">
                <a:solidFill>
                  <a:schemeClr val="tx1"/>
                </a:solidFill>
              </a:rPr>
              <a:t>users and </a:t>
            </a:r>
            <a:r>
              <a:rPr lang="en-US" sz="2000" dirty="0">
                <a:solidFill>
                  <a:schemeClr val="tx1"/>
                </a:solidFill>
              </a:rPr>
              <a:t>housing </a:t>
            </a:r>
            <a:r>
              <a:rPr lang="en-US" sz="2000" dirty="0" smtClean="0">
                <a:solidFill>
                  <a:schemeClr val="tx1"/>
                </a:solidFill>
              </a:rPr>
              <a:t>status</a:t>
            </a:r>
            <a:endParaRPr lang="en-US" sz="2000" dirty="0">
              <a:solidFill>
                <a:schemeClr val="tx1"/>
              </a:solidFill>
            </a:endParaRPr>
          </a:p>
          <a:p>
            <a:pPr lvl="1"/>
            <a:r>
              <a:rPr lang="en-US" sz="2000" dirty="0" smtClean="0">
                <a:solidFill>
                  <a:schemeClr val="tx1"/>
                </a:solidFill>
              </a:rPr>
              <a:t>Compares current Medicaid costs to existing costs </a:t>
            </a:r>
            <a:r>
              <a:rPr lang="en-US" sz="2000" dirty="0">
                <a:solidFill>
                  <a:schemeClr val="tx1"/>
                </a:solidFill>
              </a:rPr>
              <a:t>of </a:t>
            </a:r>
            <a:r>
              <a:rPr lang="en-US" sz="2000" dirty="0" smtClean="0">
                <a:solidFill>
                  <a:schemeClr val="tx1"/>
                </a:solidFill>
              </a:rPr>
              <a:t>services in permanent supportive housing (services only)</a:t>
            </a:r>
          </a:p>
          <a:p>
            <a:pPr lvl="1">
              <a:buNone/>
            </a:pPr>
            <a:endParaRPr lang="en-US" sz="2400" dirty="0">
              <a:solidFill>
                <a:schemeClr val="tx1"/>
              </a:solidFill>
            </a:endParaRPr>
          </a:p>
          <a:p>
            <a:r>
              <a:rPr lang="en-US" sz="2000" b="0" dirty="0" smtClean="0">
                <a:solidFill>
                  <a:schemeClr val="tx1"/>
                </a:solidFill>
              </a:rPr>
              <a:t>If a business case does exist to cover PSH services it provides financial analysis to support policy changes leading to supportive services coverage or better access to funding from Medicaid</a:t>
            </a:r>
            <a:endParaRPr lang="en-US" sz="2000" b="0" dirty="0">
              <a:solidFill>
                <a:schemeClr val="tx1"/>
              </a:solidFill>
            </a:endParaRPr>
          </a:p>
          <a:p>
            <a:pPr marL="119063" indent="0">
              <a:buNone/>
            </a:pPr>
            <a:endParaRPr lang="en-US" dirty="0"/>
          </a:p>
        </p:txBody>
      </p:sp>
    </p:spTree>
    <p:extLst>
      <p:ext uri="{BB962C8B-B14F-4D97-AF65-F5344CB8AC3E}">
        <p14:creationId xmlns:p14="http://schemas.microsoft.com/office/powerpoint/2010/main" val="472929023"/>
      </p:ext>
    </p:extLst>
  </p:cSld>
  <p:clrMapOvr>
    <a:masterClrMapping/>
  </p:clrMapOvr>
  <p:transition advTm="1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345" y="228600"/>
            <a:ext cx="8229600" cy="773482"/>
          </a:xfrm>
        </p:spPr>
        <p:txBody>
          <a:bodyPr/>
          <a:lstStyle/>
          <a:p>
            <a:r>
              <a:rPr lang="en-US" b="1" i="1" dirty="0" smtClean="0">
                <a:solidFill>
                  <a:schemeClr val="tx1"/>
                </a:solidFill>
              </a:rPr>
              <a:t>Medicaid spending on persons </a:t>
            </a:r>
            <a:br>
              <a:rPr lang="en-US" b="1" i="1" dirty="0" smtClean="0">
                <a:solidFill>
                  <a:schemeClr val="tx1"/>
                </a:solidFill>
              </a:rPr>
            </a:br>
            <a:r>
              <a:rPr lang="en-US" b="1" i="1" dirty="0" smtClean="0">
                <a:solidFill>
                  <a:schemeClr val="tx1"/>
                </a:solidFill>
              </a:rPr>
              <a:t>experiencing homelessness</a:t>
            </a:r>
            <a:endParaRPr lang="en-US" b="1" i="1" dirty="0">
              <a:solidFill>
                <a:schemeClr val="tx1"/>
              </a:solidFill>
            </a:endParaRPr>
          </a:p>
        </p:txBody>
      </p:sp>
      <p:sp>
        <p:nvSpPr>
          <p:cNvPr id="3" name="Content Placeholder 2"/>
          <p:cNvSpPr>
            <a:spLocks noGrp="1"/>
          </p:cNvSpPr>
          <p:nvPr>
            <p:ph idx="1"/>
          </p:nvPr>
        </p:nvSpPr>
        <p:spPr>
          <a:xfrm>
            <a:off x="457200" y="1371600"/>
            <a:ext cx="8382000" cy="4754563"/>
          </a:xfrm>
        </p:spPr>
        <p:txBody>
          <a:bodyPr>
            <a:normAutofit/>
          </a:bodyPr>
          <a:lstStyle/>
          <a:p>
            <a:r>
              <a:rPr lang="en-US" sz="2400" b="0" dirty="0" smtClean="0">
                <a:solidFill>
                  <a:schemeClr val="tx1"/>
                </a:solidFill>
              </a:rPr>
              <a:t>HCPF provided cost by </a:t>
            </a:r>
            <a:r>
              <a:rPr lang="en-US" sz="2400" b="0" dirty="0" err="1" smtClean="0">
                <a:solidFill>
                  <a:schemeClr val="tx1"/>
                </a:solidFill>
              </a:rPr>
              <a:t>decile</a:t>
            </a:r>
            <a:r>
              <a:rPr lang="en-US" sz="2400" b="0" dirty="0" smtClean="0">
                <a:solidFill>
                  <a:schemeClr val="tx1"/>
                </a:solidFill>
              </a:rPr>
              <a:t> groups</a:t>
            </a:r>
          </a:p>
          <a:p>
            <a:endParaRPr lang="en-US" sz="2400" b="0" dirty="0" smtClean="0">
              <a:solidFill>
                <a:schemeClr val="tx1"/>
              </a:solidFill>
            </a:endParaRPr>
          </a:p>
          <a:p>
            <a:r>
              <a:rPr lang="en-US" sz="2400" i="1" dirty="0" smtClean="0">
                <a:solidFill>
                  <a:schemeClr val="tx1"/>
                </a:solidFill>
              </a:rPr>
              <a:t>Top 10% of population that is experiencing homelessness spent $74 million (while homeless)</a:t>
            </a:r>
          </a:p>
          <a:p>
            <a:pPr lvl="1"/>
            <a:r>
              <a:rPr lang="en-US" sz="2400" dirty="0" smtClean="0">
                <a:solidFill>
                  <a:schemeClr val="tx1"/>
                </a:solidFill>
              </a:rPr>
              <a:t>Average $1,666 per person, per month</a:t>
            </a:r>
          </a:p>
          <a:p>
            <a:pPr lvl="1"/>
            <a:r>
              <a:rPr lang="en-US" sz="2400" dirty="0" smtClean="0">
                <a:solidFill>
                  <a:schemeClr val="tx1"/>
                </a:solidFill>
              </a:rPr>
              <a:t>Accounts for 46% of total spending for the population (both homeless and non-homeless spans)</a:t>
            </a:r>
          </a:p>
          <a:p>
            <a:pPr lvl="1"/>
            <a:r>
              <a:rPr lang="en-US" sz="2400" dirty="0" smtClean="0">
                <a:solidFill>
                  <a:schemeClr val="tx1"/>
                </a:solidFill>
              </a:rPr>
              <a:t>Next 10% spent $19 million</a:t>
            </a:r>
          </a:p>
        </p:txBody>
      </p:sp>
    </p:spTree>
    <p:extLst>
      <p:ext uri="{BB962C8B-B14F-4D97-AF65-F5344CB8AC3E}">
        <p14:creationId xmlns:p14="http://schemas.microsoft.com/office/powerpoint/2010/main" val="3939031340"/>
      </p:ext>
    </p:extLst>
  </p:cSld>
  <p:clrMapOvr>
    <a:masterClrMapping/>
  </p:clrMapOvr>
  <p:transition advTm="1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tx1"/>
                </a:solidFill>
              </a:rPr>
              <a:t>Data for Top </a:t>
            </a:r>
            <a:r>
              <a:rPr lang="en-US" b="1" i="1" dirty="0" err="1" smtClean="0">
                <a:solidFill>
                  <a:schemeClr val="tx1"/>
                </a:solidFill>
              </a:rPr>
              <a:t>Decile</a:t>
            </a:r>
            <a:endParaRPr lang="en-US" b="1" i="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891037"/>
              </p:ext>
            </p:extLst>
          </p:nvPr>
        </p:nvGraphicFramePr>
        <p:xfrm>
          <a:off x="528918" y="1237129"/>
          <a:ext cx="8086164" cy="391757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02658" y="5154707"/>
            <a:ext cx="5100918" cy="707886"/>
          </a:xfrm>
          <a:prstGeom prst="rect">
            <a:avLst/>
          </a:prstGeom>
          <a:noFill/>
        </p:spPr>
        <p:txBody>
          <a:bodyPr wrap="square" rtlCol="0">
            <a:spAutoFit/>
          </a:bodyPr>
          <a:lstStyle/>
          <a:p>
            <a:pPr algn="ctr" defTabSz="914400" eaLnBrk="0" fontAlgn="base" hangingPunct="0">
              <a:spcBef>
                <a:spcPct val="0"/>
              </a:spcBef>
              <a:spcAft>
                <a:spcPct val="0"/>
              </a:spcAft>
            </a:pPr>
            <a:r>
              <a:rPr lang="en-US" sz="2000" dirty="0" smtClean="0">
                <a:solidFill>
                  <a:srgbClr val="000000"/>
                </a:solidFill>
                <a:latin typeface="Century Schoolbook" panose="02040604050505020304" pitchFamily="18" charset="0"/>
              </a:rPr>
              <a:t>3,700 People = $97,604,416 in Spending</a:t>
            </a:r>
          </a:p>
          <a:p>
            <a:pPr algn="ctr" defTabSz="914400" eaLnBrk="0" fontAlgn="base" hangingPunct="0">
              <a:spcBef>
                <a:spcPct val="0"/>
              </a:spcBef>
              <a:spcAft>
                <a:spcPct val="0"/>
              </a:spcAft>
            </a:pPr>
            <a:endParaRPr lang="en-US" sz="2000"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835736995"/>
      </p:ext>
    </p:extLst>
  </p:cSld>
  <p:clrMapOvr>
    <a:masterClrMapping/>
  </p:clrMapOvr>
  <p:transition advTm="1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28600"/>
            <a:ext cx="6354871" cy="848638"/>
          </a:xfrm>
        </p:spPr>
        <p:txBody>
          <a:bodyPr>
            <a:normAutofit fontScale="90000"/>
          </a:bodyPr>
          <a:lstStyle/>
          <a:p>
            <a:r>
              <a:rPr lang="en-US" b="1" i="1" dirty="0" smtClean="0">
                <a:solidFill>
                  <a:schemeClr val="tx1"/>
                </a:solidFill>
              </a:rPr>
              <a:t>Cost of Supportive Housing Services</a:t>
            </a:r>
            <a:endParaRPr lang="en-US" b="1" i="1" dirty="0">
              <a:solidFill>
                <a:schemeClr val="tx1"/>
              </a:solidFill>
            </a:endParaRPr>
          </a:p>
        </p:txBody>
      </p:sp>
      <p:sp>
        <p:nvSpPr>
          <p:cNvPr id="3" name="Content Placeholder 2"/>
          <p:cNvSpPr>
            <a:spLocks noGrp="1"/>
          </p:cNvSpPr>
          <p:nvPr>
            <p:ph idx="1"/>
          </p:nvPr>
        </p:nvSpPr>
        <p:spPr>
          <a:xfrm>
            <a:off x="376518" y="1385047"/>
            <a:ext cx="8382000" cy="4648200"/>
          </a:xfrm>
        </p:spPr>
        <p:txBody>
          <a:bodyPr>
            <a:normAutofit/>
          </a:bodyPr>
          <a:lstStyle/>
          <a:p>
            <a:r>
              <a:rPr lang="en-US" dirty="0" smtClean="0">
                <a:solidFill>
                  <a:schemeClr val="tx1"/>
                </a:solidFill>
              </a:rPr>
              <a:t>Provider costs from survey</a:t>
            </a:r>
          </a:p>
          <a:p>
            <a:pPr lvl="1"/>
            <a:r>
              <a:rPr lang="en-US" dirty="0" smtClean="0">
                <a:solidFill>
                  <a:schemeClr val="tx1"/>
                </a:solidFill>
              </a:rPr>
              <a:t>Average $609 per person, per month ($500 low, $718 high)</a:t>
            </a:r>
          </a:p>
          <a:p>
            <a:pPr lvl="1"/>
            <a:r>
              <a:rPr lang="en-US" dirty="0" smtClean="0">
                <a:solidFill>
                  <a:schemeClr val="tx1"/>
                </a:solidFill>
              </a:rPr>
              <a:t>Estimates base on current spending, not exact costs </a:t>
            </a:r>
          </a:p>
          <a:p>
            <a:pPr marL="457200" lvl="1" indent="0">
              <a:buNone/>
            </a:pPr>
            <a:endParaRPr lang="en-US" dirty="0" smtClean="0">
              <a:solidFill>
                <a:schemeClr val="tx1"/>
              </a:solidFill>
            </a:endParaRPr>
          </a:p>
          <a:p>
            <a:r>
              <a:rPr lang="en-US" dirty="0" smtClean="0">
                <a:solidFill>
                  <a:schemeClr val="tx1"/>
                </a:solidFill>
              </a:rPr>
              <a:t>CSH estimate Medicaid benefit would cost $450 per person, per month</a:t>
            </a:r>
          </a:p>
          <a:p>
            <a:pPr lvl="1"/>
            <a:r>
              <a:rPr lang="en-US" dirty="0" smtClean="0">
                <a:solidFill>
                  <a:schemeClr val="tx1"/>
                </a:solidFill>
              </a:rPr>
              <a:t>Other state and local sources needed for non-Medicaid portion</a:t>
            </a:r>
          </a:p>
          <a:p>
            <a:pPr lvl="1"/>
            <a:r>
              <a:rPr lang="en-US" dirty="0" smtClean="0">
                <a:solidFill>
                  <a:schemeClr val="tx1"/>
                </a:solidFill>
              </a:rPr>
              <a:t>Could be more or less depending on population target</a:t>
            </a:r>
          </a:p>
          <a:p>
            <a:pPr marL="457200" lvl="1" indent="0">
              <a:buNone/>
            </a:pPr>
            <a:endParaRPr lang="en-US" dirty="0" smtClean="0">
              <a:solidFill>
                <a:schemeClr val="tx1"/>
              </a:solidFill>
            </a:endParaRPr>
          </a:p>
          <a:p>
            <a:r>
              <a:rPr lang="en-US" dirty="0" smtClean="0">
                <a:solidFill>
                  <a:schemeClr val="tx1"/>
                </a:solidFill>
              </a:rPr>
              <a:t>Targeting 3,700 top spenders could yield $1.5 million in savings</a:t>
            </a:r>
            <a:endParaRPr lang="en-US" dirty="0">
              <a:solidFill>
                <a:schemeClr val="tx1"/>
              </a:solidFill>
            </a:endParaRPr>
          </a:p>
          <a:p>
            <a:endParaRPr lang="en-US" dirty="0" smtClean="0">
              <a:solidFill>
                <a:schemeClr val="tx1"/>
              </a:solidFill>
            </a:endParaRPr>
          </a:p>
          <a:p>
            <a:r>
              <a:rPr lang="en-US" dirty="0" smtClean="0">
                <a:solidFill>
                  <a:schemeClr val="tx1"/>
                </a:solidFill>
              </a:rPr>
              <a:t>Based on conservative assumptions </a:t>
            </a:r>
          </a:p>
          <a:p>
            <a:pPr lvl="1"/>
            <a:r>
              <a:rPr lang="en-US" dirty="0" smtClean="0">
                <a:solidFill>
                  <a:schemeClr val="tx1"/>
                </a:solidFill>
              </a:rPr>
              <a:t>Due to services cost estimates process</a:t>
            </a:r>
          </a:p>
          <a:p>
            <a:pPr lvl="1"/>
            <a:r>
              <a:rPr lang="en-US" dirty="0" smtClean="0">
                <a:solidFill>
                  <a:schemeClr val="tx1"/>
                </a:solidFill>
              </a:rPr>
              <a:t>Issues raised when comparing homeless vs non-homeless spans</a:t>
            </a:r>
          </a:p>
        </p:txBody>
      </p:sp>
    </p:spTree>
    <p:extLst>
      <p:ext uri="{BB962C8B-B14F-4D97-AF65-F5344CB8AC3E}">
        <p14:creationId xmlns:p14="http://schemas.microsoft.com/office/powerpoint/2010/main" val="344918518"/>
      </p:ext>
    </p:extLst>
  </p:cSld>
  <p:clrMapOvr>
    <a:masterClrMapping/>
  </p:clrMapOvr>
  <p:transition advTm="1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tx1"/>
                </a:solidFill>
              </a:rPr>
              <a:t>Services Crosswalk</a:t>
            </a:r>
            <a:endParaRPr lang="en-US" b="1" i="1" dirty="0">
              <a:solidFill>
                <a:schemeClr val="tx1"/>
              </a:solidFill>
            </a:endParaRPr>
          </a:p>
        </p:txBody>
      </p:sp>
      <p:sp>
        <p:nvSpPr>
          <p:cNvPr id="3" name="Content Placeholder 2"/>
          <p:cNvSpPr>
            <a:spLocks noGrp="1"/>
          </p:cNvSpPr>
          <p:nvPr>
            <p:ph idx="1"/>
          </p:nvPr>
        </p:nvSpPr>
        <p:spPr/>
        <p:txBody>
          <a:bodyPr/>
          <a:lstStyle/>
          <a:p>
            <a:r>
              <a:rPr lang="en-US" dirty="0" smtClean="0">
                <a:solidFill>
                  <a:schemeClr val="tx1"/>
                </a:solidFill>
              </a:rPr>
              <a:t>HCPF staff </a:t>
            </a:r>
          </a:p>
          <a:p>
            <a:pPr lvl="1"/>
            <a:r>
              <a:rPr lang="en-US" dirty="0" smtClean="0">
                <a:solidFill>
                  <a:schemeClr val="tx1"/>
                </a:solidFill>
              </a:rPr>
              <a:t>Compared Supportive Housing Services chart with Medicaid authorities</a:t>
            </a:r>
          </a:p>
          <a:p>
            <a:pPr lvl="2"/>
            <a:r>
              <a:rPr lang="en-US" dirty="0" smtClean="0">
                <a:solidFill>
                  <a:schemeClr val="tx1"/>
                </a:solidFill>
              </a:rPr>
              <a:t>State Plan</a:t>
            </a:r>
          </a:p>
          <a:p>
            <a:pPr lvl="2"/>
            <a:r>
              <a:rPr lang="en-US" dirty="0" smtClean="0">
                <a:solidFill>
                  <a:schemeClr val="tx1"/>
                </a:solidFill>
              </a:rPr>
              <a:t>HCBS waivers</a:t>
            </a:r>
          </a:p>
          <a:p>
            <a:pPr lvl="2"/>
            <a:r>
              <a:rPr lang="en-US" dirty="0" smtClean="0">
                <a:solidFill>
                  <a:schemeClr val="tx1"/>
                </a:solidFill>
              </a:rPr>
              <a:t>Behavioral Health</a:t>
            </a:r>
          </a:p>
          <a:p>
            <a:pPr marL="914400" lvl="2" indent="0">
              <a:buNone/>
            </a:pPr>
            <a:endParaRPr lang="en-US" dirty="0" smtClean="0">
              <a:solidFill>
                <a:schemeClr val="tx1"/>
              </a:solidFill>
            </a:endParaRPr>
          </a:p>
          <a:p>
            <a:r>
              <a:rPr lang="en-US" dirty="0" smtClean="0">
                <a:solidFill>
                  <a:schemeClr val="tx1"/>
                </a:solidFill>
              </a:rPr>
              <a:t>CSH staff</a:t>
            </a:r>
          </a:p>
          <a:p>
            <a:pPr lvl="1"/>
            <a:r>
              <a:rPr lang="en-US" dirty="0" smtClean="0">
                <a:solidFill>
                  <a:schemeClr val="tx1"/>
                </a:solidFill>
              </a:rPr>
              <a:t>Interviewed and Surveyed 13 agencies (Denver and West Slope)</a:t>
            </a:r>
          </a:p>
          <a:p>
            <a:pPr lvl="1"/>
            <a:r>
              <a:rPr lang="en-US" dirty="0" smtClean="0">
                <a:solidFill>
                  <a:schemeClr val="tx1"/>
                </a:solidFill>
              </a:rPr>
              <a:t>Both Medicaid and non-Medicaid billers</a:t>
            </a:r>
          </a:p>
          <a:p>
            <a:pPr marL="450850" lvl="1" indent="0">
              <a:buNone/>
            </a:pPr>
            <a:endParaRPr lang="en-US" dirty="0" smtClean="0"/>
          </a:p>
          <a:p>
            <a:pPr marL="119063" indent="0">
              <a:buNone/>
            </a:pPr>
            <a:endParaRPr lang="en-US" dirty="0"/>
          </a:p>
        </p:txBody>
      </p:sp>
    </p:spTree>
    <p:extLst>
      <p:ext uri="{BB962C8B-B14F-4D97-AF65-F5344CB8AC3E}">
        <p14:creationId xmlns:p14="http://schemas.microsoft.com/office/powerpoint/2010/main" val="246049285"/>
      </p:ext>
    </p:extLst>
  </p:cSld>
  <p:clrMapOvr>
    <a:masterClrMapping/>
  </p:clrMapOvr>
  <p:transition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4648200"/>
            <a:ext cx="8763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400" dirty="0">
              <a:latin typeface="Century Schoolbook"/>
              <a:cs typeface="Century Schoolbook"/>
            </a:endParaRPr>
          </a:p>
        </p:txBody>
      </p:sp>
      <p:sp>
        <p:nvSpPr>
          <p:cNvPr id="9" name="Rectangle 8"/>
          <p:cNvSpPr/>
          <p:nvPr/>
        </p:nvSpPr>
        <p:spPr>
          <a:xfrm>
            <a:off x="228600" y="120650"/>
            <a:ext cx="8763000" cy="1754327"/>
          </a:xfrm>
          <a:prstGeom prst="rect">
            <a:avLst/>
          </a:prstGeom>
        </p:spPr>
        <p:txBody>
          <a:bodyPr wrap="square">
            <a:spAutoFit/>
          </a:bodyPr>
          <a:lstStyle/>
          <a:p>
            <a:pPr algn="ctr"/>
            <a:r>
              <a:rPr lang="en-US" sz="5400" dirty="0" smtClean="0">
                <a:solidFill>
                  <a:srgbClr val="49A9C3"/>
                </a:solidFill>
                <a:latin typeface="Century Schoolbook"/>
                <a:cs typeface="Century Schoolbook"/>
              </a:rPr>
              <a:t>Homelessness in the Centennial State</a:t>
            </a:r>
            <a:endParaRPr lang="en-US" sz="5400" dirty="0">
              <a:solidFill>
                <a:srgbClr val="49A9C3"/>
              </a:solidFill>
              <a:latin typeface="Century Schoolbook"/>
              <a:cs typeface="Century Schoolbook"/>
            </a:endParaRPr>
          </a:p>
        </p:txBody>
      </p:sp>
      <p:sp>
        <p:nvSpPr>
          <p:cNvPr id="2" name="Rectangle 1"/>
          <p:cNvSpPr/>
          <p:nvPr/>
        </p:nvSpPr>
        <p:spPr>
          <a:xfrm>
            <a:off x="228600" y="1919427"/>
            <a:ext cx="8763000" cy="1692771"/>
          </a:xfrm>
          <a:prstGeom prst="rect">
            <a:avLst/>
          </a:prstGeom>
        </p:spPr>
        <p:txBody>
          <a:bodyPr wrap="square">
            <a:spAutoFit/>
          </a:bodyPr>
          <a:lstStyle/>
          <a:p>
            <a:r>
              <a:rPr lang="en-US" sz="2500" dirty="0" smtClean="0">
                <a:latin typeface="Century Schoolbook"/>
                <a:cs typeface="Century Schoolbook"/>
              </a:rPr>
              <a:t>HUD’s annual Point-In-Time survey provides a snapshot of the number of persons experiencing homelessness in Colorado. </a:t>
            </a:r>
            <a:r>
              <a:rPr lang="en-US" sz="2500" b="1" dirty="0">
                <a:latin typeface="Century Schoolbook"/>
                <a:cs typeface="Century Schoolbook"/>
              </a:rPr>
              <a:t>In </a:t>
            </a:r>
            <a:r>
              <a:rPr lang="en-US" sz="2500" b="1" dirty="0" smtClean="0">
                <a:latin typeface="Century Schoolbook"/>
                <a:cs typeface="Century Schoolbook"/>
              </a:rPr>
              <a:t>January of 2014 Colorado </a:t>
            </a:r>
            <a:r>
              <a:rPr lang="en-US" sz="2500" b="1" dirty="0">
                <a:latin typeface="Century Schoolbook"/>
                <a:cs typeface="Century Schoolbook"/>
              </a:rPr>
              <a:t>counted 10,028 </a:t>
            </a:r>
            <a:r>
              <a:rPr lang="en-US" sz="2500" b="1" dirty="0" smtClean="0">
                <a:latin typeface="Century Schoolbook"/>
                <a:cs typeface="Century Schoolbook"/>
              </a:rPr>
              <a:t>homeless persons. </a:t>
            </a:r>
          </a:p>
        </p:txBody>
      </p:sp>
      <p:pic>
        <p:nvPicPr>
          <p:cNvPr id="8" name="Picture 7" descr="0173fc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000" y="3775075"/>
            <a:ext cx="8204200" cy="2794000"/>
          </a:xfrm>
          <a:prstGeom prst="rect">
            <a:avLst/>
          </a:prstGeom>
        </p:spPr>
      </p:pic>
    </p:spTree>
    <p:extLst>
      <p:ext uri="{BB962C8B-B14F-4D97-AF65-F5344CB8AC3E}">
        <p14:creationId xmlns:p14="http://schemas.microsoft.com/office/powerpoint/2010/main" val="1495963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29" y="89647"/>
            <a:ext cx="8229600" cy="1020762"/>
          </a:xfrm>
        </p:spPr>
        <p:txBody>
          <a:bodyPr/>
          <a:lstStyle/>
          <a:p>
            <a:r>
              <a:rPr lang="en-US" b="1" i="1" dirty="0" smtClean="0">
                <a:solidFill>
                  <a:schemeClr val="tx1"/>
                </a:solidFill>
              </a:rPr>
              <a:t>Crosswalk Findings</a:t>
            </a:r>
            <a:endParaRPr lang="en-US" b="1" i="1" dirty="0">
              <a:solidFill>
                <a:schemeClr val="tx1"/>
              </a:solidFill>
            </a:endParaRPr>
          </a:p>
        </p:txBody>
      </p:sp>
      <p:sp>
        <p:nvSpPr>
          <p:cNvPr id="3" name="Content Placeholder 2"/>
          <p:cNvSpPr>
            <a:spLocks noGrp="1"/>
          </p:cNvSpPr>
          <p:nvPr>
            <p:ph idx="1"/>
          </p:nvPr>
        </p:nvSpPr>
        <p:spPr>
          <a:xfrm>
            <a:off x="412376" y="1264024"/>
            <a:ext cx="8382000" cy="4953000"/>
          </a:xfrm>
        </p:spPr>
        <p:txBody>
          <a:bodyPr>
            <a:normAutofit fontScale="92500" lnSpcReduction="10000"/>
          </a:bodyPr>
          <a:lstStyle/>
          <a:p>
            <a:pPr lvl="0"/>
            <a:r>
              <a:rPr lang="en-US" dirty="0" smtClean="0">
                <a:solidFill>
                  <a:schemeClr val="tx1"/>
                </a:solidFill>
              </a:rPr>
              <a:t>There are ways to currently bill for Supporting Housing Services</a:t>
            </a:r>
          </a:p>
          <a:p>
            <a:pPr lvl="1"/>
            <a:r>
              <a:rPr lang="en-US" dirty="0" smtClean="0">
                <a:solidFill>
                  <a:schemeClr val="tx1"/>
                </a:solidFill>
              </a:rPr>
              <a:t>BHO contracting – provides most comprehensive coverage </a:t>
            </a:r>
          </a:p>
          <a:p>
            <a:pPr lvl="1"/>
            <a:r>
              <a:rPr lang="en-US" dirty="0" smtClean="0">
                <a:solidFill>
                  <a:schemeClr val="tx1"/>
                </a:solidFill>
              </a:rPr>
              <a:t>EBD and CMHS Home and Community-Based Services Waivers (other HCBS waivers could also be used, these serve larger percentage of the population)</a:t>
            </a:r>
          </a:p>
          <a:p>
            <a:pPr lvl="1"/>
            <a:endParaRPr lang="en-US" dirty="0" smtClean="0">
              <a:solidFill>
                <a:schemeClr val="tx1"/>
              </a:solidFill>
            </a:endParaRPr>
          </a:p>
          <a:p>
            <a:pPr lvl="0"/>
            <a:r>
              <a:rPr lang="en-US" dirty="0" smtClean="0">
                <a:solidFill>
                  <a:schemeClr val="tx1"/>
                </a:solidFill>
              </a:rPr>
              <a:t>Services not covered and requires other state funding resources</a:t>
            </a:r>
          </a:p>
          <a:p>
            <a:pPr lvl="1"/>
            <a:r>
              <a:rPr lang="en-US" dirty="0" smtClean="0">
                <a:solidFill>
                  <a:schemeClr val="tx1"/>
                </a:solidFill>
              </a:rPr>
              <a:t>Tenant Move-In/Orientation</a:t>
            </a:r>
          </a:p>
          <a:p>
            <a:pPr lvl="1"/>
            <a:r>
              <a:rPr lang="en-US" dirty="0" smtClean="0">
                <a:solidFill>
                  <a:schemeClr val="tx1"/>
                </a:solidFill>
              </a:rPr>
              <a:t>Tenant Rights</a:t>
            </a:r>
          </a:p>
          <a:p>
            <a:pPr lvl="1"/>
            <a:r>
              <a:rPr lang="en-US" dirty="0" smtClean="0">
                <a:solidFill>
                  <a:schemeClr val="tx1"/>
                </a:solidFill>
              </a:rPr>
              <a:t>Legal Assistance</a:t>
            </a:r>
          </a:p>
          <a:p>
            <a:pPr lvl="1"/>
            <a:r>
              <a:rPr lang="en-US" dirty="0" smtClean="0">
                <a:solidFill>
                  <a:schemeClr val="tx1"/>
                </a:solidFill>
              </a:rPr>
              <a:t>Emergency Financial Assistance</a:t>
            </a:r>
          </a:p>
          <a:p>
            <a:pPr lvl="1"/>
            <a:r>
              <a:rPr lang="en-US" dirty="0" smtClean="0">
                <a:solidFill>
                  <a:schemeClr val="tx1"/>
                </a:solidFill>
              </a:rPr>
              <a:t>Furnishings</a:t>
            </a:r>
          </a:p>
          <a:p>
            <a:pPr lvl="1"/>
            <a:r>
              <a:rPr lang="en-US" dirty="0" smtClean="0">
                <a:solidFill>
                  <a:schemeClr val="tx1"/>
                </a:solidFill>
              </a:rPr>
              <a:t>Conflict Resolution/Mediation</a:t>
            </a:r>
          </a:p>
          <a:p>
            <a:pPr lvl="1"/>
            <a:r>
              <a:rPr lang="en-US" dirty="0" smtClean="0">
                <a:solidFill>
                  <a:schemeClr val="tx1"/>
                </a:solidFill>
              </a:rPr>
              <a:t>Credit Counseling</a:t>
            </a:r>
          </a:p>
          <a:p>
            <a:pPr lvl="1"/>
            <a:r>
              <a:rPr lang="en-US" dirty="0" smtClean="0">
                <a:solidFill>
                  <a:schemeClr val="tx1"/>
                </a:solidFill>
              </a:rPr>
              <a:t>Substance Use Group Counseling (AA/NA/CA)</a:t>
            </a:r>
          </a:p>
          <a:p>
            <a:pPr lvl="1"/>
            <a:r>
              <a:rPr lang="en-US" dirty="0" smtClean="0">
                <a:solidFill>
                  <a:schemeClr val="tx1"/>
                </a:solidFill>
              </a:rPr>
              <a:t>Sober Recreation</a:t>
            </a:r>
          </a:p>
          <a:p>
            <a:pPr lvl="1"/>
            <a:r>
              <a:rPr lang="en-US" dirty="0" smtClean="0">
                <a:solidFill>
                  <a:schemeClr val="tx1"/>
                </a:solidFill>
              </a:rPr>
              <a:t>Education – job training</a:t>
            </a:r>
          </a:p>
          <a:p>
            <a:pPr lvl="1"/>
            <a:r>
              <a:rPr lang="en-US" dirty="0" smtClean="0">
                <a:solidFill>
                  <a:schemeClr val="tx1"/>
                </a:solidFill>
              </a:rPr>
              <a:t>Job Development</a:t>
            </a:r>
          </a:p>
          <a:p>
            <a:pPr lvl="1"/>
            <a:r>
              <a:rPr lang="en-US" dirty="0" smtClean="0">
                <a:solidFill>
                  <a:schemeClr val="tx1"/>
                </a:solidFill>
              </a:rPr>
              <a:t>Parental Services (child care, parenting classes, domestic violence assistance, family reunification)</a:t>
            </a:r>
          </a:p>
          <a:p>
            <a:pPr lvl="1"/>
            <a:endParaRPr lang="en-US" dirty="0" smtClean="0"/>
          </a:p>
          <a:p>
            <a:endParaRPr lang="en-US" dirty="0" smtClean="0"/>
          </a:p>
        </p:txBody>
      </p:sp>
    </p:spTree>
    <p:extLst>
      <p:ext uri="{BB962C8B-B14F-4D97-AF65-F5344CB8AC3E}">
        <p14:creationId xmlns:p14="http://schemas.microsoft.com/office/powerpoint/2010/main" val="3775307500"/>
      </p:ext>
    </p:extLst>
  </p:cSld>
  <p:clrMapOvr>
    <a:masterClrMapping/>
  </p:clrMapOvr>
  <p:transition advTm="1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tx1"/>
                </a:solidFill>
              </a:rPr>
              <a:t>More Findings</a:t>
            </a:r>
            <a:endParaRPr lang="en-US" b="1" i="1" dirty="0">
              <a:solidFill>
                <a:schemeClr val="tx1"/>
              </a:solidFill>
            </a:endParaRPr>
          </a:p>
        </p:txBody>
      </p:sp>
      <p:sp>
        <p:nvSpPr>
          <p:cNvPr id="3" name="Content Placeholder 2"/>
          <p:cNvSpPr>
            <a:spLocks noGrp="1"/>
          </p:cNvSpPr>
          <p:nvPr>
            <p:ph idx="1"/>
          </p:nvPr>
        </p:nvSpPr>
        <p:spPr/>
        <p:txBody>
          <a:bodyPr/>
          <a:lstStyle/>
          <a:p>
            <a:pPr lvl="0"/>
            <a:r>
              <a:rPr lang="en-US" sz="1800" b="0" dirty="0" smtClean="0">
                <a:solidFill>
                  <a:schemeClr val="tx1"/>
                </a:solidFill>
              </a:rPr>
              <a:t>Little difference between services provided by non-Medicaid billing entities and Medicaid billing entities.  </a:t>
            </a:r>
          </a:p>
          <a:p>
            <a:pPr lvl="0"/>
            <a:endParaRPr lang="en-US" sz="1800" b="0" dirty="0" smtClean="0">
              <a:solidFill>
                <a:schemeClr val="tx1"/>
              </a:solidFill>
            </a:endParaRPr>
          </a:p>
          <a:p>
            <a:pPr lvl="0"/>
            <a:r>
              <a:rPr lang="en-US" sz="1800" b="0" dirty="0" smtClean="0">
                <a:solidFill>
                  <a:schemeClr val="tx1"/>
                </a:solidFill>
              </a:rPr>
              <a:t>Medicaid Gaps</a:t>
            </a:r>
          </a:p>
          <a:p>
            <a:pPr lvl="1"/>
            <a:r>
              <a:rPr lang="en-US" sz="1800" dirty="0" smtClean="0">
                <a:solidFill>
                  <a:schemeClr val="tx1"/>
                </a:solidFill>
              </a:rPr>
              <a:t>People Experiencing Homelessness Without a Behavioral Health Diagnosis or Disability</a:t>
            </a:r>
          </a:p>
          <a:p>
            <a:pPr lvl="1"/>
            <a:r>
              <a:rPr lang="en-US" sz="1800" dirty="0" smtClean="0">
                <a:solidFill>
                  <a:schemeClr val="tx1"/>
                </a:solidFill>
              </a:rPr>
              <a:t>Limited Provider Billing </a:t>
            </a:r>
          </a:p>
          <a:p>
            <a:pPr lvl="1"/>
            <a:r>
              <a:rPr lang="en-US" sz="1800" dirty="0" smtClean="0">
                <a:solidFill>
                  <a:schemeClr val="tx1"/>
                </a:solidFill>
              </a:rPr>
              <a:t>Provider Understanding of Medicaid Coverage Vs. Non-Coverage</a:t>
            </a:r>
          </a:p>
          <a:p>
            <a:pPr lvl="2"/>
            <a:r>
              <a:rPr lang="en-US" sz="1800" dirty="0" smtClean="0">
                <a:solidFill>
                  <a:schemeClr val="tx1"/>
                </a:solidFill>
              </a:rPr>
              <a:t>Significant misunderstandings exist b/t providers and Medicaid Program (includes, state, BHOs, RCCOs, etc)</a:t>
            </a:r>
          </a:p>
          <a:p>
            <a:endParaRPr lang="en-US" sz="1800" dirty="0"/>
          </a:p>
        </p:txBody>
      </p:sp>
    </p:spTree>
  </p:cSld>
  <p:clrMapOvr>
    <a:masterClrMapping/>
  </p:clrMapOvr>
  <p:transition advTm="10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solidFill>
                  <a:schemeClr val="tx1"/>
                </a:solidFill>
              </a:rPr>
              <a:t>Recommendations for State</a:t>
            </a:r>
            <a:endParaRPr lang="en-US" b="1" i="1" dirty="0">
              <a:solidFill>
                <a:schemeClr val="tx1"/>
              </a:solidFill>
            </a:endParaRPr>
          </a:p>
        </p:txBody>
      </p:sp>
      <p:sp>
        <p:nvSpPr>
          <p:cNvPr id="3" name="Content Placeholder 2"/>
          <p:cNvSpPr>
            <a:spLocks noGrp="1"/>
          </p:cNvSpPr>
          <p:nvPr>
            <p:ph idx="1"/>
          </p:nvPr>
        </p:nvSpPr>
        <p:spPr>
          <a:xfrm>
            <a:off x="349623" y="1295400"/>
            <a:ext cx="8229600" cy="4221163"/>
          </a:xfrm>
        </p:spPr>
        <p:txBody>
          <a:bodyPr>
            <a:normAutofit/>
          </a:bodyPr>
          <a:lstStyle/>
          <a:p>
            <a:pPr marL="0" lvl="0" indent="0">
              <a:buNone/>
            </a:pPr>
            <a:r>
              <a:rPr lang="en-US" sz="1800" b="0" dirty="0" smtClean="0">
                <a:solidFill>
                  <a:schemeClr val="tx1"/>
                </a:solidFill>
              </a:rPr>
              <a:t>Integrate supportive housing services into the State Medicaid delivery system within the Accountable Care Collaborative (ACC). RCCOs and BHOs should be informed of the housing services available for Medicaid clients and partner with the community based agencies providing housing and supporting housing services in their regions.</a:t>
            </a:r>
          </a:p>
          <a:p>
            <a:pPr marL="0" indent="0">
              <a:buNone/>
            </a:pPr>
            <a:endParaRPr lang="en-US" sz="1800" b="0" dirty="0" smtClean="0">
              <a:solidFill>
                <a:schemeClr val="tx1"/>
              </a:solidFill>
            </a:endParaRPr>
          </a:p>
          <a:p>
            <a:pPr marL="0" lvl="1" indent="0">
              <a:buSzPct val="100000"/>
              <a:buNone/>
            </a:pPr>
            <a:r>
              <a:rPr lang="en-US" sz="1800" dirty="0" smtClean="0">
                <a:solidFill>
                  <a:schemeClr val="tx1"/>
                </a:solidFill>
              </a:rPr>
              <a:t>Use Toolkit training model to expand trainings to:</a:t>
            </a:r>
          </a:p>
          <a:p>
            <a:pPr marL="0" lvl="1" indent="0">
              <a:buSzPct val="100000"/>
              <a:buNone/>
            </a:pPr>
            <a:endParaRPr lang="en-US" sz="1800" dirty="0" smtClean="0">
              <a:solidFill>
                <a:schemeClr val="tx1"/>
              </a:solidFill>
            </a:endParaRPr>
          </a:p>
          <a:p>
            <a:pPr marL="342900" lvl="1" indent="-342900">
              <a:buClrTx/>
              <a:buSzPct val="100000"/>
              <a:buFont typeface="+mj-lt"/>
              <a:buAutoNum type="arabicPeriod"/>
            </a:pPr>
            <a:r>
              <a:rPr lang="en-US" sz="1800" dirty="0" smtClean="0">
                <a:solidFill>
                  <a:schemeClr val="tx1"/>
                </a:solidFill>
              </a:rPr>
              <a:t> inform RCCOs and BHOs of housing services available to Medicaid clients.</a:t>
            </a:r>
          </a:p>
          <a:p>
            <a:pPr marL="342900" lvl="1" indent="-342900">
              <a:buClrTx/>
              <a:buSzPct val="100000"/>
              <a:buFont typeface="+mj-lt"/>
              <a:buAutoNum type="arabicPeriod"/>
            </a:pPr>
            <a:r>
              <a:rPr lang="en-US" sz="1800" dirty="0" smtClean="0">
                <a:solidFill>
                  <a:schemeClr val="tx1"/>
                </a:solidFill>
              </a:rPr>
              <a:t>educate housing and supportive housing service providers about the role of the RCCO’s and the BHO’s and how to partner with them to assist their clients in achieving housing stability</a:t>
            </a:r>
          </a:p>
          <a:p>
            <a:pPr marL="0" indent="0">
              <a:buNone/>
            </a:pPr>
            <a:endParaRPr lang="en-US" dirty="0"/>
          </a:p>
        </p:txBody>
      </p:sp>
    </p:spTree>
    <p:extLst>
      <p:ext uri="{BB962C8B-B14F-4D97-AF65-F5344CB8AC3E}">
        <p14:creationId xmlns:p14="http://schemas.microsoft.com/office/powerpoint/2010/main" val="2830232983"/>
      </p:ext>
    </p:extLst>
  </p:cSld>
  <p:clrMapOvr>
    <a:masterClrMapping/>
  </p:clrMapOvr>
  <p:transition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870044490"/>
              </p:ext>
            </p:extLst>
          </p:nvPr>
        </p:nvGraphicFramePr>
        <p:xfrm>
          <a:off x="2715846" y="2803771"/>
          <a:ext cx="6428154" cy="405423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234461" y="349919"/>
            <a:ext cx="8671414" cy="2123658"/>
          </a:xfrm>
          <a:prstGeom prst="rect">
            <a:avLst/>
          </a:prstGeom>
          <a:noFill/>
        </p:spPr>
        <p:txBody>
          <a:bodyPr wrap="square" rtlCol="0">
            <a:spAutoFit/>
          </a:bodyPr>
          <a:lstStyle/>
          <a:p>
            <a:r>
              <a:rPr lang="en-US" sz="4400" b="1" dirty="0" smtClean="0">
                <a:solidFill>
                  <a:srgbClr val="000000"/>
                </a:solidFill>
                <a:latin typeface="Century Schoolbook"/>
                <a:cs typeface="Century Schoolbook"/>
              </a:rPr>
              <a:t>181 Colorado School Districts reported </a:t>
            </a:r>
            <a:r>
              <a:rPr lang="en-US" sz="4400" b="1" dirty="0">
                <a:solidFill>
                  <a:srgbClr val="000000"/>
                </a:solidFill>
                <a:latin typeface="Century Schoolbook"/>
                <a:cs typeface="Century Schoolbook"/>
              </a:rPr>
              <a:t>23,293 </a:t>
            </a:r>
            <a:r>
              <a:rPr lang="en-US" sz="4400" b="1" dirty="0" smtClean="0">
                <a:solidFill>
                  <a:srgbClr val="000000"/>
                </a:solidFill>
                <a:latin typeface="Century Schoolbook"/>
                <a:cs typeface="Century Schoolbook"/>
              </a:rPr>
              <a:t>Homeless Youth 2012 – 2013 </a:t>
            </a:r>
            <a:endParaRPr lang="en-US" sz="4400" b="1" dirty="0">
              <a:solidFill>
                <a:srgbClr val="000000"/>
              </a:solidFill>
              <a:latin typeface="Century Schoolbook"/>
              <a:cs typeface="Century Schoolbook"/>
            </a:endParaRPr>
          </a:p>
        </p:txBody>
      </p:sp>
      <p:pic>
        <p:nvPicPr>
          <p:cNvPr id="16" name="Picture 15" descr="homeless_youth.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4922" y="2881922"/>
            <a:ext cx="2481385" cy="3722077"/>
          </a:xfrm>
          <a:prstGeom prst="rect">
            <a:avLst/>
          </a:prstGeom>
        </p:spPr>
      </p:pic>
    </p:spTree>
    <p:extLst>
      <p:ext uri="{BB962C8B-B14F-4D97-AF65-F5344CB8AC3E}">
        <p14:creationId xmlns:p14="http://schemas.microsoft.com/office/powerpoint/2010/main" val="2457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487"/>
            <a:ext cx="8229600" cy="1689645"/>
          </a:xfrm>
          <a:solidFill>
            <a:srgbClr val="B42A59"/>
          </a:solidFill>
        </p:spPr>
        <p:txBody>
          <a:bodyPr>
            <a:normAutofit fontScale="90000"/>
          </a:bodyPr>
          <a:lstStyle/>
          <a:p>
            <a:r>
              <a:rPr lang="en-US" sz="5400" dirty="0" smtClean="0">
                <a:solidFill>
                  <a:schemeClr val="bg1"/>
                </a:solidFill>
                <a:latin typeface="Century Schoolbook"/>
                <a:cs typeface="Century Schoolbook"/>
              </a:rPr>
              <a:t>Introduction to Supportive Housing</a:t>
            </a:r>
            <a:endParaRPr lang="en-US" sz="5400" dirty="0">
              <a:solidFill>
                <a:schemeClr val="bg1"/>
              </a:solidFill>
              <a:latin typeface="Century Schoolbook"/>
              <a:cs typeface="Century Schoolbook"/>
            </a:endParaRPr>
          </a:p>
        </p:txBody>
      </p:sp>
      <p:sp>
        <p:nvSpPr>
          <p:cNvPr id="3" name="Content Placeholder 2"/>
          <p:cNvSpPr>
            <a:spLocks noGrp="1"/>
          </p:cNvSpPr>
          <p:nvPr>
            <p:ph idx="1"/>
          </p:nvPr>
        </p:nvSpPr>
        <p:spPr>
          <a:xfrm>
            <a:off x="4656667" y="2157847"/>
            <a:ext cx="4030133" cy="4463084"/>
          </a:xfrm>
        </p:spPr>
        <p:txBody>
          <a:bodyPr>
            <a:noAutofit/>
          </a:bodyPr>
          <a:lstStyle/>
          <a:p>
            <a:pPr marL="0" indent="0">
              <a:buNone/>
            </a:pPr>
            <a:r>
              <a:rPr lang="en-US" sz="2300" b="1" dirty="0" smtClean="0">
                <a:latin typeface="Century Schoolbook"/>
                <a:cs typeface="Century Schoolbook"/>
              </a:rPr>
              <a:t>Supportive Housing </a:t>
            </a:r>
            <a:r>
              <a:rPr lang="en-US" sz="2300" dirty="0" smtClean="0">
                <a:latin typeface="Century Schoolbook"/>
                <a:cs typeface="Century Schoolbook"/>
              </a:rPr>
              <a:t>- A more humane solution to ending homelessness for families and individuals struggling with addiction, mental health and/or other disabilities who lack the social support, resources or ability to sustain and maintain housing without supportive services and subsidized housing.</a:t>
            </a:r>
          </a:p>
        </p:txBody>
      </p:sp>
      <p:sp>
        <p:nvSpPr>
          <p:cNvPr id="4" name="TextBox 3"/>
          <p:cNvSpPr txBox="1"/>
          <p:nvPr/>
        </p:nvSpPr>
        <p:spPr>
          <a:xfrm>
            <a:off x="10078810" y="3426481"/>
            <a:ext cx="184666" cy="369332"/>
          </a:xfrm>
          <a:prstGeom prst="rect">
            <a:avLst/>
          </a:prstGeom>
          <a:noFill/>
        </p:spPr>
        <p:txBody>
          <a:bodyPr wrap="none" rtlCol="0">
            <a:spAutoFit/>
          </a:bodyPr>
          <a:lstStyle/>
          <a:p>
            <a:endParaRPr lang="en-US" dirty="0"/>
          </a:p>
        </p:txBody>
      </p:sp>
      <p:pic>
        <p:nvPicPr>
          <p:cNvPr id="5" name="Picture 4" descr="HOMELESS0041353532866.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2174780"/>
            <a:ext cx="4042965" cy="4209080"/>
          </a:xfrm>
          <a:prstGeom prst="rect">
            <a:avLst/>
          </a:prstGeom>
        </p:spPr>
      </p:pic>
    </p:spTree>
    <p:extLst>
      <p:ext uri="{BB962C8B-B14F-4D97-AF65-F5344CB8AC3E}">
        <p14:creationId xmlns:p14="http://schemas.microsoft.com/office/powerpoint/2010/main" val="330983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06466" y="539166"/>
            <a:ext cx="6531069" cy="2786535"/>
          </a:xfrm>
          <a:prstGeom prst="rect">
            <a:avLst/>
          </a:prstGeom>
          <a:solidFill>
            <a:srgbClr val="B42A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b99276804z.1_20140527215454_000_gu16cs2d.2-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3901" y="271913"/>
            <a:ext cx="5156199" cy="3393826"/>
          </a:xfrm>
          <a:prstGeom prst="rect">
            <a:avLst/>
          </a:prstGeom>
        </p:spPr>
      </p:pic>
      <p:sp>
        <p:nvSpPr>
          <p:cNvPr id="7" name="Rectangle 6"/>
          <p:cNvSpPr/>
          <p:nvPr/>
        </p:nvSpPr>
        <p:spPr>
          <a:xfrm>
            <a:off x="863600" y="3852005"/>
            <a:ext cx="7416800" cy="2462212"/>
          </a:xfrm>
          <a:prstGeom prst="rect">
            <a:avLst/>
          </a:prstGeom>
        </p:spPr>
        <p:txBody>
          <a:bodyPr wrap="square">
            <a:spAutoFit/>
          </a:bodyPr>
          <a:lstStyle/>
          <a:p>
            <a:pPr>
              <a:spcBef>
                <a:spcPct val="0"/>
              </a:spcBef>
            </a:pPr>
            <a:r>
              <a:rPr lang="en-US" sz="2200" b="1" i="1" dirty="0">
                <a:latin typeface="Century Schoolbook"/>
                <a:cs typeface="Century Schoolbook"/>
              </a:rPr>
              <a:t>Combining </a:t>
            </a:r>
            <a:r>
              <a:rPr lang="en-US" sz="2200" b="1" i="1" dirty="0">
                <a:solidFill>
                  <a:srgbClr val="B42A59"/>
                </a:solidFill>
                <a:latin typeface="Century Schoolbook"/>
                <a:cs typeface="Century Schoolbook"/>
              </a:rPr>
              <a:t>affordable</a:t>
            </a:r>
            <a:r>
              <a:rPr lang="en-US" sz="2200" b="1" i="1" dirty="0">
                <a:latin typeface="Century Schoolbook"/>
                <a:cs typeface="Century Schoolbook"/>
              </a:rPr>
              <a:t> housing with </a:t>
            </a:r>
            <a:r>
              <a:rPr lang="en-US" sz="2200" b="1" i="1" dirty="0">
                <a:solidFill>
                  <a:srgbClr val="B42A59"/>
                </a:solidFill>
                <a:latin typeface="Century Schoolbook"/>
                <a:cs typeface="Century Schoolbook"/>
              </a:rPr>
              <a:t>access to support services</a:t>
            </a:r>
            <a:r>
              <a:rPr lang="en-US" sz="2200" b="1" i="1" dirty="0">
                <a:latin typeface="Century Schoolbook"/>
                <a:cs typeface="Century Schoolbook"/>
              </a:rPr>
              <a:t> like case management, employment training, and mental health treatment, supportive housing is a nationally recognized best practice which gives vulnerable individuals and families the </a:t>
            </a:r>
            <a:r>
              <a:rPr lang="en-US" sz="2200" b="1" i="1" dirty="0">
                <a:solidFill>
                  <a:srgbClr val="B42A59"/>
                </a:solidFill>
                <a:latin typeface="Century Schoolbook"/>
                <a:cs typeface="Century Schoolbook"/>
              </a:rPr>
              <a:t>opportunity</a:t>
            </a:r>
            <a:r>
              <a:rPr lang="en-US" sz="2200" b="1" i="1" dirty="0">
                <a:latin typeface="Century Schoolbook"/>
                <a:cs typeface="Century Schoolbook"/>
              </a:rPr>
              <a:t> to live stable, autonomous, and dignified lives.</a:t>
            </a:r>
          </a:p>
        </p:txBody>
      </p:sp>
    </p:spTree>
    <p:extLst>
      <p:ext uri="{BB962C8B-B14F-4D97-AF65-F5344CB8AC3E}">
        <p14:creationId xmlns:p14="http://schemas.microsoft.com/office/powerpoint/2010/main" val="258919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667" y="1524000"/>
            <a:ext cx="4797778" cy="5023556"/>
          </a:xfrm>
        </p:spPr>
        <p:txBody>
          <a:bodyPr>
            <a:normAutofit fontScale="92500" lnSpcReduction="10000"/>
          </a:bodyPr>
          <a:lstStyle/>
          <a:p>
            <a:pPr marL="0" indent="0">
              <a:buNone/>
            </a:pPr>
            <a:r>
              <a:rPr lang="en-US" sz="3500" dirty="0" smtClean="0">
                <a:solidFill>
                  <a:srgbClr val="B42A59"/>
                </a:solidFill>
                <a:latin typeface="Century Schoolbook"/>
                <a:cs typeface="Century Schoolbook"/>
              </a:rPr>
              <a:t>Permanent:</a:t>
            </a:r>
            <a:r>
              <a:rPr lang="en-US" sz="3500" dirty="0" smtClean="0">
                <a:solidFill>
                  <a:srgbClr val="4E8EA8"/>
                </a:solidFill>
                <a:latin typeface="Century Schoolbook"/>
                <a:cs typeface="Century Schoolbook"/>
              </a:rPr>
              <a:t> </a:t>
            </a:r>
            <a:r>
              <a:rPr lang="en-US" sz="3500" dirty="0" smtClean="0">
                <a:latin typeface="Century Schoolbook"/>
                <a:cs typeface="Century Schoolbook"/>
              </a:rPr>
              <a:t>Not time limited; not transitional</a:t>
            </a:r>
          </a:p>
          <a:p>
            <a:pPr marL="0" indent="0">
              <a:buNone/>
            </a:pPr>
            <a:endParaRPr lang="en-US" sz="1800" dirty="0" smtClean="0">
              <a:latin typeface="Century Schoolbook"/>
              <a:cs typeface="Century Schoolbook"/>
            </a:endParaRPr>
          </a:p>
          <a:p>
            <a:pPr marL="0" indent="0">
              <a:buNone/>
            </a:pPr>
            <a:r>
              <a:rPr lang="en-US" sz="3500" dirty="0" smtClean="0">
                <a:solidFill>
                  <a:srgbClr val="B42A59"/>
                </a:solidFill>
                <a:latin typeface="Century Schoolbook"/>
                <a:cs typeface="Century Schoolbook"/>
              </a:rPr>
              <a:t>Affordable:</a:t>
            </a:r>
            <a:r>
              <a:rPr lang="en-US" sz="3500" dirty="0" smtClean="0">
                <a:solidFill>
                  <a:srgbClr val="4E8EA8"/>
                </a:solidFill>
                <a:latin typeface="Century Schoolbook"/>
                <a:cs typeface="Century Schoolbook"/>
              </a:rPr>
              <a:t> </a:t>
            </a:r>
            <a:r>
              <a:rPr lang="en-US" sz="3500" dirty="0" smtClean="0">
                <a:latin typeface="Century Schoolbook"/>
                <a:cs typeface="Century Schoolbook"/>
              </a:rPr>
              <a:t>Tenants</a:t>
            </a:r>
            <a:r>
              <a:rPr lang="en-US" sz="3500" dirty="0" smtClean="0">
                <a:solidFill>
                  <a:srgbClr val="4E8EA8"/>
                </a:solidFill>
                <a:latin typeface="Century Schoolbook"/>
                <a:cs typeface="Century Schoolbook"/>
              </a:rPr>
              <a:t> </a:t>
            </a:r>
            <a:r>
              <a:rPr lang="en-US" sz="3500" dirty="0" smtClean="0">
                <a:latin typeface="Century Schoolbook"/>
                <a:cs typeface="Century Schoolbook"/>
              </a:rPr>
              <a:t>pay no more than 30% of their income for rent</a:t>
            </a:r>
          </a:p>
          <a:p>
            <a:pPr marL="0" indent="0">
              <a:buNone/>
            </a:pPr>
            <a:endParaRPr lang="en-US" sz="1800" dirty="0" smtClean="0">
              <a:latin typeface="Century Schoolbook"/>
              <a:cs typeface="Century Schoolbook"/>
            </a:endParaRPr>
          </a:p>
          <a:p>
            <a:pPr marL="0" indent="0">
              <a:buNone/>
            </a:pPr>
            <a:r>
              <a:rPr lang="en-US" sz="3500" dirty="0" smtClean="0">
                <a:solidFill>
                  <a:srgbClr val="B42A59"/>
                </a:solidFill>
                <a:latin typeface="Century Schoolbook"/>
                <a:cs typeface="Century Schoolbook"/>
              </a:rPr>
              <a:t>Independent as possible: </a:t>
            </a:r>
            <a:r>
              <a:rPr lang="en-US" sz="3500" dirty="0" smtClean="0">
                <a:latin typeface="Century Schoolbook"/>
                <a:cs typeface="Century Schoolbook"/>
              </a:rPr>
              <a:t>Resident holds lease with normal rights and responsibilities</a:t>
            </a:r>
            <a:endParaRPr lang="en-US" sz="3500" dirty="0"/>
          </a:p>
        </p:txBody>
      </p:sp>
      <p:sp>
        <p:nvSpPr>
          <p:cNvPr id="8" name="TextBox 7"/>
          <p:cNvSpPr txBox="1"/>
          <p:nvPr/>
        </p:nvSpPr>
        <p:spPr>
          <a:xfrm>
            <a:off x="338667" y="395113"/>
            <a:ext cx="4797778" cy="923330"/>
          </a:xfrm>
          <a:prstGeom prst="rect">
            <a:avLst/>
          </a:prstGeom>
          <a:solidFill>
            <a:srgbClr val="B42A59"/>
          </a:solidFill>
        </p:spPr>
        <p:txBody>
          <a:bodyPr wrap="square" rtlCol="0">
            <a:spAutoFit/>
          </a:bodyPr>
          <a:lstStyle/>
          <a:p>
            <a:pPr algn="ctr"/>
            <a:r>
              <a:rPr lang="en-US" sz="5400" dirty="0" smtClean="0">
                <a:solidFill>
                  <a:schemeClr val="bg1"/>
                </a:solidFill>
                <a:latin typeface="Century Schoolbook"/>
                <a:cs typeface="Century Schoolbook"/>
              </a:rPr>
              <a:t>Housing</a:t>
            </a:r>
            <a:endParaRPr lang="en-US" sz="5400" dirty="0">
              <a:solidFill>
                <a:schemeClr val="bg1"/>
              </a:solidFill>
              <a:latin typeface="Century Schoolbook"/>
              <a:cs typeface="Century Schoolbook"/>
            </a:endParaRPr>
          </a:p>
        </p:txBody>
      </p:sp>
      <p:pic>
        <p:nvPicPr>
          <p:cNvPr id="9" name="Picture 8" descr="Screen-Shot-2013-12-12-at-1.32.16-PM.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3418" y="395113"/>
            <a:ext cx="3569472" cy="2302885"/>
          </a:xfrm>
          <a:prstGeom prst="rect">
            <a:avLst/>
          </a:prstGeom>
        </p:spPr>
      </p:pic>
      <p:pic>
        <p:nvPicPr>
          <p:cNvPr id="12" name="Picture 11" descr="renaissancewestendflats.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3418" y="3132667"/>
            <a:ext cx="3569472" cy="3414889"/>
          </a:xfrm>
          <a:prstGeom prst="rect">
            <a:avLst/>
          </a:prstGeom>
        </p:spPr>
      </p:pic>
    </p:spTree>
    <p:extLst>
      <p:ext uri="{BB962C8B-B14F-4D97-AF65-F5344CB8AC3E}">
        <p14:creationId xmlns:p14="http://schemas.microsoft.com/office/powerpoint/2010/main" val="3541747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28355" y="620889"/>
            <a:ext cx="3475565" cy="209651"/>
          </a:xfrm>
          <a:prstGeom prst="rect">
            <a:avLst/>
          </a:prstGeom>
          <a:solidFill>
            <a:srgbClr val="4E8EA8"/>
          </a:solidFill>
          <a:ln>
            <a:solidFill>
              <a:srgbClr val="4E8EA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328355" y="6083905"/>
            <a:ext cx="3475565" cy="209651"/>
          </a:xfrm>
          <a:prstGeom prst="rect">
            <a:avLst/>
          </a:prstGeom>
          <a:solidFill>
            <a:srgbClr val="4E8EA8"/>
          </a:solidFill>
          <a:ln>
            <a:solidFill>
              <a:srgbClr val="4E8EA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Homeless04138032095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4665"/>
            <a:ext cx="9159875" cy="6965156"/>
          </a:xfrm>
          <a:prstGeom prst="rect">
            <a:avLst/>
          </a:prstGeom>
        </p:spPr>
      </p:pic>
      <p:sp>
        <p:nvSpPr>
          <p:cNvPr id="10" name="Content Placeholder 2"/>
          <p:cNvSpPr>
            <a:spLocks noGrp="1"/>
          </p:cNvSpPr>
          <p:nvPr>
            <p:ph idx="1"/>
          </p:nvPr>
        </p:nvSpPr>
        <p:spPr>
          <a:xfrm>
            <a:off x="112889" y="1587500"/>
            <a:ext cx="3808236" cy="5270499"/>
          </a:xfrm>
        </p:spPr>
        <p:txBody>
          <a:bodyPr>
            <a:normAutofit fontScale="85000" lnSpcReduction="20000"/>
          </a:bodyPr>
          <a:lstStyle/>
          <a:p>
            <a:pPr marL="0" indent="0">
              <a:buNone/>
            </a:pPr>
            <a:r>
              <a:rPr lang="en-US" sz="3500" dirty="0" smtClean="0">
                <a:solidFill>
                  <a:srgbClr val="FFFFFF"/>
                </a:solidFill>
                <a:latin typeface="Century Schoolbook"/>
                <a:cs typeface="Century Schoolbook"/>
              </a:rPr>
              <a:t>Targeted: Based on populations served</a:t>
            </a:r>
          </a:p>
          <a:p>
            <a:pPr marL="0" indent="0">
              <a:buNone/>
            </a:pPr>
            <a:endParaRPr lang="en-US" sz="1800" dirty="0" smtClean="0">
              <a:solidFill>
                <a:srgbClr val="000000"/>
              </a:solidFill>
              <a:latin typeface="Century Schoolbook"/>
              <a:cs typeface="Century Schoolbook"/>
            </a:endParaRPr>
          </a:p>
          <a:p>
            <a:pPr marL="0" indent="0">
              <a:buNone/>
            </a:pPr>
            <a:r>
              <a:rPr lang="en-US" sz="3500" dirty="0" smtClean="0">
                <a:solidFill>
                  <a:srgbClr val="FFFFFF"/>
                </a:solidFill>
                <a:latin typeface="Century Schoolbook"/>
                <a:cs typeface="Century Schoolbook"/>
              </a:rPr>
              <a:t>Flexible: Responsive to residents’ needs</a:t>
            </a:r>
          </a:p>
          <a:p>
            <a:pPr marL="0" indent="0">
              <a:buNone/>
            </a:pPr>
            <a:endParaRPr lang="en-US" sz="1800" dirty="0" smtClean="0">
              <a:solidFill>
                <a:srgbClr val="FFFFFF"/>
              </a:solidFill>
              <a:latin typeface="Century Schoolbook"/>
              <a:cs typeface="Century Schoolbook"/>
            </a:endParaRPr>
          </a:p>
          <a:p>
            <a:pPr marL="0" indent="0">
              <a:buNone/>
            </a:pPr>
            <a:r>
              <a:rPr lang="en-US" sz="3500" dirty="0" smtClean="0">
                <a:solidFill>
                  <a:srgbClr val="FFFFFF"/>
                </a:solidFill>
                <a:latin typeface="Century Schoolbook"/>
                <a:cs typeface="Century Schoolbook"/>
              </a:rPr>
              <a:t>Voluntary: Participation is not a condition of residency</a:t>
            </a:r>
          </a:p>
          <a:p>
            <a:pPr marL="0" indent="0">
              <a:buNone/>
            </a:pPr>
            <a:endParaRPr lang="en-US" sz="1800" dirty="0" smtClean="0">
              <a:solidFill>
                <a:srgbClr val="4E8EA8"/>
              </a:solidFill>
              <a:latin typeface="Century Schoolbook"/>
              <a:cs typeface="Century Schoolbook"/>
            </a:endParaRPr>
          </a:p>
          <a:p>
            <a:pPr marL="0" indent="0">
              <a:buNone/>
            </a:pPr>
            <a:r>
              <a:rPr lang="en-US" sz="3500" dirty="0" smtClean="0">
                <a:solidFill>
                  <a:srgbClr val="FFFFFF"/>
                </a:solidFill>
                <a:latin typeface="Century Schoolbook"/>
                <a:cs typeface="Century Schoolbook"/>
              </a:rPr>
              <a:t>Independent: </a:t>
            </a:r>
            <a:r>
              <a:rPr lang="en-US" sz="3500" dirty="0" smtClean="0">
                <a:solidFill>
                  <a:schemeClr val="bg1"/>
                </a:solidFill>
                <a:latin typeface="Century Schoolbook"/>
                <a:cs typeface="Century Schoolbook"/>
              </a:rPr>
              <a:t>Focus is on housing stability</a:t>
            </a:r>
          </a:p>
          <a:p>
            <a:pPr marL="0" indent="0">
              <a:buNone/>
            </a:pPr>
            <a:endParaRPr lang="en-US" sz="3500" dirty="0" smtClean="0">
              <a:solidFill>
                <a:srgbClr val="4E8EA8"/>
              </a:solidFill>
              <a:latin typeface="Century Schoolbook"/>
              <a:cs typeface="Century Schoolbook"/>
            </a:endParaRPr>
          </a:p>
          <a:p>
            <a:pPr marL="0" indent="0">
              <a:buNone/>
            </a:pPr>
            <a:endParaRPr lang="en-US" sz="3500" dirty="0">
              <a:solidFill>
                <a:srgbClr val="4E8EA8"/>
              </a:solidFill>
              <a:latin typeface="Century Schoolbook"/>
              <a:cs typeface="Century Schoolbook"/>
            </a:endParaRPr>
          </a:p>
          <a:p>
            <a:pPr marL="0" indent="0">
              <a:buNone/>
            </a:pPr>
            <a:endParaRPr lang="en-US" sz="3500" dirty="0" smtClean="0">
              <a:solidFill>
                <a:srgbClr val="4E8EA8"/>
              </a:solidFill>
              <a:latin typeface="Century Schoolbook"/>
              <a:cs typeface="Century Schoolbook"/>
            </a:endParaRPr>
          </a:p>
        </p:txBody>
      </p:sp>
      <p:sp>
        <p:nvSpPr>
          <p:cNvPr id="11" name="TextBox 10"/>
          <p:cNvSpPr txBox="1"/>
          <p:nvPr/>
        </p:nvSpPr>
        <p:spPr>
          <a:xfrm>
            <a:off x="112889" y="273625"/>
            <a:ext cx="3808236" cy="1015663"/>
          </a:xfrm>
          <a:prstGeom prst="rect">
            <a:avLst/>
          </a:prstGeom>
          <a:noFill/>
        </p:spPr>
        <p:txBody>
          <a:bodyPr wrap="square" rtlCol="0">
            <a:spAutoFit/>
          </a:bodyPr>
          <a:lstStyle/>
          <a:p>
            <a:pPr algn="ctr"/>
            <a:r>
              <a:rPr lang="en-US" sz="6000" dirty="0" smtClean="0">
                <a:solidFill>
                  <a:schemeClr val="bg1"/>
                </a:solidFill>
                <a:latin typeface="Century Schoolbook"/>
                <a:cs typeface="Century Schoolbook"/>
              </a:rPr>
              <a:t>Services</a:t>
            </a:r>
            <a:endParaRPr lang="en-US" sz="6000" dirty="0">
              <a:solidFill>
                <a:schemeClr val="bg1"/>
              </a:solidFill>
              <a:latin typeface="Century Schoolbook"/>
              <a:cs typeface="Century Schoolbook"/>
            </a:endParaRPr>
          </a:p>
        </p:txBody>
      </p:sp>
    </p:spTree>
    <p:extLst>
      <p:ext uri="{BB962C8B-B14F-4D97-AF65-F5344CB8AC3E}">
        <p14:creationId xmlns:p14="http://schemas.microsoft.com/office/powerpoint/2010/main" val="666842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4232"/>
            <a:ext cx="8229600" cy="734768"/>
          </a:xfrm>
          <a:solidFill>
            <a:srgbClr val="B42A59"/>
          </a:solidFill>
        </p:spPr>
        <p:txBody>
          <a:bodyPr>
            <a:noAutofit/>
          </a:bodyPr>
          <a:lstStyle/>
          <a:p>
            <a:r>
              <a:rPr lang="en-US" dirty="0" smtClean="0">
                <a:latin typeface="Century Schoolbook"/>
                <a:cs typeface="Century Schoolbook"/>
              </a:rPr>
              <a:t>Populations Served</a:t>
            </a:r>
            <a:endParaRPr lang="en-US" dirty="0">
              <a:latin typeface="Century Schoolbook"/>
              <a:cs typeface="Century Schoolbook"/>
            </a:endParaRPr>
          </a:p>
        </p:txBody>
      </p:sp>
      <p:sp>
        <p:nvSpPr>
          <p:cNvPr id="3" name="Content Placeholder 2"/>
          <p:cNvSpPr>
            <a:spLocks noGrp="1"/>
          </p:cNvSpPr>
          <p:nvPr>
            <p:ph idx="1"/>
          </p:nvPr>
        </p:nvSpPr>
        <p:spPr>
          <a:xfrm>
            <a:off x="457200" y="1037168"/>
            <a:ext cx="8229600" cy="3217334"/>
          </a:xfrm>
        </p:spPr>
        <p:txBody>
          <a:bodyPr numCol="2">
            <a:noAutofit/>
          </a:bodyPr>
          <a:lstStyle/>
          <a:p>
            <a:pPr>
              <a:buFont typeface="Lucida Grande"/>
              <a:buChar char="-"/>
            </a:pPr>
            <a:r>
              <a:rPr lang="en-US" sz="2600" dirty="0" smtClean="0">
                <a:latin typeface="Century Schoolbook"/>
                <a:cs typeface="Century Schoolbook"/>
              </a:rPr>
              <a:t>Families</a:t>
            </a:r>
          </a:p>
          <a:p>
            <a:pPr>
              <a:buFont typeface="Lucida Grande"/>
              <a:buChar char="-"/>
            </a:pPr>
            <a:r>
              <a:rPr lang="en-US" sz="2600" dirty="0" smtClean="0">
                <a:latin typeface="Century Schoolbook"/>
                <a:cs typeface="Century Schoolbook"/>
              </a:rPr>
              <a:t>Unaccompanied adults (singles)</a:t>
            </a:r>
          </a:p>
          <a:p>
            <a:pPr>
              <a:buFont typeface="Lucida Grande"/>
              <a:buChar char="-"/>
            </a:pPr>
            <a:r>
              <a:rPr lang="en-US" sz="2600" dirty="0">
                <a:latin typeface="Century Schoolbook"/>
                <a:cs typeface="Century Schoolbook"/>
              </a:rPr>
              <a:t>R</a:t>
            </a:r>
            <a:r>
              <a:rPr lang="en-US" sz="2600" dirty="0" smtClean="0">
                <a:latin typeface="Century Schoolbook"/>
                <a:cs typeface="Century Schoolbook"/>
              </a:rPr>
              <a:t>eintegrating from corrections</a:t>
            </a:r>
          </a:p>
          <a:p>
            <a:pPr>
              <a:buFont typeface="Lucida Grande"/>
              <a:buChar char="-"/>
            </a:pPr>
            <a:r>
              <a:rPr lang="en-US" sz="2600" dirty="0" smtClean="0">
                <a:latin typeface="Century Schoolbook"/>
                <a:cs typeface="Century Schoolbook"/>
              </a:rPr>
              <a:t>Veterans</a:t>
            </a:r>
          </a:p>
          <a:p>
            <a:pPr>
              <a:buFont typeface="Lucida Grande"/>
              <a:buChar char="-"/>
            </a:pPr>
            <a:r>
              <a:rPr lang="en-US" sz="2600" dirty="0" smtClean="0">
                <a:latin typeface="Century Schoolbook"/>
                <a:cs typeface="Century Schoolbook"/>
              </a:rPr>
              <a:t>Dual Diagnosed </a:t>
            </a:r>
          </a:p>
          <a:p>
            <a:pPr>
              <a:buFont typeface="Lucida Grande"/>
              <a:buChar char="-"/>
            </a:pPr>
            <a:r>
              <a:rPr lang="en-US" sz="2600" dirty="0" smtClean="0">
                <a:latin typeface="Century Schoolbook"/>
                <a:cs typeface="Century Schoolbook"/>
              </a:rPr>
              <a:t>Mentally Ill </a:t>
            </a:r>
          </a:p>
          <a:p>
            <a:pPr>
              <a:buFont typeface="Lucida Grande"/>
              <a:buChar char="-"/>
            </a:pPr>
            <a:r>
              <a:rPr lang="en-US" sz="2600" dirty="0" smtClean="0">
                <a:latin typeface="Century Schoolbook"/>
                <a:cs typeface="Century Schoolbook"/>
              </a:rPr>
              <a:t>Youth/Young adults aging out of foster care</a:t>
            </a:r>
          </a:p>
          <a:p>
            <a:pPr>
              <a:buFont typeface="Lucida Grande"/>
              <a:buChar char="-"/>
            </a:pPr>
            <a:r>
              <a:rPr lang="en-US" sz="2600" dirty="0" smtClean="0">
                <a:latin typeface="Century Schoolbook"/>
                <a:cs typeface="Century Schoolbook"/>
              </a:rPr>
              <a:t>Chronically Addicted </a:t>
            </a:r>
          </a:p>
          <a:p>
            <a:pPr>
              <a:buFont typeface="Lucida Grande"/>
              <a:buChar char="-"/>
            </a:pPr>
            <a:r>
              <a:rPr lang="en-US" sz="2600" dirty="0" smtClean="0">
                <a:latin typeface="Century Schoolbook"/>
                <a:cs typeface="Century Schoolbook"/>
              </a:rPr>
              <a:t>Chronically medically vulnerable or fragile </a:t>
            </a:r>
          </a:p>
          <a:p>
            <a:pPr marL="0" indent="0">
              <a:buNone/>
            </a:pPr>
            <a:endParaRPr lang="en-US" sz="2600" dirty="0"/>
          </a:p>
        </p:txBody>
      </p:sp>
      <p:pic>
        <p:nvPicPr>
          <p:cNvPr id="6" name="Picture 5" descr="EfficiencyApartment.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4388596"/>
            <a:ext cx="5446890" cy="2255270"/>
          </a:xfrm>
          <a:prstGeom prst="rect">
            <a:avLst/>
          </a:prstGeom>
        </p:spPr>
      </p:pic>
      <p:pic>
        <p:nvPicPr>
          <p:cNvPr id="7" name="Picture 6" descr="FSH3839web.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24222" y="4388596"/>
            <a:ext cx="2562578" cy="2251550"/>
          </a:xfrm>
          <a:prstGeom prst="rect">
            <a:avLst/>
          </a:prstGeom>
        </p:spPr>
      </p:pic>
    </p:spTree>
    <p:extLst>
      <p:ext uri="{BB962C8B-B14F-4D97-AF65-F5344CB8AC3E}">
        <p14:creationId xmlns:p14="http://schemas.microsoft.com/office/powerpoint/2010/main" val="194697286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FF9257"/>
      </a:accent1>
      <a:accent2>
        <a:srgbClr val="309E47"/>
      </a:accent2>
      <a:accent3>
        <a:srgbClr val="9AE1A9"/>
      </a:accent3>
      <a:accent4>
        <a:srgbClr val="000000"/>
      </a:accent4>
      <a:accent5>
        <a:srgbClr val="F0B3AA"/>
      </a:accent5>
      <a:accent6>
        <a:srgbClr val="2A8F3F"/>
      </a:accent6>
      <a:hlink>
        <a:srgbClr val="9CCF00"/>
      </a:hlink>
      <a:folHlink>
        <a:srgbClr val="CF004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1039</TotalTime>
  <Words>2014</Words>
  <Application>Microsoft Office PowerPoint</Application>
  <PresentationFormat>On-screen Show (4:3)</PresentationFormat>
  <Paragraphs>289</Paragraphs>
  <Slides>32</Slides>
  <Notes>15</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Default Design</vt:lpstr>
      <vt:lpstr>Solstice</vt:lpstr>
      <vt:lpstr>PowerPoint Presentation</vt:lpstr>
      <vt:lpstr>PowerPoint Presentation</vt:lpstr>
      <vt:lpstr>PowerPoint Presentation</vt:lpstr>
      <vt:lpstr>PowerPoint Presentation</vt:lpstr>
      <vt:lpstr>Introduction to Supportive Housing</vt:lpstr>
      <vt:lpstr>PowerPoint Presentation</vt:lpstr>
      <vt:lpstr>PowerPoint Presentation</vt:lpstr>
      <vt:lpstr>PowerPoint Presentation</vt:lpstr>
      <vt:lpstr>Populations Served</vt:lpstr>
      <vt:lpstr>Types of Supportive Housing</vt:lpstr>
      <vt:lpstr>State Strategies</vt:lpstr>
      <vt:lpstr>Financing Supportive Housing </vt:lpstr>
      <vt:lpstr>Affordable Care Act: An Opportunity</vt:lpstr>
      <vt:lpstr>State of Colorado and ACA</vt:lpstr>
      <vt:lpstr>PowerPoint Presentation</vt:lpstr>
      <vt:lpstr>PowerPoint Presentation</vt:lpstr>
      <vt:lpstr>PowerPoint Presentation</vt:lpstr>
      <vt:lpstr>Colorado’s Medicaid Crosswalk</vt:lpstr>
      <vt:lpstr>Colorado Business Case</vt:lpstr>
      <vt:lpstr>Draft Colorado Medicaid Crosswalk and Business Case</vt:lpstr>
      <vt:lpstr>Review Purpose</vt:lpstr>
      <vt:lpstr>MEDICAID 101</vt:lpstr>
      <vt:lpstr>MEDICAID 101 Cont.</vt:lpstr>
      <vt:lpstr>MCO’s</vt:lpstr>
      <vt:lpstr>Medicaid Business Case</vt:lpstr>
      <vt:lpstr>Medicaid spending on persons  experiencing homelessness</vt:lpstr>
      <vt:lpstr>Data for Top Decile</vt:lpstr>
      <vt:lpstr>Cost of Supportive Housing Services</vt:lpstr>
      <vt:lpstr>Services Crosswalk</vt:lpstr>
      <vt:lpstr>Crosswalk Findings</vt:lpstr>
      <vt:lpstr>More Findings</vt:lpstr>
      <vt:lpstr>Recommendations for State</vt:lpstr>
    </vt:vector>
  </TitlesOfParts>
  <Company>State of Colorado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 Schaffner</dc:creator>
  <cp:lastModifiedBy>Kathryn Grosscup</cp:lastModifiedBy>
  <cp:revision>73</cp:revision>
  <cp:lastPrinted>2014-09-02T00:58:37Z</cp:lastPrinted>
  <dcterms:created xsi:type="dcterms:W3CDTF">2014-08-28T18:40:07Z</dcterms:created>
  <dcterms:modified xsi:type="dcterms:W3CDTF">2015-05-11T14:35:17Z</dcterms:modified>
</cp:coreProperties>
</file>