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5" r:id="rId1"/>
  </p:sldMasterIdLst>
  <p:notesMasterIdLst>
    <p:notesMasterId r:id="rId70"/>
  </p:notesMasterIdLst>
  <p:handoutMasterIdLst>
    <p:handoutMasterId r:id="rId71"/>
  </p:handoutMasterIdLst>
  <p:sldIdLst>
    <p:sldId id="262" r:id="rId2"/>
    <p:sldId id="1067" r:id="rId3"/>
    <p:sldId id="263" r:id="rId4"/>
    <p:sldId id="1072" r:id="rId5"/>
    <p:sldId id="1068" r:id="rId6"/>
    <p:sldId id="1069" r:id="rId7"/>
    <p:sldId id="1070" r:id="rId8"/>
    <p:sldId id="430" r:id="rId9"/>
    <p:sldId id="431" r:id="rId10"/>
    <p:sldId id="433" r:id="rId11"/>
    <p:sldId id="440" r:id="rId12"/>
    <p:sldId id="441" r:id="rId13"/>
    <p:sldId id="445" r:id="rId14"/>
    <p:sldId id="734" r:id="rId15"/>
    <p:sldId id="446" r:id="rId16"/>
    <p:sldId id="1066" r:id="rId17"/>
    <p:sldId id="1013" r:id="rId18"/>
    <p:sldId id="1014" r:id="rId19"/>
    <p:sldId id="1015" r:id="rId20"/>
    <p:sldId id="1016" r:id="rId21"/>
    <p:sldId id="1022" r:id="rId22"/>
    <p:sldId id="1023" r:id="rId23"/>
    <p:sldId id="1024" r:id="rId24"/>
    <p:sldId id="1017" r:id="rId25"/>
    <p:sldId id="1018" r:id="rId26"/>
    <p:sldId id="1074" r:id="rId27"/>
    <p:sldId id="1073" r:id="rId28"/>
    <p:sldId id="1019" r:id="rId29"/>
    <p:sldId id="881" r:id="rId30"/>
    <p:sldId id="882" r:id="rId31"/>
    <p:sldId id="883" r:id="rId32"/>
    <p:sldId id="961" r:id="rId33"/>
    <p:sldId id="885" r:id="rId34"/>
    <p:sldId id="886" r:id="rId35"/>
    <p:sldId id="890" r:id="rId36"/>
    <p:sldId id="891" r:id="rId37"/>
    <p:sldId id="1077" r:id="rId38"/>
    <p:sldId id="892" r:id="rId39"/>
    <p:sldId id="894" r:id="rId40"/>
    <p:sldId id="895" r:id="rId41"/>
    <p:sldId id="896" r:id="rId42"/>
    <p:sldId id="903" r:id="rId43"/>
    <p:sldId id="1025" r:id="rId44"/>
    <p:sldId id="1026" r:id="rId45"/>
    <p:sldId id="1028" r:id="rId46"/>
    <p:sldId id="1029" r:id="rId47"/>
    <p:sldId id="1030" r:id="rId48"/>
    <p:sldId id="1031" r:id="rId49"/>
    <p:sldId id="1032" r:id="rId50"/>
    <p:sldId id="1033" r:id="rId51"/>
    <p:sldId id="1034" r:id="rId52"/>
    <p:sldId id="1035" r:id="rId53"/>
    <p:sldId id="1036" r:id="rId54"/>
    <p:sldId id="1037" r:id="rId55"/>
    <p:sldId id="1038" r:id="rId56"/>
    <p:sldId id="1039" r:id="rId57"/>
    <p:sldId id="1040" r:id="rId58"/>
    <p:sldId id="1045" r:id="rId59"/>
    <p:sldId id="1046" r:id="rId60"/>
    <p:sldId id="1059" r:id="rId61"/>
    <p:sldId id="1060" r:id="rId62"/>
    <p:sldId id="1061" r:id="rId63"/>
    <p:sldId id="1062" r:id="rId64"/>
    <p:sldId id="1076" r:id="rId65"/>
    <p:sldId id="1075" r:id="rId66"/>
    <p:sldId id="1063" r:id="rId67"/>
    <p:sldId id="510" r:id="rId68"/>
    <p:sldId id="1071" r:id="rId6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90" autoAdjust="0"/>
    <p:restoredTop sz="74074" autoAdjust="0"/>
  </p:normalViewPr>
  <p:slideViewPr>
    <p:cSldViewPr snapToGrid="0">
      <p:cViewPr varScale="1">
        <p:scale>
          <a:sx n="102" d="100"/>
          <a:sy n="102" d="100"/>
        </p:scale>
        <p:origin x="1818" y="102"/>
      </p:cViewPr>
      <p:guideLst/>
    </p:cSldViewPr>
  </p:slideViewPr>
  <p:notesTextViewPr>
    <p:cViewPr>
      <p:scale>
        <a:sx n="3" d="2"/>
        <a:sy n="3" d="2"/>
      </p:scale>
      <p:origin x="0" y="0"/>
    </p:cViewPr>
  </p:notesTextViewPr>
  <p:sorterViewPr>
    <p:cViewPr>
      <p:scale>
        <a:sx n="100" d="100"/>
        <a:sy n="100" d="100"/>
      </p:scale>
      <p:origin x="0" y="-11142"/>
    </p:cViewPr>
  </p:sorterViewPr>
  <p:notesViewPr>
    <p:cSldViewPr snapToGrid="0">
      <p:cViewPr varScale="1">
        <p:scale>
          <a:sx n="89" d="100"/>
          <a:sy n="89" d="100"/>
        </p:scale>
        <p:origin x="3798"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FFB29F-2D12-461F-BB49-8305723607F1}"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en-US"/>
        </a:p>
      </dgm:t>
    </dgm:pt>
    <dgm:pt modelId="{A5A796B8-4B5A-4AD0-A99C-2F8A51AC5144}">
      <dgm:prSet phldrT="[Text]"/>
      <dgm:spPr/>
      <dgm:t>
        <a:bodyPr/>
        <a:lstStyle/>
        <a:p>
          <a:r>
            <a:rPr lang="en-US" dirty="0" smtClean="0"/>
            <a:t>Awards</a:t>
          </a:r>
        </a:p>
        <a:p>
          <a:r>
            <a:rPr lang="en-US" dirty="0" smtClean="0"/>
            <a:t>Received</a:t>
          </a:r>
          <a:endParaRPr lang="en-US" dirty="0"/>
        </a:p>
      </dgm:t>
    </dgm:pt>
    <dgm:pt modelId="{826785B3-2E39-45FD-8418-0D8D61C3D346}" type="parTrans" cxnId="{D642D4FB-4C3D-4FE2-9AD0-464255A76E3B}">
      <dgm:prSet/>
      <dgm:spPr/>
      <dgm:t>
        <a:bodyPr/>
        <a:lstStyle/>
        <a:p>
          <a:endParaRPr lang="en-US"/>
        </a:p>
      </dgm:t>
    </dgm:pt>
    <dgm:pt modelId="{EBFA90A6-E65B-4869-BDEA-6BE7FAC8D7CC}" type="sibTrans" cxnId="{D642D4FB-4C3D-4FE2-9AD0-464255A76E3B}">
      <dgm:prSet/>
      <dgm:spPr/>
      <dgm:t>
        <a:bodyPr/>
        <a:lstStyle/>
        <a:p>
          <a:endParaRPr lang="en-US"/>
        </a:p>
      </dgm:t>
    </dgm:pt>
    <dgm:pt modelId="{36A57BF9-E741-485F-9FD6-EB619B49DA1A}">
      <dgm:prSet phldrT="[Text]"/>
      <dgm:spPr/>
      <dgm:t>
        <a:bodyPr/>
        <a:lstStyle/>
        <a:p>
          <a:r>
            <a:rPr lang="en-US" dirty="0" smtClean="0"/>
            <a:t>A-102 &amp; A-89</a:t>
          </a:r>
          <a:endParaRPr lang="en-US" dirty="0"/>
        </a:p>
      </dgm:t>
    </dgm:pt>
    <dgm:pt modelId="{9966CA9E-191F-4AEC-9B9F-EF2CB73D7A82}" type="parTrans" cxnId="{2F7B516B-AAD8-4ACC-90F6-1BE814A2B2BE}">
      <dgm:prSet/>
      <dgm:spPr/>
      <dgm:t>
        <a:bodyPr/>
        <a:lstStyle/>
        <a:p>
          <a:endParaRPr lang="en-US"/>
        </a:p>
      </dgm:t>
    </dgm:pt>
    <dgm:pt modelId="{4C993A37-F96C-44B6-B10A-E6359D42245F}" type="sibTrans" cxnId="{2F7B516B-AAD8-4ACC-90F6-1BE814A2B2BE}">
      <dgm:prSet/>
      <dgm:spPr/>
      <dgm:t>
        <a:bodyPr/>
        <a:lstStyle/>
        <a:p>
          <a:endParaRPr lang="en-US"/>
        </a:p>
      </dgm:t>
    </dgm:pt>
    <dgm:pt modelId="{0567403D-EA65-4AF7-B31A-82C62992D055}">
      <dgm:prSet phldrT="[Text]"/>
      <dgm:spPr/>
      <dgm:t>
        <a:bodyPr/>
        <a:lstStyle/>
        <a:p>
          <a:r>
            <a:rPr lang="en-US" dirty="0" smtClean="0"/>
            <a:t>A-87</a:t>
          </a:r>
          <a:endParaRPr lang="en-US" dirty="0"/>
        </a:p>
      </dgm:t>
    </dgm:pt>
    <dgm:pt modelId="{89E8E40D-D903-4249-86BD-A9E1AEBE8723}" type="parTrans" cxnId="{099A58C8-B5FE-4D6A-8A01-CB9343493B2D}">
      <dgm:prSet/>
      <dgm:spPr/>
      <dgm:t>
        <a:bodyPr/>
        <a:lstStyle/>
        <a:p>
          <a:endParaRPr lang="en-US"/>
        </a:p>
      </dgm:t>
    </dgm:pt>
    <dgm:pt modelId="{3D52D3EB-82A1-488E-972A-27F3D30C7997}" type="sibTrans" cxnId="{099A58C8-B5FE-4D6A-8A01-CB9343493B2D}">
      <dgm:prSet/>
      <dgm:spPr/>
      <dgm:t>
        <a:bodyPr/>
        <a:lstStyle/>
        <a:p>
          <a:endParaRPr lang="en-US"/>
        </a:p>
      </dgm:t>
    </dgm:pt>
    <dgm:pt modelId="{55B224D3-B790-4031-BAE4-62AC1F5FE8C6}">
      <dgm:prSet phldrT="[Text]"/>
      <dgm:spPr/>
      <dgm:t>
        <a:bodyPr/>
        <a:lstStyle/>
        <a:p>
          <a:r>
            <a:rPr lang="en-US" dirty="0" smtClean="0"/>
            <a:t>Subawards to universities</a:t>
          </a:r>
          <a:endParaRPr lang="en-US" dirty="0"/>
        </a:p>
      </dgm:t>
    </dgm:pt>
    <dgm:pt modelId="{813F6522-72B9-441F-AD01-6F030E50CFB7}" type="parTrans" cxnId="{773F9487-94F2-4595-B4E9-3A3C6F37ECE6}">
      <dgm:prSet/>
      <dgm:spPr/>
      <dgm:t>
        <a:bodyPr/>
        <a:lstStyle/>
        <a:p>
          <a:endParaRPr lang="en-US"/>
        </a:p>
      </dgm:t>
    </dgm:pt>
    <dgm:pt modelId="{A54B7781-BC45-46E2-8CD1-6D615F42CA2D}" type="sibTrans" cxnId="{773F9487-94F2-4595-B4E9-3A3C6F37ECE6}">
      <dgm:prSet/>
      <dgm:spPr/>
      <dgm:t>
        <a:bodyPr/>
        <a:lstStyle/>
        <a:p>
          <a:endParaRPr lang="en-US"/>
        </a:p>
      </dgm:t>
    </dgm:pt>
    <dgm:pt modelId="{8C0C5100-FCB5-472B-B5FD-AB2F82FB3E86}">
      <dgm:prSet phldrT="[Text]"/>
      <dgm:spPr/>
      <dgm:t>
        <a:bodyPr/>
        <a:lstStyle/>
        <a:p>
          <a:r>
            <a:rPr lang="en-US" dirty="0" smtClean="0"/>
            <a:t>A-110</a:t>
          </a:r>
          <a:endParaRPr lang="en-US" dirty="0"/>
        </a:p>
      </dgm:t>
    </dgm:pt>
    <dgm:pt modelId="{C4FF9CDD-6423-48A7-A6C3-885F25F2D27E}" type="parTrans" cxnId="{12A04E22-BEB3-4BE3-AB37-E6E46C70E12A}">
      <dgm:prSet/>
      <dgm:spPr/>
      <dgm:t>
        <a:bodyPr/>
        <a:lstStyle/>
        <a:p>
          <a:endParaRPr lang="en-US"/>
        </a:p>
      </dgm:t>
    </dgm:pt>
    <dgm:pt modelId="{8AEEAAC5-B65A-4F6C-BC7D-C30598914E65}" type="sibTrans" cxnId="{12A04E22-BEB3-4BE3-AB37-E6E46C70E12A}">
      <dgm:prSet/>
      <dgm:spPr/>
      <dgm:t>
        <a:bodyPr/>
        <a:lstStyle/>
        <a:p>
          <a:endParaRPr lang="en-US"/>
        </a:p>
      </dgm:t>
    </dgm:pt>
    <dgm:pt modelId="{9F85CF70-70A7-4CC7-9AD6-1B14EDD7E5C4}">
      <dgm:prSet phldrT="[Text]"/>
      <dgm:spPr/>
      <dgm:t>
        <a:bodyPr/>
        <a:lstStyle/>
        <a:p>
          <a:r>
            <a:rPr lang="en-US" dirty="0" smtClean="0"/>
            <a:t>A-21</a:t>
          </a:r>
          <a:endParaRPr lang="en-US" dirty="0"/>
        </a:p>
      </dgm:t>
    </dgm:pt>
    <dgm:pt modelId="{8AC31222-A82E-4C4F-A9BC-BF0F7D4036D2}" type="parTrans" cxnId="{00DCAD24-1765-4BD7-A1AC-BD04AB38BD96}">
      <dgm:prSet/>
      <dgm:spPr/>
      <dgm:t>
        <a:bodyPr/>
        <a:lstStyle/>
        <a:p>
          <a:endParaRPr lang="en-US"/>
        </a:p>
      </dgm:t>
    </dgm:pt>
    <dgm:pt modelId="{1D62F8F2-DE86-4646-96B6-B5BAE5796A66}" type="sibTrans" cxnId="{00DCAD24-1765-4BD7-A1AC-BD04AB38BD96}">
      <dgm:prSet/>
      <dgm:spPr/>
      <dgm:t>
        <a:bodyPr/>
        <a:lstStyle/>
        <a:p>
          <a:endParaRPr lang="en-US"/>
        </a:p>
      </dgm:t>
    </dgm:pt>
    <dgm:pt modelId="{FC8A787F-4D78-4AD1-A6FC-CB576CB19722}">
      <dgm:prSet phldrT="[Text]"/>
      <dgm:spPr/>
      <dgm:t>
        <a:bodyPr/>
        <a:lstStyle/>
        <a:p>
          <a:r>
            <a:rPr lang="en-US" dirty="0" smtClean="0"/>
            <a:t>Subawards to nonprofits</a:t>
          </a:r>
          <a:endParaRPr lang="en-US" dirty="0"/>
        </a:p>
      </dgm:t>
    </dgm:pt>
    <dgm:pt modelId="{2C39BB66-F585-4D69-9544-6F828F0C8DBD}" type="parTrans" cxnId="{7F22195A-5451-4BED-A1E2-250CBF30AB7E}">
      <dgm:prSet/>
      <dgm:spPr/>
      <dgm:t>
        <a:bodyPr/>
        <a:lstStyle/>
        <a:p>
          <a:endParaRPr lang="en-US"/>
        </a:p>
      </dgm:t>
    </dgm:pt>
    <dgm:pt modelId="{4305D6BC-C7FB-4699-8A23-D503FD787D4B}" type="sibTrans" cxnId="{7F22195A-5451-4BED-A1E2-250CBF30AB7E}">
      <dgm:prSet/>
      <dgm:spPr/>
      <dgm:t>
        <a:bodyPr/>
        <a:lstStyle/>
        <a:p>
          <a:endParaRPr lang="en-US"/>
        </a:p>
      </dgm:t>
    </dgm:pt>
    <dgm:pt modelId="{8591EE00-1484-4A8B-82AB-0948A2A146BA}">
      <dgm:prSet phldrT="[Text]"/>
      <dgm:spPr/>
      <dgm:t>
        <a:bodyPr/>
        <a:lstStyle/>
        <a:p>
          <a:r>
            <a:rPr lang="en-US" dirty="0" smtClean="0"/>
            <a:t>A-110</a:t>
          </a:r>
          <a:endParaRPr lang="en-US" dirty="0"/>
        </a:p>
      </dgm:t>
    </dgm:pt>
    <dgm:pt modelId="{158A9512-5CF1-4417-93AA-577BCB012E93}" type="parTrans" cxnId="{2A999568-8A33-41EC-B586-1B3A3F88E667}">
      <dgm:prSet/>
      <dgm:spPr/>
      <dgm:t>
        <a:bodyPr/>
        <a:lstStyle/>
        <a:p>
          <a:endParaRPr lang="en-US"/>
        </a:p>
      </dgm:t>
    </dgm:pt>
    <dgm:pt modelId="{A965AB99-1D70-4DE1-9DB8-3D0B05DC3D67}" type="sibTrans" cxnId="{2A999568-8A33-41EC-B586-1B3A3F88E667}">
      <dgm:prSet/>
      <dgm:spPr/>
      <dgm:t>
        <a:bodyPr/>
        <a:lstStyle/>
        <a:p>
          <a:endParaRPr lang="en-US"/>
        </a:p>
      </dgm:t>
    </dgm:pt>
    <dgm:pt modelId="{A032DC5B-5BF8-47BE-AA84-3A4D57101004}">
      <dgm:prSet phldrT="[Text]"/>
      <dgm:spPr/>
      <dgm:t>
        <a:bodyPr/>
        <a:lstStyle/>
        <a:p>
          <a:r>
            <a:rPr lang="en-US" dirty="0" smtClean="0"/>
            <a:t>A-122</a:t>
          </a:r>
          <a:endParaRPr lang="en-US" dirty="0"/>
        </a:p>
      </dgm:t>
    </dgm:pt>
    <dgm:pt modelId="{747B7457-03E2-4AAA-8CD9-259274F7D92D}" type="parTrans" cxnId="{F4408742-7F97-481B-A59B-92A926FBCC74}">
      <dgm:prSet/>
      <dgm:spPr/>
      <dgm:t>
        <a:bodyPr/>
        <a:lstStyle/>
        <a:p>
          <a:endParaRPr lang="en-US"/>
        </a:p>
      </dgm:t>
    </dgm:pt>
    <dgm:pt modelId="{913EBDB5-52D4-4549-8CC0-1D6000CF68E3}" type="sibTrans" cxnId="{F4408742-7F97-481B-A59B-92A926FBCC74}">
      <dgm:prSet/>
      <dgm:spPr/>
      <dgm:t>
        <a:bodyPr/>
        <a:lstStyle/>
        <a:p>
          <a:endParaRPr lang="en-US"/>
        </a:p>
      </dgm:t>
    </dgm:pt>
    <dgm:pt modelId="{CDDF594D-9DDB-4560-9A78-61A166B9241F}">
      <dgm:prSet phldrT="[Text]"/>
      <dgm:spPr/>
      <dgm:t>
        <a:bodyPr/>
        <a:lstStyle/>
        <a:p>
          <a:r>
            <a:rPr lang="en-US" dirty="0" smtClean="0"/>
            <a:t>A-133 &amp;A-50</a:t>
          </a:r>
          <a:endParaRPr lang="en-US" dirty="0"/>
        </a:p>
      </dgm:t>
    </dgm:pt>
    <dgm:pt modelId="{6A9FD444-5B9F-49CE-8B3E-C838B3FAD814}" type="parTrans" cxnId="{D2101578-B4F4-4F02-A7AA-ACE7A9975226}">
      <dgm:prSet/>
      <dgm:spPr/>
      <dgm:t>
        <a:bodyPr/>
        <a:lstStyle/>
        <a:p>
          <a:endParaRPr lang="en-US"/>
        </a:p>
      </dgm:t>
    </dgm:pt>
    <dgm:pt modelId="{CD6EC665-0B4D-4FD4-A87B-61621232B81F}" type="sibTrans" cxnId="{D2101578-B4F4-4F02-A7AA-ACE7A9975226}">
      <dgm:prSet/>
      <dgm:spPr/>
      <dgm:t>
        <a:bodyPr/>
        <a:lstStyle/>
        <a:p>
          <a:endParaRPr lang="en-US"/>
        </a:p>
      </dgm:t>
    </dgm:pt>
    <dgm:pt modelId="{02024E9E-B55B-4369-950D-8E63397FC4F1}" type="pres">
      <dgm:prSet presAssocID="{C0FFB29F-2D12-461F-BB49-8305723607F1}" presName="composite" presStyleCnt="0">
        <dgm:presLayoutVars>
          <dgm:chMax val="5"/>
          <dgm:dir/>
          <dgm:animLvl val="ctr"/>
          <dgm:resizeHandles val="exact"/>
        </dgm:presLayoutVars>
      </dgm:prSet>
      <dgm:spPr/>
      <dgm:t>
        <a:bodyPr/>
        <a:lstStyle/>
        <a:p>
          <a:endParaRPr lang="en-US"/>
        </a:p>
      </dgm:t>
    </dgm:pt>
    <dgm:pt modelId="{BD8A4D53-B432-4888-BF37-1D9CF8097C9E}" type="pres">
      <dgm:prSet presAssocID="{C0FFB29F-2D12-461F-BB49-8305723607F1}" presName="cycle" presStyleCnt="0"/>
      <dgm:spPr/>
    </dgm:pt>
    <dgm:pt modelId="{4A8DE98F-7C4D-4554-B8D3-C223752600C3}" type="pres">
      <dgm:prSet presAssocID="{C0FFB29F-2D12-461F-BB49-8305723607F1}" presName="centerShape" presStyleCnt="0"/>
      <dgm:spPr/>
    </dgm:pt>
    <dgm:pt modelId="{F5EAA7CD-3D10-45BE-8658-E349C73D6AC2}" type="pres">
      <dgm:prSet presAssocID="{C0FFB29F-2D12-461F-BB49-8305723607F1}" presName="connSite" presStyleLbl="node1" presStyleIdx="0" presStyleCnt="4"/>
      <dgm:spPr/>
    </dgm:pt>
    <dgm:pt modelId="{A2FC5380-D727-4EE8-9886-C7D03DF6CEE2}" type="pres">
      <dgm:prSet presAssocID="{C0FFB29F-2D12-461F-BB49-8305723607F1}" presName="visible" presStyleLbl="node1" presStyleIdx="0" presStyleCnt="4" custScaleX="109502" custScaleY="123217" custLinFactNeighborX="507" custLinFactNeighborY="215"/>
      <dgm:spPr/>
    </dgm:pt>
    <dgm:pt modelId="{70169661-CEE5-434D-99F4-30DED52157A1}" type="pres">
      <dgm:prSet presAssocID="{826785B3-2E39-45FD-8418-0D8D61C3D346}" presName="Name25" presStyleLbl="parChTrans1D1" presStyleIdx="0" presStyleCnt="3"/>
      <dgm:spPr/>
      <dgm:t>
        <a:bodyPr/>
        <a:lstStyle/>
        <a:p>
          <a:endParaRPr lang="en-US"/>
        </a:p>
      </dgm:t>
    </dgm:pt>
    <dgm:pt modelId="{1F402230-B6AC-44A9-9BD8-4A1D14777A03}" type="pres">
      <dgm:prSet presAssocID="{A5A796B8-4B5A-4AD0-A99C-2F8A51AC5144}" presName="node" presStyleCnt="0"/>
      <dgm:spPr/>
    </dgm:pt>
    <dgm:pt modelId="{3EB1B714-6F6E-4C1B-B2EC-78EA2FD1BB9B}" type="pres">
      <dgm:prSet presAssocID="{A5A796B8-4B5A-4AD0-A99C-2F8A51AC5144}" presName="parentNode" presStyleLbl="node1" presStyleIdx="1" presStyleCnt="4">
        <dgm:presLayoutVars>
          <dgm:chMax val="1"/>
          <dgm:bulletEnabled val="1"/>
        </dgm:presLayoutVars>
      </dgm:prSet>
      <dgm:spPr/>
      <dgm:t>
        <a:bodyPr/>
        <a:lstStyle/>
        <a:p>
          <a:endParaRPr lang="en-US"/>
        </a:p>
      </dgm:t>
    </dgm:pt>
    <dgm:pt modelId="{B30367EA-DEBA-4397-9369-8FAC91662726}" type="pres">
      <dgm:prSet presAssocID="{A5A796B8-4B5A-4AD0-A99C-2F8A51AC5144}" presName="childNode" presStyleLbl="revTx" presStyleIdx="0" presStyleCnt="3">
        <dgm:presLayoutVars>
          <dgm:bulletEnabled val="1"/>
        </dgm:presLayoutVars>
      </dgm:prSet>
      <dgm:spPr/>
      <dgm:t>
        <a:bodyPr/>
        <a:lstStyle/>
        <a:p>
          <a:endParaRPr lang="en-US"/>
        </a:p>
      </dgm:t>
    </dgm:pt>
    <dgm:pt modelId="{AB0C60C9-FAAF-4F40-B463-DCD1527DB203}" type="pres">
      <dgm:prSet presAssocID="{813F6522-72B9-441F-AD01-6F030E50CFB7}" presName="Name25" presStyleLbl="parChTrans1D1" presStyleIdx="1" presStyleCnt="3"/>
      <dgm:spPr/>
      <dgm:t>
        <a:bodyPr/>
        <a:lstStyle/>
        <a:p>
          <a:endParaRPr lang="en-US"/>
        </a:p>
      </dgm:t>
    </dgm:pt>
    <dgm:pt modelId="{BF45054D-7C7F-4A27-B5A7-256A43B5B220}" type="pres">
      <dgm:prSet presAssocID="{55B224D3-B790-4031-BAE4-62AC1F5FE8C6}" presName="node" presStyleCnt="0"/>
      <dgm:spPr/>
    </dgm:pt>
    <dgm:pt modelId="{255FA722-C1AA-4087-B8A0-36DAA1CB8420}" type="pres">
      <dgm:prSet presAssocID="{55B224D3-B790-4031-BAE4-62AC1F5FE8C6}" presName="parentNode" presStyleLbl="node1" presStyleIdx="2" presStyleCnt="4">
        <dgm:presLayoutVars>
          <dgm:chMax val="1"/>
          <dgm:bulletEnabled val="1"/>
        </dgm:presLayoutVars>
      </dgm:prSet>
      <dgm:spPr/>
      <dgm:t>
        <a:bodyPr/>
        <a:lstStyle/>
        <a:p>
          <a:endParaRPr lang="en-US"/>
        </a:p>
      </dgm:t>
    </dgm:pt>
    <dgm:pt modelId="{17BF140F-3C6B-46EE-9FEF-E93949DA0EED}" type="pres">
      <dgm:prSet presAssocID="{55B224D3-B790-4031-BAE4-62AC1F5FE8C6}" presName="childNode" presStyleLbl="revTx" presStyleIdx="1" presStyleCnt="3">
        <dgm:presLayoutVars>
          <dgm:bulletEnabled val="1"/>
        </dgm:presLayoutVars>
      </dgm:prSet>
      <dgm:spPr/>
      <dgm:t>
        <a:bodyPr/>
        <a:lstStyle/>
        <a:p>
          <a:endParaRPr lang="en-US"/>
        </a:p>
      </dgm:t>
    </dgm:pt>
    <dgm:pt modelId="{9A25E5D8-9181-4838-BACC-05395DBFE7F1}" type="pres">
      <dgm:prSet presAssocID="{2C39BB66-F585-4D69-9544-6F828F0C8DBD}" presName="Name25" presStyleLbl="parChTrans1D1" presStyleIdx="2" presStyleCnt="3"/>
      <dgm:spPr/>
      <dgm:t>
        <a:bodyPr/>
        <a:lstStyle/>
        <a:p>
          <a:endParaRPr lang="en-US"/>
        </a:p>
      </dgm:t>
    </dgm:pt>
    <dgm:pt modelId="{E4E81484-4B5D-48A6-A9E0-03C6053BA3BF}" type="pres">
      <dgm:prSet presAssocID="{FC8A787F-4D78-4AD1-A6FC-CB576CB19722}" presName="node" presStyleCnt="0"/>
      <dgm:spPr/>
    </dgm:pt>
    <dgm:pt modelId="{BEC69D7C-F7E3-4B1F-9DDF-0731857C3A6A}" type="pres">
      <dgm:prSet presAssocID="{FC8A787F-4D78-4AD1-A6FC-CB576CB19722}" presName="parentNode" presStyleLbl="node1" presStyleIdx="3" presStyleCnt="4">
        <dgm:presLayoutVars>
          <dgm:chMax val="1"/>
          <dgm:bulletEnabled val="1"/>
        </dgm:presLayoutVars>
      </dgm:prSet>
      <dgm:spPr/>
      <dgm:t>
        <a:bodyPr/>
        <a:lstStyle/>
        <a:p>
          <a:endParaRPr lang="en-US"/>
        </a:p>
      </dgm:t>
    </dgm:pt>
    <dgm:pt modelId="{9F12237D-69D2-4DFD-8CB8-CCA4C670E5BE}" type="pres">
      <dgm:prSet presAssocID="{FC8A787F-4D78-4AD1-A6FC-CB576CB19722}" presName="childNode" presStyleLbl="revTx" presStyleIdx="2" presStyleCnt="3">
        <dgm:presLayoutVars>
          <dgm:bulletEnabled val="1"/>
        </dgm:presLayoutVars>
      </dgm:prSet>
      <dgm:spPr/>
      <dgm:t>
        <a:bodyPr/>
        <a:lstStyle/>
        <a:p>
          <a:endParaRPr lang="en-US"/>
        </a:p>
      </dgm:t>
    </dgm:pt>
  </dgm:ptLst>
  <dgm:cxnLst>
    <dgm:cxn modelId="{BAF10F53-7066-4EBF-A4F1-D7D7ECD3A642}" type="presOf" srcId="{8C0C5100-FCB5-472B-B5FD-AB2F82FB3E86}" destId="{17BF140F-3C6B-46EE-9FEF-E93949DA0EED}" srcOrd="0" destOrd="0" presId="urn:microsoft.com/office/officeart/2005/8/layout/radial2"/>
    <dgm:cxn modelId="{54E3981C-EC7D-4D9C-8505-C86B35EC5AE8}" type="presOf" srcId="{36A57BF9-E741-485F-9FD6-EB619B49DA1A}" destId="{B30367EA-DEBA-4397-9369-8FAC91662726}" srcOrd="0" destOrd="0" presId="urn:microsoft.com/office/officeart/2005/8/layout/radial2"/>
    <dgm:cxn modelId="{96FD4346-9D99-441A-A748-338150FF6CB9}" type="presOf" srcId="{A5A796B8-4B5A-4AD0-A99C-2F8A51AC5144}" destId="{3EB1B714-6F6E-4C1B-B2EC-78EA2FD1BB9B}" srcOrd="0" destOrd="0" presId="urn:microsoft.com/office/officeart/2005/8/layout/radial2"/>
    <dgm:cxn modelId="{099A58C8-B5FE-4D6A-8A01-CB9343493B2D}" srcId="{A5A796B8-4B5A-4AD0-A99C-2F8A51AC5144}" destId="{0567403D-EA65-4AF7-B31A-82C62992D055}" srcOrd="1" destOrd="0" parTransId="{89E8E40D-D903-4249-86BD-A9E1AEBE8723}" sibTransId="{3D52D3EB-82A1-488E-972A-27F3D30C7997}"/>
    <dgm:cxn modelId="{D2101578-B4F4-4F02-A7AA-ACE7A9975226}" srcId="{A5A796B8-4B5A-4AD0-A99C-2F8A51AC5144}" destId="{CDDF594D-9DDB-4560-9A78-61A166B9241F}" srcOrd="2" destOrd="0" parTransId="{6A9FD444-5B9F-49CE-8B3E-C838B3FAD814}" sibTransId="{CD6EC665-0B4D-4FD4-A87B-61621232B81F}"/>
    <dgm:cxn modelId="{00DCAD24-1765-4BD7-A1AC-BD04AB38BD96}" srcId="{55B224D3-B790-4031-BAE4-62AC1F5FE8C6}" destId="{9F85CF70-70A7-4CC7-9AD6-1B14EDD7E5C4}" srcOrd="1" destOrd="0" parTransId="{8AC31222-A82E-4C4F-A9BC-BF0F7D4036D2}" sibTransId="{1D62F8F2-DE86-4646-96B6-B5BAE5796A66}"/>
    <dgm:cxn modelId="{D642D4FB-4C3D-4FE2-9AD0-464255A76E3B}" srcId="{C0FFB29F-2D12-461F-BB49-8305723607F1}" destId="{A5A796B8-4B5A-4AD0-A99C-2F8A51AC5144}" srcOrd="0" destOrd="0" parTransId="{826785B3-2E39-45FD-8418-0D8D61C3D346}" sibTransId="{EBFA90A6-E65B-4869-BDEA-6BE7FAC8D7CC}"/>
    <dgm:cxn modelId="{885D14AA-4A55-4548-ACEC-795CB8F995DD}" type="presOf" srcId="{CDDF594D-9DDB-4560-9A78-61A166B9241F}" destId="{B30367EA-DEBA-4397-9369-8FAC91662726}" srcOrd="0" destOrd="2" presId="urn:microsoft.com/office/officeart/2005/8/layout/radial2"/>
    <dgm:cxn modelId="{2F7B516B-AAD8-4ACC-90F6-1BE814A2B2BE}" srcId="{A5A796B8-4B5A-4AD0-A99C-2F8A51AC5144}" destId="{36A57BF9-E741-485F-9FD6-EB619B49DA1A}" srcOrd="0" destOrd="0" parTransId="{9966CA9E-191F-4AEC-9B9F-EF2CB73D7A82}" sibTransId="{4C993A37-F96C-44B6-B10A-E6359D42245F}"/>
    <dgm:cxn modelId="{80EB5131-F7F3-441C-9243-6D3EF0B4360D}" type="presOf" srcId="{A032DC5B-5BF8-47BE-AA84-3A4D57101004}" destId="{9F12237D-69D2-4DFD-8CB8-CCA4C670E5BE}" srcOrd="0" destOrd="1" presId="urn:microsoft.com/office/officeart/2005/8/layout/radial2"/>
    <dgm:cxn modelId="{7F22195A-5451-4BED-A1E2-250CBF30AB7E}" srcId="{C0FFB29F-2D12-461F-BB49-8305723607F1}" destId="{FC8A787F-4D78-4AD1-A6FC-CB576CB19722}" srcOrd="2" destOrd="0" parTransId="{2C39BB66-F585-4D69-9544-6F828F0C8DBD}" sibTransId="{4305D6BC-C7FB-4699-8A23-D503FD787D4B}"/>
    <dgm:cxn modelId="{D9A249B6-1270-4376-AFB9-112F9CAB07B2}" type="presOf" srcId="{FC8A787F-4D78-4AD1-A6FC-CB576CB19722}" destId="{BEC69D7C-F7E3-4B1F-9DDF-0731857C3A6A}" srcOrd="0" destOrd="0" presId="urn:microsoft.com/office/officeart/2005/8/layout/radial2"/>
    <dgm:cxn modelId="{D3AA3A1D-98FE-47D3-A8D0-8D1820991B72}" type="presOf" srcId="{C0FFB29F-2D12-461F-BB49-8305723607F1}" destId="{02024E9E-B55B-4369-950D-8E63397FC4F1}" srcOrd="0" destOrd="0" presId="urn:microsoft.com/office/officeart/2005/8/layout/radial2"/>
    <dgm:cxn modelId="{D08060A5-4F58-4109-A1CD-0F3716C3A210}" type="presOf" srcId="{0567403D-EA65-4AF7-B31A-82C62992D055}" destId="{B30367EA-DEBA-4397-9369-8FAC91662726}" srcOrd="0" destOrd="1" presId="urn:microsoft.com/office/officeart/2005/8/layout/radial2"/>
    <dgm:cxn modelId="{B068E73E-6C0E-4BC4-A16C-C6B38AAC8505}" type="presOf" srcId="{8591EE00-1484-4A8B-82AB-0948A2A146BA}" destId="{9F12237D-69D2-4DFD-8CB8-CCA4C670E5BE}" srcOrd="0" destOrd="0" presId="urn:microsoft.com/office/officeart/2005/8/layout/radial2"/>
    <dgm:cxn modelId="{7DA2CF96-58A7-4062-A07B-7D75AB908F8B}" type="presOf" srcId="{826785B3-2E39-45FD-8418-0D8D61C3D346}" destId="{70169661-CEE5-434D-99F4-30DED52157A1}" srcOrd="0" destOrd="0" presId="urn:microsoft.com/office/officeart/2005/8/layout/radial2"/>
    <dgm:cxn modelId="{12A04E22-BEB3-4BE3-AB37-E6E46C70E12A}" srcId="{55B224D3-B790-4031-BAE4-62AC1F5FE8C6}" destId="{8C0C5100-FCB5-472B-B5FD-AB2F82FB3E86}" srcOrd="0" destOrd="0" parTransId="{C4FF9CDD-6423-48A7-A6C3-885F25F2D27E}" sibTransId="{8AEEAAC5-B65A-4F6C-BC7D-C30598914E65}"/>
    <dgm:cxn modelId="{CAD45597-4DC0-40D9-A4E9-AF72A7EC6B9E}" type="presOf" srcId="{2C39BB66-F585-4D69-9544-6F828F0C8DBD}" destId="{9A25E5D8-9181-4838-BACC-05395DBFE7F1}" srcOrd="0" destOrd="0" presId="urn:microsoft.com/office/officeart/2005/8/layout/radial2"/>
    <dgm:cxn modelId="{F4408742-7F97-481B-A59B-92A926FBCC74}" srcId="{FC8A787F-4D78-4AD1-A6FC-CB576CB19722}" destId="{A032DC5B-5BF8-47BE-AA84-3A4D57101004}" srcOrd="1" destOrd="0" parTransId="{747B7457-03E2-4AAA-8CD9-259274F7D92D}" sibTransId="{913EBDB5-52D4-4549-8CC0-1D6000CF68E3}"/>
    <dgm:cxn modelId="{5B2E63AF-0989-49EF-8D0B-6E2F790ACD09}" type="presOf" srcId="{9F85CF70-70A7-4CC7-9AD6-1B14EDD7E5C4}" destId="{17BF140F-3C6B-46EE-9FEF-E93949DA0EED}" srcOrd="0" destOrd="1" presId="urn:microsoft.com/office/officeart/2005/8/layout/radial2"/>
    <dgm:cxn modelId="{2A999568-8A33-41EC-B586-1B3A3F88E667}" srcId="{FC8A787F-4D78-4AD1-A6FC-CB576CB19722}" destId="{8591EE00-1484-4A8B-82AB-0948A2A146BA}" srcOrd="0" destOrd="0" parTransId="{158A9512-5CF1-4417-93AA-577BCB012E93}" sibTransId="{A965AB99-1D70-4DE1-9DB8-3D0B05DC3D67}"/>
    <dgm:cxn modelId="{64FCBACD-FB5C-4092-9735-AEB1FDFCED87}" type="presOf" srcId="{813F6522-72B9-441F-AD01-6F030E50CFB7}" destId="{AB0C60C9-FAAF-4F40-B463-DCD1527DB203}" srcOrd="0" destOrd="0" presId="urn:microsoft.com/office/officeart/2005/8/layout/radial2"/>
    <dgm:cxn modelId="{773F9487-94F2-4595-B4E9-3A3C6F37ECE6}" srcId="{C0FFB29F-2D12-461F-BB49-8305723607F1}" destId="{55B224D3-B790-4031-BAE4-62AC1F5FE8C6}" srcOrd="1" destOrd="0" parTransId="{813F6522-72B9-441F-AD01-6F030E50CFB7}" sibTransId="{A54B7781-BC45-46E2-8CD1-6D615F42CA2D}"/>
    <dgm:cxn modelId="{B3128C5B-7AD2-4BFF-B8F2-CBD360F10ECD}" type="presOf" srcId="{55B224D3-B790-4031-BAE4-62AC1F5FE8C6}" destId="{255FA722-C1AA-4087-B8A0-36DAA1CB8420}" srcOrd="0" destOrd="0" presId="urn:microsoft.com/office/officeart/2005/8/layout/radial2"/>
    <dgm:cxn modelId="{B8857919-0615-4259-9DA7-94F84FE104BA}" type="presParOf" srcId="{02024E9E-B55B-4369-950D-8E63397FC4F1}" destId="{BD8A4D53-B432-4888-BF37-1D9CF8097C9E}" srcOrd="0" destOrd="0" presId="urn:microsoft.com/office/officeart/2005/8/layout/radial2"/>
    <dgm:cxn modelId="{53AD9FE5-3780-4CD4-8626-ED95D4374FC6}" type="presParOf" srcId="{BD8A4D53-B432-4888-BF37-1D9CF8097C9E}" destId="{4A8DE98F-7C4D-4554-B8D3-C223752600C3}" srcOrd="0" destOrd="0" presId="urn:microsoft.com/office/officeart/2005/8/layout/radial2"/>
    <dgm:cxn modelId="{942FD8CD-A95E-4218-ACD0-ADDE9BDA3D13}" type="presParOf" srcId="{4A8DE98F-7C4D-4554-B8D3-C223752600C3}" destId="{F5EAA7CD-3D10-45BE-8658-E349C73D6AC2}" srcOrd="0" destOrd="0" presId="urn:microsoft.com/office/officeart/2005/8/layout/radial2"/>
    <dgm:cxn modelId="{1FCBF7B6-315B-4E6A-87DD-D70C91FAB6A0}" type="presParOf" srcId="{4A8DE98F-7C4D-4554-B8D3-C223752600C3}" destId="{A2FC5380-D727-4EE8-9886-C7D03DF6CEE2}" srcOrd="1" destOrd="0" presId="urn:microsoft.com/office/officeart/2005/8/layout/radial2"/>
    <dgm:cxn modelId="{52CA6BDC-092D-4B90-97A7-BFE2E8F4587D}" type="presParOf" srcId="{BD8A4D53-B432-4888-BF37-1D9CF8097C9E}" destId="{70169661-CEE5-434D-99F4-30DED52157A1}" srcOrd="1" destOrd="0" presId="urn:microsoft.com/office/officeart/2005/8/layout/radial2"/>
    <dgm:cxn modelId="{E74A144A-53BD-4FC4-A919-F89B33B6A1A0}" type="presParOf" srcId="{BD8A4D53-B432-4888-BF37-1D9CF8097C9E}" destId="{1F402230-B6AC-44A9-9BD8-4A1D14777A03}" srcOrd="2" destOrd="0" presId="urn:microsoft.com/office/officeart/2005/8/layout/radial2"/>
    <dgm:cxn modelId="{A27A9F80-6916-47B6-965D-15F4D3FDFB70}" type="presParOf" srcId="{1F402230-B6AC-44A9-9BD8-4A1D14777A03}" destId="{3EB1B714-6F6E-4C1B-B2EC-78EA2FD1BB9B}" srcOrd="0" destOrd="0" presId="urn:microsoft.com/office/officeart/2005/8/layout/radial2"/>
    <dgm:cxn modelId="{F030AEC5-6B61-4CB4-A099-B99495AB5B25}" type="presParOf" srcId="{1F402230-B6AC-44A9-9BD8-4A1D14777A03}" destId="{B30367EA-DEBA-4397-9369-8FAC91662726}" srcOrd="1" destOrd="0" presId="urn:microsoft.com/office/officeart/2005/8/layout/radial2"/>
    <dgm:cxn modelId="{3DCF6B67-05A2-4B3E-AE90-13ED698F45BF}" type="presParOf" srcId="{BD8A4D53-B432-4888-BF37-1D9CF8097C9E}" destId="{AB0C60C9-FAAF-4F40-B463-DCD1527DB203}" srcOrd="3" destOrd="0" presId="urn:microsoft.com/office/officeart/2005/8/layout/radial2"/>
    <dgm:cxn modelId="{4B453057-59F7-4C05-B21D-D4D3FAA58EC1}" type="presParOf" srcId="{BD8A4D53-B432-4888-BF37-1D9CF8097C9E}" destId="{BF45054D-7C7F-4A27-B5A7-256A43B5B220}" srcOrd="4" destOrd="0" presId="urn:microsoft.com/office/officeart/2005/8/layout/radial2"/>
    <dgm:cxn modelId="{9020B5C0-3910-4E58-BEE3-5BCF94DC7A53}" type="presParOf" srcId="{BF45054D-7C7F-4A27-B5A7-256A43B5B220}" destId="{255FA722-C1AA-4087-B8A0-36DAA1CB8420}" srcOrd="0" destOrd="0" presId="urn:microsoft.com/office/officeart/2005/8/layout/radial2"/>
    <dgm:cxn modelId="{D0AC6EBF-00E1-45F3-B6AD-A75131DE5288}" type="presParOf" srcId="{BF45054D-7C7F-4A27-B5A7-256A43B5B220}" destId="{17BF140F-3C6B-46EE-9FEF-E93949DA0EED}" srcOrd="1" destOrd="0" presId="urn:microsoft.com/office/officeart/2005/8/layout/radial2"/>
    <dgm:cxn modelId="{724688D4-95AD-4550-9193-584C49DCAFB5}" type="presParOf" srcId="{BD8A4D53-B432-4888-BF37-1D9CF8097C9E}" destId="{9A25E5D8-9181-4838-BACC-05395DBFE7F1}" srcOrd="5" destOrd="0" presId="urn:microsoft.com/office/officeart/2005/8/layout/radial2"/>
    <dgm:cxn modelId="{C9FE3DA3-3D72-4CF9-95E5-FECCEA90A9D2}" type="presParOf" srcId="{BD8A4D53-B432-4888-BF37-1D9CF8097C9E}" destId="{E4E81484-4B5D-48A6-A9E0-03C6053BA3BF}" srcOrd="6" destOrd="0" presId="urn:microsoft.com/office/officeart/2005/8/layout/radial2"/>
    <dgm:cxn modelId="{6463EBB2-6FE5-4EC8-83EA-A2CE311B1D1F}" type="presParOf" srcId="{E4E81484-4B5D-48A6-A9E0-03C6053BA3BF}" destId="{BEC69D7C-F7E3-4B1F-9DDF-0731857C3A6A}" srcOrd="0" destOrd="0" presId="urn:microsoft.com/office/officeart/2005/8/layout/radial2"/>
    <dgm:cxn modelId="{E9695502-8B4B-475A-A160-9F9D9CB947A9}" type="presParOf" srcId="{E4E81484-4B5D-48A6-A9E0-03C6053BA3BF}" destId="{9F12237D-69D2-4DFD-8CB8-CCA4C670E5BE}" srcOrd="1" destOrd="0" presId="urn:microsoft.com/office/officeart/2005/8/layout/radial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E2F1355-B73F-41CF-AF50-515815F7D009}"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US"/>
        </a:p>
      </dgm:t>
    </dgm:pt>
    <dgm:pt modelId="{13821278-F3AA-412F-8C22-A993598F28F7}">
      <dgm:prSet phldrT="[Text]"/>
      <dgm:spPr/>
      <dgm:t>
        <a:bodyPr/>
        <a:lstStyle/>
        <a:p>
          <a:r>
            <a:rPr lang="en-US" dirty="0" smtClean="0"/>
            <a:t>Cash flow management</a:t>
          </a:r>
        </a:p>
        <a:p>
          <a:r>
            <a:rPr lang="en-US" dirty="0" smtClean="0"/>
            <a:t>Payroll management</a:t>
          </a:r>
        </a:p>
        <a:p>
          <a:r>
            <a:rPr lang="en-US" dirty="0" smtClean="0"/>
            <a:t>Debt (are they on the do not pay list?)</a:t>
          </a:r>
        </a:p>
        <a:p>
          <a:r>
            <a:rPr lang="en-US" dirty="0" smtClean="0"/>
            <a:t>Payment history (contractors charging interest?)</a:t>
          </a:r>
          <a:endParaRPr lang="en-US" dirty="0"/>
        </a:p>
      </dgm:t>
    </dgm:pt>
    <dgm:pt modelId="{6DBFA4EC-8708-41D5-9559-0B9D76D4B448}" type="parTrans" cxnId="{96CD68FE-2E07-4E5E-B6F4-EC1668E29800}">
      <dgm:prSet/>
      <dgm:spPr/>
      <dgm:t>
        <a:bodyPr/>
        <a:lstStyle/>
        <a:p>
          <a:endParaRPr lang="en-US"/>
        </a:p>
      </dgm:t>
    </dgm:pt>
    <dgm:pt modelId="{A6076C9D-3902-4AC5-BB8C-053C31A76352}" type="sibTrans" cxnId="{96CD68FE-2E07-4E5E-B6F4-EC1668E29800}">
      <dgm:prSet/>
      <dgm:spPr/>
      <dgm:t>
        <a:bodyPr/>
        <a:lstStyle/>
        <a:p>
          <a:endParaRPr lang="en-US"/>
        </a:p>
      </dgm:t>
    </dgm:pt>
    <dgm:pt modelId="{48DE3A50-A795-44F6-B4CA-4721D3A16665}">
      <dgm:prSet phldrT="[Text]"/>
      <dgm:spPr/>
      <dgm:t>
        <a:bodyPr/>
        <a:lstStyle/>
        <a:p>
          <a:r>
            <a:rPr lang="en-US" dirty="0" smtClean="0"/>
            <a:t>Are they “</a:t>
          </a:r>
          <a:r>
            <a:rPr lang="en-US" i="1" dirty="0" smtClean="0"/>
            <a:t>living</a:t>
          </a:r>
          <a:r>
            <a:rPr lang="en-US" dirty="0" smtClean="0"/>
            <a:t>” COSO 2013?</a:t>
          </a:r>
          <a:endParaRPr lang="en-US" dirty="0"/>
        </a:p>
      </dgm:t>
    </dgm:pt>
    <dgm:pt modelId="{12BA2538-D5CE-42D5-92BF-354A77C44B7C}" type="parTrans" cxnId="{A1525F21-F24C-4EDE-AC67-D8BAD108D737}">
      <dgm:prSet/>
      <dgm:spPr/>
      <dgm:t>
        <a:bodyPr/>
        <a:lstStyle/>
        <a:p>
          <a:endParaRPr lang="en-US"/>
        </a:p>
      </dgm:t>
    </dgm:pt>
    <dgm:pt modelId="{CB564CA0-9F52-4D7C-A7DB-47AA9AEC93B7}" type="sibTrans" cxnId="{A1525F21-F24C-4EDE-AC67-D8BAD108D737}">
      <dgm:prSet/>
      <dgm:spPr/>
      <dgm:t>
        <a:bodyPr/>
        <a:lstStyle/>
        <a:p>
          <a:endParaRPr lang="en-US"/>
        </a:p>
      </dgm:t>
    </dgm:pt>
    <dgm:pt modelId="{9FFF02C4-1894-459C-8EA1-028023872F6F}">
      <dgm:prSet phldrT="[Text]"/>
      <dgm:spPr/>
      <dgm:t>
        <a:bodyPr/>
        <a:lstStyle/>
        <a:p>
          <a:r>
            <a:rPr lang="en-US" dirty="0" smtClean="0"/>
            <a:t>Any history of hacks?</a:t>
          </a:r>
        </a:p>
        <a:p>
          <a:r>
            <a:rPr lang="en-US" dirty="0" smtClean="0"/>
            <a:t>Any audit findings regarding systems?</a:t>
          </a:r>
          <a:endParaRPr lang="en-US" dirty="0"/>
        </a:p>
      </dgm:t>
    </dgm:pt>
    <dgm:pt modelId="{61FC5FB9-3068-4E77-A8B2-38D3F3583E6D}" type="parTrans" cxnId="{E18F0120-2173-433F-A20B-2C3CC6511DCE}">
      <dgm:prSet/>
      <dgm:spPr/>
      <dgm:t>
        <a:bodyPr/>
        <a:lstStyle/>
        <a:p>
          <a:endParaRPr lang="en-US"/>
        </a:p>
      </dgm:t>
    </dgm:pt>
    <dgm:pt modelId="{DE21A725-1343-4CA4-8FA4-F21F79DA2AC6}" type="sibTrans" cxnId="{E18F0120-2173-433F-A20B-2C3CC6511DCE}">
      <dgm:prSet/>
      <dgm:spPr/>
      <dgm:t>
        <a:bodyPr/>
        <a:lstStyle/>
        <a:p>
          <a:endParaRPr lang="en-US"/>
        </a:p>
      </dgm:t>
    </dgm:pt>
    <dgm:pt modelId="{42EF8E27-F4B9-48F7-8D31-0CF33DB4AEFB}">
      <dgm:prSet/>
      <dgm:spPr/>
      <dgm:t>
        <a:bodyPr/>
        <a:lstStyle/>
        <a:p>
          <a:r>
            <a:rPr lang="en-US" dirty="0" smtClean="0"/>
            <a:t>Financial Stability of Recipient</a:t>
          </a:r>
          <a:endParaRPr lang="en-US" dirty="0"/>
        </a:p>
      </dgm:t>
    </dgm:pt>
    <dgm:pt modelId="{6FA4E4C4-8BD8-4AB4-AF13-4D7F0E90D269}" type="parTrans" cxnId="{C8CF56F5-D645-46F1-968C-DE25E84DB8FB}">
      <dgm:prSet/>
      <dgm:spPr/>
      <dgm:t>
        <a:bodyPr/>
        <a:lstStyle/>
        <a:p>
          <a:endParaRPr lang="en-US"/>
        </a:p>
      </dgm:t>
    </dgm:pt>
    <dgm:pt modelId="{7C6AC19A-9E33-436C-B8A4-59A11D1342F1}" type="sibTrans" cxnId="{C8CF56F5-D645-46F1-968C-DE25E84DB8FB}">
      <dgm:prSet/>
      <dgm:spPr/>
      <dgm:t>
        <a:bodyPr/>
        <a:lstStyle/>
        <a:p>
          <a:endParaRPr lang="en-US"/>
        </a:p>
      </dgm:t>
    </dgm:pt>
    <dgm:pt modelId="{C91FE1F4-EFB7-44B8-BC54-FB966306FBD5}">
      <dgm:prSet/>
      <dgm:spPr/>
      <dgm:t>
        <a:bodyPr/>
        <a:lstStyle/>
        <a:p>
          <a:r>
            <a:rPr lang="en-US" dirty="0" smtClean="0"/>
            <a:t>Quality of Management</a:t>
          </a:r>
          <a:endParaRPr lang="en-US" dirty="0"/>
        </a:p>
      </dgm:t>
    </dgm:pt>
    <dgm:pt modelId="{5AD94035-69AF-4A48-94FC-73AE3CDFEB8A}" type="parTrans" cxnId="{09BF00CD-7220-4B29-8596-D25103994C29}">
      <dgm:prSet/>
      <dgm:spPr/>
      <dgm:t>
        <a:bodyPr/>
        <a:lstStyle/>
        <a:p>
          <a:endParaRPr lang="en-US"/>
        </a:p>
      </dgm:t>
    </dgm:pt>
    <dgm:pt modelId="{65C7154C-F65F-41CA-9CDC-843FB838D23E}" type="sibTrans" cxnId="{09BF00CD-7220-4B29-8596-D25103994C29}">
      <dgm:prSet/>
      <dgm:spPr/>
      <dgm:t>
        <a:bodyPr/>
        <a:lstStyle/>
        <a:p>
          <a:endParaRPr lang="en-US"/>
        </a:p>
      </dgm:t>
    </dgm:pt>
    <dgm:pt modelId="{C1000A5B-C79C-4C11-97D5-E21B83584E4A}">
      <dgm:prSet/>
      <dgm:spPr/>
      <dgm:t>
        <a:bodyPr/>
        <a:lstStyle/>
        <a:p>
          <a:r>
            <a:rPr lang="en-US" dirty="0" smtClean="0"/>
            <a:t>Systems Integrity</a:t>
          </a:r>
          <a:endParaRPr lang="en-US" dirty="0"/>
        </a:p>
      </dgm:t>
    </dgm:pt>
    <dgm:pt modelId="{D3DD6AB8-6D03-4358-AA0F-757A92BE5AEA}" type="parTrans" cxnId="{ACBCAA3A-B23D-4574-B49C-D294434FE780}">
      <dgm:prSet/>
      <dgm:spPr/>
      <dgm:t>
        <a:bodyPr/>
        <a:lstStyle/>
        <a:p>
          <a:endParaRPr lang="en-US"/>
        </a:p>
      </dgm:t>
    </dgm:pt>
    <dgm:pt modelId="{A90AD1C3-4B0F-4824-9DB8-DAA2BB82A4EC}" type="sibTrans" cxnId="{ACBCAA3A-B23D-4574-B49C-D294434FE780}">
      <dgm:prSet/>
      <dgm:spPr/>
      <dgm:t>
        <a:bodyPr/>
        <a:lstStyle/>
        <a:p>
          <a:endParaRPr lang="en-US"/>
        </a:p>
      </dgm:t>
    </dgm:pt>
    <dgm:pt modelId="{AD995116-FAAF-4672-9372-4C71F5F9E723}" type="pres">
      <dgm:prSet presAssocID="{8E2F1355-B73F-41CF-AF50-515815F7D009}" presName="linear" presStyleCnt="0">
        <dgm:presLayoutVars>
          <dgm:dir/>
          <dgm:animLvl val="lvl"/>
          <dgm:resizeHandles val="exact"/>
        </dgm:presLayoutVars>
      </dgm:prSet>
      <dgm:spPr/>
      <dgm:t>
        <a:bodyPr/>
        <a:lstStyle/>
        <a:p>
          <a:endParaRPr lang="en-US"/>
        </a:p>
      </dgm:t>
    </dgm:pt>
    <dgm:pt modelId="{B751A528-8E49-42C5-AE94-58413B8F6410}" type="pres">
      <dgm:prSet presAssocID="{13821278-F3AA-412F-8C22-A993598F28F7}" presName="parentLin" presStyleCnt="0"/>
      <dgm:spPr/>
    </dgm:pt>
    <dgm:pt modelId="{87254454-D5B9-42AD-9277-8F9AE357952C}" type="pres">
      <dgm:prSet presAssocID="{13821278-F3AA-412F-8C22-A993598F28F7}" presName="parentLeftMargin" presStyleLbl="node1" presStyleIdx="0" presStyleCnt="3"/>
      <dgm:spPr/>
      <dgm:t>
        <a:bodyPr/>
        <a:lstStyle/>
        <a:p>
          <a:endParaRPr lang="en-US"/>
        </a:p>
      </dgm:t>
    </dgm:pt>
    <dgm:pt modelId="{27B21C7E-A411-4F2A-B7CA-1B025F573919}" type="pres">
      <dgm:prSet presAssocID="{13821278-F3AA-412F-8C22-A993598F28F7}" presName="parentText" presStyleLbl="node1" presStyleIdx="0" presStyleCnt="3" custScaleX="130650" custScaleY="223320">
        <dgm:presLayoutVars>
          <dgm:chMax val="0"/>
          <dgm:bulletEnabled val="1"/>
        </dgm:presLayoutVars>
      </dgm:prSet>
      <dgm:spPr/>
      <dgm:t>
        <a:bodyPr/>
        <a:lstStyle/>
        <a:p>
          <a:endParaRPr lang="en-US"/>
        </a:p>
      </dgm:t>
    </dgm:pt>
    <dgm:pt modelId="{A18E1ACB-4498-4925-A3D9-A69D21CDED8A}" type="pres">
      <dgm:prSet presAssocID="{13821278-F3AA-412F-8C22-A993598F28F7}" presName="negativeSpace" presStyleCnt="0"/>
      <dgm:spPr/>
    </dgm:pt>
    <dgm:pt modelId="{C7AF9AB8-E0A7-49D8-91C8-1AE95F99CBB6}" type="pres">
      <dgm:prSet presAssocID="{13821278-F3AA-412F-8C22-A993598F28F7}" presName="childText" presStyleLbl="conFgAcc1" presStyleIdx="0" presStyleCnt="3">
        <dgm:presLayoutVars>
          <dgm:bulletEnabled val="1"/>
        </dgm:presLayoutVars>
      </dgm:prSet>
      <dgm:spPr/>
      <dgm:t>
        <a:bodyPr/>
        <a:lstStyle/>
        <a:p>
          <a:endParaRPr lang="en-US"/>
        </a:p>
      </dgm:t>
    </dgm:pt>
    <dgm:pt modelId="{62035BB7-7898-407D-9B54-45BF2AEF7C85}" type="pres">
      <dgm:prSet presAssocID="{A6076C9D-3902-4AC5-BB8C-053C31A76352}" presName="spaceBetweenRectangles" presStyleCnt="0"/>
      <dgm:spPr/>
    </dgm:pt>
    <dgm:pt modelId="{D8A567C4-D74A-42BD-BB8F-231FA363BF2E}" type="pres">
      <dgm:prSet presAssocID="{48DE3A50-A795-44F6-B4CA-4721D3A16665}" presName="parentLin" presStyleCnt="0"/>
      <dgm:spPr/>
    </dgm:pt>
    <dgm:pt modelId="{767C63B0-1018-476C-8081-B75A778B9807}" type="pres">
      <dgm:prSet presAssocID="{48DE3A50-A795-44F6-B4CA-4721D3A16665}" presName="parentLeftMargin" presStyleLbl="node1" presStyleIdx="0" presStyleCnt="3"/>
      <dgm:spPr/>
      <dgm:t>
        <a:bodyPr/>
        <a:lstStyle/>
        <a:p>
          <a:endParaRPr lang="en-US"/>
        </a:p>
      </dgm:t>
    </dgm:pt>
    <dgm:pt modelId="{0A2E507A-11C6-4D9A-9118-22D321A2136D}" type="pres">
      <dgm:prSet presAssocID="{48DE3A50-A795-44F6-B4CA-4721D3A16665}" presName="parentText" presStyleLbl="node1" presStyleIdx="1" presStyleCnt="3">
        <dgm:presLayoutVars>
          <dgm:chMax val="0"/>
          <dgm:bulletEnabled val="1"/>
        </dgm:presLayoutVars>
      </dgm:prSet>
      <dgm:spPr/>
      <dgm:t>
        <a:bodyPr/>
        <a:lstStyle/>
        <a:p>
          <a:endParaRPr lang="en-US"/>
        </a:p>
      </dgm:t>
    </dgm:pt>
    <dgm:pt modelId="{9C0EE0C4-98EC-4780-9BF6-F9840206E0FD}" type="pres">
      <dgm:prSet presAssocID="{48DE3A50-A795-44F6-B4CA-4721D3A16665}" presName="negativeSpace" presStyleCnt="0"/>
      <dgm:spPr/>
    </dgm:pt>
    <dgm:pt modelId="{93FBF433-86E6-4F14-9A78-437519ABC92B}" type="pres">
      <dgm:prSet presAssocID="{48DE3A50-A795-44F6-B4CA-4721D3A16665}" presName="childText" presStyleLbl="conFgAcc1" presStyleIdx="1" presStyleCnt="3">
        <dgm:presLayoutVars>
          <dgm:bulletEnabled val="1"/>
        </dgm:presLayoutVars>
      </dgm:prSet>
      <dgm:spPr/>
      <dgm:t>
        <a:bodyPr/>
        <a:lstStyle/>
        <a:p>
          <a:endParaRPr lang="en-US"/>
        </a:p>
      </dgm:t>
    </dgm:pt>
    <dgm:pt modelId="{BF2C6260-F4F6-4F0E-8BF9-5CA3E2D02383}" type="pres">
      <dgm:prSet presAssocID="{CB564CA0-9F52-4D7C-A7DB-47AA9AEC93B7}" presName="spaceBetweenRectangles" presStyleCnt="0"/>
      <dgm:spPr/>
    </dgm:pt>
    <dgm:pt modelId="{32AEECE5-3027-4BAA-AB3D-1AD69431983A}" type="pres">
      <dgm:prSet presAssocID="{9FFF02C4-1894-459C-8EA1-028023872F6F}" presName="parentLin" presStyleCnt="0"/>
      <dgm:spPr/>
    </dgm:pt>
    <dgm:pt modelId="{D194A11D-673A-4521-8522-8E85F94AFA6D}" type="pres">
      <dgm:prSet presAssocID="{9FFF02C4-1894-459C-8EA1-028023872F6F}" presName="parentLeftMargin" presStyleLbl="node1" presStyleIdx="1" presStyleCnt="3"/>
      <dgm:spPr/>
      <dgm:t>
        <a:bodyPr/>
        <a:lstStyle/>
        <a:p>
          <a:endParaRPr lang="en-US"/>
        </a:p>
      </dgm:t>
    </dgm:pt>
    <dgm:pt modelId="{E754057F-26FB-44E0-8C38-53427307CA06}" type="pres">
      <dgm:prSet presAssocID="{9FFF02C4-1894-459C-8EA1-028023872F6F}" presName="parentText" presStyleLbl="node1" presStyleIdx="2" presStyleCnt="3">
        <dgm:presLayoutVars>
          <dgm:chMax val="0"/>
          <dgm:bulletEnabled val="1"/>
        </dgm:presLayoutVars>
      </dgm:prSet>
      <dgm:spPr/>
      <dgm:t>
        <a:bodyPr/>
        <a:lstStyle/>
        <a:p>
          <a:endParaRPr lang="en-US"/>
        </a:p>
      </dgm:t>
    </dgm:pt>
    <dgm:pt modelId="{BBA6DF3C-FF4B-41FE-A321-71D38617CF97}" type="pres">
      <dgm:prSet presAssocID="{9FFF02C4-1894-459C-8EA1-028023872F6F}" presName="negativeSpace" presStyleCnt="0"/>
      <dgm:spPr/>
    </dgm:pt>
    <dgm:pt modelId="{9E5F371B-C788-45D6-B881-DDB70BD9FF1F}" type="pres">
      <dgm:prSet presAssocID="{9FFF02C4-1894-459C-8EA1-028023872F6F}" presName="childText" presStyleLbl="conFgAcc1" presStyleIdx="2" presStyleCnt="3">
        <dgm:presLayoutVars>
          <dgm:bulletEnabled val="1"/>
        </dgm:presLayoutVars>
      </dgm:prSet>
      <dgm:spPr/>
      <dgm:t>
        <a:bodyPr/>
        <a:lstStyle/>
        <a:p>
          <a:endParaRPr lang="en-US"/>
        </a:p>
      </dgm:t>
    </dgm:pt>
  </dgm:ptLst>
  <dgm:cxnLst>
    <dgm:cxn modelId="{83163475-D9F5-40C7-B4C0-678AD9CC9125}" type="presOf" srcId="{9FFF02C4-1894-459C-8EA1-028023872F6F}" destId="{D194A11D-673A-4521-8522-8E85F94AFA6D}" srcOrd="0" destOrd="0" presId="urn:microsoft.com/office/officeart/2005/8/layout/list1"/>
    <dgm:cxn modelId="{E18F0120-2173-433F-A20B-2C3CC6511DCE}" srcId="{8E2F1355-B73F-41CF-AF50-515815F7D009}" destId="{9FFF02C4-1894-459C-8EA1-028023872F6F}" srcOrd="2" destOrd="0" parTransId="{61FC5FB9-3068-4E77-A8B2-38D3F3583E6D}" sibTransId="{DE21A725-1343-4CA4-8FA4-F21F79DA2AC6}"/>
    <dgm:cxn modelId="{AC296E6C-50CE-4998-BC49-C20A34638C43}" type="presOf" srcId="{8E2F1355-B73F-41CF-AF50-515815F7D009}" destId="{AD995116-FAAF-4672-9372-4C71F5F9E723}" srcOrd="0" destOrd="0" presId="urn:microsoft.com/office/officeart/2005/8/layout/list1"/>
    <dgm:cxn modelId="{96CD68FE-2E07-4E5E-B6F4-EC1668E29800}" srcId="{8E2F1355-B73F-41CF-AF50-515815F7D009}" destId="{13821278-F3AA-412F-8C22-A993598F28F7}" srcOrd="0" destOrd="0" parTransId="{6DBFA4EC-8708-41D5-9559-0B9D76D4B448}" sibTransId="{A6076C9D-3902-4AC5-BB8C-053C31A76352}"/>
    <dgm:cxn modelId="{13C928AC-8AB7-4171-A410-3D4BC5726456}" type="presOf" srcId="{C1000A5B-C79C-4C11-97D5-E21B83584E4A}" destId="{9E5F371B-C788-45D6-B881-DDB70BD9FF1F}" srcOrd="0" destOrd="0" presId="urn:microsoft.com/office/officeart/2005/8/layout/list1"/>
    <dgm:cxn modelId="{A1525F21-F24C-4EDE-AC67-D8BAD108D737}" srcId="{8E2F1355-B73F-41CF-AF50-515815F7D009}" destId="{48DE3A50-A795-44F6-B4CA-4721D3A16665}" srcOrd="1" destOrd="0" parTransId="{12BA2538-D5CE-42D5-92BF-354A77C44B7C}" sibTransId="{CB564CA0-9F52-4D7C-A7DB-47AA9AEC93B7}"/>
    <dgm:cxn modelId="{074FD992-57ED-4F87-A85B-003EC048B7AE}" type="presOf" srcId="{42EF8E27-F4B9-48F7-8D31-0CF33DB4AEFB}" destId="{C7AF9AB8-E0A7-49D8-91C8-1AE95F99CBB6}" srcOrd="0" destOrd="0" presId="urn:microsoft.com/office/officeart/2005/8/layout/list1"/>
    <dgm:cxn modelId="{C8CF56F5-D645-46F1-968C-DE25E84DB8FB}" srcId="{13821278-F3AA-412F-8C22-A993598F28F7}" destId="{42EF8E27-F4B9-48F7-8D31-0CF33DB4AEFB}" srcOrd="0" destOrd="0" parTransId="{6FA4E4C4-8BD8-4AB4-AF13-4D7F0E90D269}" sibTransId="{7C6AC19A-9E33-436C-B8A4-59A11D1342F1}"/>
    <dgm:cxn modelId="{24064225-5C7B-4647-9120-DFA7D6869389}" type="presOf" srcId="{48DE3A50-A795-44F6-B4CA-4721D3A16665}" destId="{0A2E507A-11C6-4D9A-9118-22D321A2136D}" srcOrd="1" destOrd="0" presId="urn:microsoft.com/office/officeart/2005/8/layout/list1"/>
    <dgm:cxn modelId="{6EC152B9-3295-4BA5-9070-336BBDF9CC66}" type="presOf" srcId="{C91FE1F4-EFB7-44B8-BC54-FB966306FBD5}" destId="{93FBF433-86E6-4F14-9A78-437519ABC92B}" srcOrd="0" destOrd="0" presId="urn:microsoft.com/office/officeart/2005/8/layout/list1"/>
    <dgm:cxn modelId="{A860E5F3-1667-40EB-B773-991369EC6C04}" type="presOf" srcId="{9FFF02C4-1894-459C-8EA1-028023872F6F}" destId="{E754057F-26FB-44E0-8C38-53427307CA06}" srcOrd="1" destOrd="0" presId="urn:microsoft.com/office/officeart/2005/8/layout/list1"/>
    <dgm:cxn modelId="{ACBCAA3A-B23D-4574-B49C-D294434FE780}" srcId="{9FFF02C4-1894-459C-8EA1-028023872F6F}" destId="{C1000A5B-C79C-4C11-97D5-E21B83584E4A}" srcOrd="0" destOrd="0" parTransId="{D3DD6AB8-6D03-4358-AA0F-757A92BE5AEA}" sibTransId="{A90AD1C3-4B0F-4824-9DB8-DAA2BB82A4EC}"/>
    <dgm:cxn modelId="{0B15C620-8735-4B3B-88A2-7DF102C9EB22}" type="presOf" srcId="{48DE3A50-A795-44F6-B4CA-4721D3A16665}" destId="{767C63B0-1018-476C-8081-B75A778B9807}" srcOrd="0" destOrd="0" presId="urn:microsoft.com/office/officeart/2005/8/layout/list1"/>
    <dgm:cxn modelId="{6C6F8CB9-255D-4ED1-B01C-D6A9DBB74930}" type="presOf" srcId="{13821278-F3AA-412F-8C22-A993598F28F7}" destId="{27B21C7E-A411-4F2A-B7CA-1B025F573919}" srcOrd="1" destOrd="0" presId="urn:microsoft.com/office/officeart/2005/8/layout/list1"/>
    <dgm:cxn modelId="{2CF67E8B-1826-4CCA-8D25-883E05C88971}" type="presOf" srcId="{13821278-F3AA-412F-8C22-A993598F28F7}" destId="{87254454-D5B9-42AD-9277-8F9AE357952C}" srcOrd="0" destOrd="0" presId="urn:microsoft.com/office/officeart/2005/8/layout/list1"/>
    <dgm:cxn modelId="{09BF00CD-7220-4B29-8596-D25103994C29}" srcId="{48DE3A50-A795-44F6-B4CA-4721D3A16665}" destId="{C91FE1F4-EFB7-44B8-BC54-FB966306FBD5}" srcOrd="0" destOrd="0" parTransId="{5AD94035-69AF-4A48-94FC-73AE3CDFEB8A}" sibTransId="{65C7154C-F65F-41CA-9CDC-843FB838D23E}"/>
    <dgm:cxn modelId="{FC1F5C34-7609-41A1-BB81-368FE65C1392}" type="presParOf" srcId="{AD995116-FAAF-4672-9372-4C71F5F9E723}" destId="{B751A528-8E49-42C5-AE94-58413B8F6410}" srcOrd="0" destOrd="0" presId="urn:microsoft.com/office/officeart/2005/8/layout/list1"/>
    <dgm:cxn modelId="{81C8CBA4-64C2-4065-8DB5-C6BEA790D187}" type="presParOf" srcId="{B751A528-8E49-42C5-AE94-58413B8F6410}" destId="{87254454-D5B9-42AD-9277-8F9AE357952C}" srcOrd="0" destOrd="0" presId="urn:microsoft.com/office/officeart/2005/8/layout/list1"/>
    <dgm:cxn modelId="{2B382F11-D2E4-4460-8F4E-78765F0E671E}" type="presParOf" srcId="{B751A528-8E49-42C5-AE94-58413B8F6410}" destId="{27B21C7E-A411-4F2A-B7CA-1B025F573919}" srcOrd="1" destOrd="0" presId="urn:microsoft.com/office/officeart/2005/8/layout/list1"/>
    <dgm:cxn modelId="{0C0DCD98-C6EE-42D5-BD4F-1432F3F64AA1}" type="presParOf" srcId="{AD995116-FAAF-4672-9372-4C71F5F9E723}" destId="{A18E1ACB-4498-4925-A3D9-A69D21CDED8A}" srcOrd="1" destOrd="0" presId="urn:microsoft.com/office/officeart/2005/8/layout/list1"/>
    <dgm:cxn modelId="{6A0D5DF4-275A-49CA-A73C-0C2A996570BF}" type="presParOf" srcId="{AD995116-FAAF-4672-9372-4C71F5F9E723}" destId="{C7AF9AB8-E0A7-49D8-91C8-1AE95F99CBB6}" srcOrd="2" destOrd="0" presId="urn:microsoft.com/office/officeart/2005/8/layout/list1"/>
    <dgm:cxn modelId="{4A1CB8EB-3A37-4CFC-AF3C-113CC002AEE4}" type="presParOf" srcId="{AD995116-FAAF-4672-9372-4C71F5F9E723}" destId="{62035BB7-7898-407D-9B54-45BF2AEF7C85}" srcOrd="3" destOrd="0" presId="urn:microsoft.com/office/officeart/2005/8/layout/list1"/>
    <dgm:cxn modelId="{A4C6D42C-002F-4B5D-B5A1-2497F4F73760}" type="presParOf" srcId="{AD995116-FAAF-4672-9372-4C71F5F9E723}" destId="{D8A567C4-D74A-42BD-BB8F-231FA363BF2E}" srcOrd="4" destOrd="0" presId="urn:microsoft.com/office/officeart/2005/8/layout/list1"/>
    <dgm:cxn modelId="{7A1C04C3-6700-465F-8A00-B4E95CDFD6C1}" type="presParOf" srcId="{D8A567C4-D74A-42BD-BB8F-231FA363BF2E}" destId="{767C63B0-1018-476C-8081-B75A778B9807}" srcOrd="0" destOrd="0" presId="urn:microsoft.com/office/officeart/2005/8/layout/list1"/>
    <dgm:cxn modelId="{932E0B51-4608-4D5E-8E01-69A921E0D3AE}" type="presParOf" srcId="{D8A567C4-D74A-42BD-BB8F-231FA363BF2E}" destId="{0A2E507A-11C6-4D9A-9118-22D321A2136D}" srcOrd="1" destOrd="0" presId="urn:microsoft.com/office/officeart/2005/8/layout/list1"/>
    <dgm:cxn modelId="{2DCDE3B7-C3FE-49CC-BA1A-4A1BF21BD6AA}" type="presParOf" srcId="{AD995116-FAAF-4672-9372-4C71F5F9E723}" destId="{9C0EE0C4-98EC-4780-9BF6-F9840206E0FD}" srcOrd="5" destOrd="0" presId="urn:microsoft.com/office/officeart/2005/8/layout/list1"/>
    <dgm:cxn modelId="{0A93BE20-5904-4F33-8C88-CA55F4B93FE8}" type="presParOf" srcId="{AD995116-FAAF-4672-9372-4C71F5F9E723}" destId="{93FBF433-86E6-4F14-9A78-437519ABC92B}" srcOrd="6" destOrd="0" presId="urn:microsoft.com/office/officeart/2005/8/layout/list1"/>
    <dgm:cxn modelId="{D6FA404F-8D58-41EB-A150-6B4D8DEE60B9}" type="presParOf" srcId="{AD995116-FAAF-4672-9372-4C71F5F9E723}" destId="{BF2C6260-F4F6-4F0E-8BF9-5CA3E2D02383}" srcOrd="7" destOrd="0" presId="urn:microsoft.com/office/officeart/2005/8/layout/list1"/>
    <dgm:cxn modelId="{5CA813DB-D1F0-4DA7-87B3-C2092426FE8F}" type="presParOf" srcId="{AD995116-FAAF-4672-9372-4C71F5F9E723}" destId="{32AEECE5-3027-4BAA-AB3D-1AD69431983A}" srcOrd="8" destOrd="0" presId="urn:microsoft.com/office/officeart/2005/8/layout/list1"/>
    <dgm:cxn modelId="{08C5EA84-E570-4CC5-A337-2E5F97A8244E}" type="presParOf" srcId="{32AEECE5-3027-4BAA-AB3D-1AD69431983A}" destId="{D194A11D-673A-4521-8522-8E85F94AFA6D}" srcOrd="0" destOrd="0" presId="urn:microsoft.com/office/officeart/2005/8/layout/list1"/>
    <dgm:cxn modelId="{C764C9D3-42F0-4200-942A-C7C878E754AC}" type="presParOf" srcId="{32AEECE5-3027-4BAA-AB3D-1AD69431983A}" destId="{E754057F-26FB-44E0-8C38-53427307CA06}" srcOrd="1" destOrd="0" presId="urn:microsoft.com/office/officeart/2005/8/layout/list1"/>
    <dgm:cxn modelId="{9D4C7341-3093-495C-B15E-8B287647A090}" type="presParOf" srcId="{AD995116-FAAF-4672-9372-4C71F5F9E723}" destId="{BBA6DF3C-FF4B-41FE-A321-71D38617CF97}" srcOrd="9" destOrd="0" presId="urn:microsoft.com/office/officeart/2005/8/layout/list1"/>
    <dgm:cxn modelId="{249A1010-456C-433C-B51D-9C5F02FBBDA8}" type="presParOf" srcId="{AD995116-FAAF-4672-9372-4C71F5F9E723}" destId="{9E5F371B-C788-45D6-B881-DDB70BD9FF1F}"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E2F1355-B73F-41CF-AF50-515815F7D009}" type="doc">
      <dgm:prSet loTypeId="urn:microsoft.com/office/officeart/2005/8/layout/list1" loCatId="list" qsTypeId="urn:microsoft.com/office/officeart/2005/8/quickstyle/simple1" qsCatId="simple" csTypeId="urn:microsoft.com/office/officeart/2005/8/colors/colorful4" csCatId="colorful" phldr="1"/>
      <dgm:spPr/>
      <dgm:t>
        <a:bodyPr/>
        <a:lstStyle/>
        <a:p>
          <a:endParaRPr lang="en-US"/>
        </a:p>
      </dgm:t>
    </dgm:pt>
    <dgm:pt modelId="{13821278-F3AA-412F-8C22-A993598F28F7}">
      <dgm:prSet phldrT="[Text]"/>
      <dgm:spPr/>
      <dgm:t>
        <a:bodyPr/>
        <a:lstStyle/>
        <a:p>
          <a:r>
            <a:rPr lang="en-US" dirty="0" smtClean="0"/>
            <a:t>Are they getting the job done on time and reporting timely?</a:t>
          </a:r>
          <a:endParaRPr lang="en-US" dirty="0"/>
        </a:p>
      </dgm:t>
    </dgm:pt>
    <dgm:pt modelId="{6DBFA4EC-8708-41D5-9559-0B9D76D4B448}" type="parTrans" cxnId="{96CD68FE-2E07-4E5E-B6F4-EC1668E29800}">
      <dgm:prSet/>
      <dgm:spPr/>
      <dgm:t>
        <a:bodyPr/>
        <a:lstStyle/>
        <a:p>
          <a:endParaRPr lang="en-US"/>
        </a:p>
      </dgm:t>
    </dgm:pt>
    <dgm:pt modelId="{A6076C9D-3902-4AC5-BB8C-053C31A76352}" type="sibTrans" cxnId="{96CD68FE-2E07-4E5E-B6F4-EC1668E29800}">
      <dgm:prSet/>
      <dgm:spPr/>
      <dgm:t>
        <a:bodyPr/>
        <a:lstStyle/>
        <a:p>
          <a:endParaRPr lang="en-US"/>
        </a:p>
      </dgm:t>
    </dgm:pt>
    <dgm:pt modelId="{48DE3A50-A795-44F6-B4CA-4721D3A16665}">
      <dgm:prSet phldrT="[Text]"/>
      <dgm:spPr/>
      <dgm:t>
        <a:bodyPr/>
        <a:lstStyle/>
        <a:p>
          <a:r>
            <a:rPr lang="en-US" dirty="0" smtClean="0"/>
            <a:t>Are they resolving findings effectively and efficiently? (Maybe using CAROI?)</a:t>
          </a:r>
          <a:endParaRPr lang="en-US" dirty="0"/>
        </a:p>
      </dgm:t>
    </dgm:pt>
    <dgm:pt modelId="{12BA2538-D5CE-42D5-92BF-354A77C44B7C}" type="parTrans" cxnId="{A1525F21-F24C-4EDE-AC67-D8BAD108D737}">
      <dgm:prSet/>
      <dgm:spPr/>
      <dgm:t>
        <a:bodyPr/>
        <a:lstStyle/>
        <a:p>
          <a:endParaRPr lang="en-US"/>
        </a:p>
      </dgm:t>
    </dgm:pt>
    <dgm:pt modelId="{CB564CA0-9F52-4D7C-A7DB-47AA9AEC93B7}" type="sibTrans" cxnId="{A1525F21-F24C-4EDE-AC67-D8BAD108D737}">
      <dgm:prSet/>
      <dgm:spPr/>
      <dgm:t>
        <a:bodyPr/>
        <a:lstStyle/>
        <a:p>
          <a:endParaRPr lang="en-US"/>
        </a:p>
      </dgm:t>
    </dgm:pt>
    <dgm:pt modelId="{9FFF02C4-1894-459C-8EA1-028023872F6F}">
      <dgm:prSet phldrT="[Text]"/>
      <dgm:spPr/>
      <dgm:t>
        <a:bodyPr/>
        <a:lstStyle/>
        <a:p>
          <a:r>
            <a:rPr lang="en-US" dirty="0" smtClean="0"/>
            <a:t>Do they have capacity / resources to take on new programs / projects</a:t>
          </a:r>
          <a:endParaRPr lang="en-US" dirty="0"/>
        </a:p>
      </dgm:t>
    </dgm:pt>
    <dgm:pt modelId="{61FC5FB9-3068-4E77-A8B2-38D3F3583E6D}" type="parTrans" cxnId="{E18F0120-2173-433F-A20B-2C3CC6511DCE}">
      <dgm:prSet/>
      <dgm:spPr/>
      <dgm:t>
        <a:bodyPr/>
        <a:lstStyle/>
        <a:p>
          <a:endParaRPr lang="en-US"/>
        </a:p>
      </dgm:t>
    </dgm:pt>
    <dgm:pt modelId="{DE21A725-1343-4CA4-8FA4-F21F79DA2AC6}" type="sibTrans" cxnId="{E18F0120-2173-433F-A20B-2C3CC6511DCE}">
      <dgm:prSet/>
      <dgm:spPr/>
      <dgm:t>
        <a:bodyPr/>
        <a:lstStyle/>
        <a:p>
          <a:endParaRPr lang="en-US"/>
        </a:p>
      </dgm:t>
    </dgm:pt>
    <dgm:pt modelId="{42EF8E27-F4B9-48F7-8D31-0CF33DB4AEFB}">
      <dgm:prSet/>
      <dgm:spPr/>
      <dgm:t>
        <a:bodyPr/>
        <a:lstStyle/>
        <a:p>
          <a:r>
            <a:rPr lang="en-US" dirty="0" smtClean="0"/>
            <a:t>Performance History</a:t>
          </a:r>
          <a:endParaRPr lang="en-US" dirty="0"/>
        </a:p>
      </dgm:t>
    </dgm:pt>
    <dgm:pt modelId="{6FA4E4C4-8BD8-4AB4-AF13-4D7F0E90D269}" type="parTrans" cxnId="{C8CF56F5-D645-46F1-968C-DE25E84DB8FB}">
      <dgm:prSet/>
      <dgm:spPr/>
      <dgm:t>
        <a:bodyPr/>
        <a:lstStyle/>
        <a:p>
          <a:endParaRPr lang="en-US"/>
        </a:p>
      </dgm:t>
    </dgm:pt>
    <dgm:pt modelId="{7C6AC19A-9E33-436C-B8A4-59A11D1342F1}" type="sibTrans" cxnId="{C8CF56F5-D645-46F1-968C-DE25E84DB8FB}">
      <dgm:prSet/>
      <dgm:spPr/>
      <dgm:t>
        <a:bodyPr/>
        <a:lstStyle/>
        <a:p>
          <a:endParaRPr lang="en-US"/>
        </a:p>
      </dgm:t>
    </dgm:pt>
    <dgm:pt modelId="{C1000A5B-C79C-4C11-97D5-E21B83584E4A}">
      <dgm:prSet/>
      <dgm:spPr/>
      <dgm:t>
        <a:bodyPr/>
        <a:lstStyle/>
        <a:p>
          <a:r>
            <a:rPr lang="en-US" dirty="0" smtClean="0"/>
            <a:t>Success in implementing new programs / requirements</a:t>
          </a:r>
          <a:endParaRPr lang="en-US" dirty="0"/>
        </a:p>
      </dgm:t>
    </dgm:pt>
    <dgm:pt modelId="{D3DD6AB8-6D03-4358-AA0F-757A92BE5AEA}" type="parTrans" cxnId="{ACBCAA3A-B23D-4574-B49C-D294434FE780}">
      <dgm:prSet/>
      <dgm:spPr/>
      <dgm:t>
        <a:bodyPr/>
        <a:lstStyle/>
        <a:p>
          <a:endParaRPr lang="en-US"/>
        </a:p>
      </dgm:t>
    </dgm:pt>
    <dgm:pt modelId="{A90AD1C3-4B0F-4824-9DB8-DAA2BB82A4EC}" type="sibTrans" cxnId="{ACBCAA3A-B23D-4574-B49C-D294434FE780}">
      <dgm:prSet/>
      <dgm:spPr/>
      <dgm:t>
        <a:bodyPr/>
        <a:lstStyle/>
        <a:p>
          <a:endParaRPr lang="en-US"/>
        </a:p>
      </dgm:t>
    </dgm:pt>
    <dgm:pt modelId="{C91FE1F4-EFB7-44B8-BC54-FB966306FBD5}">
      <dgm:prSet/>
      <dgm:spPr/>
      <dgm:t>
        <a:bodyPr/>
        <a:lstStyle/>
        <a:p>
          <a:r>
            <a:rPr lang="en-US" dirty="0" smtClean="0"/>
            <a:t>Prior audit findings and resolution ability</a:t>
          </a:r>
          <a:endParaRPr lang="en-US" dirty="0"/>
        </a:p>
      </dgm:t>
    </dgm:pt>
    <dgm:pt modelId="{65C7154C-F65F-41CA-9CDC-843FB838D23E}" type="sibTrans" cxnId="{09BF00CD-7220-4B29-8596-D25103994C29}">
      <dgm:prSet/>
      <dgm:spPr/>
      <dgm:t>
        <a:bodyPr/>
        <a:lstStyle/>
        <a:p>
          <a:endParaRPr lang="en-US"/>
        </a:p>
      </dgm:t>
    </dgm:pt>
    <dgm:pt modelId="{5AD94035-69AF-4A48-94FC-73AE3CDFEB8A}" type="parTrans" cxnId="{09BF00CD-7220-4B29-8596-D25103994C29}">
      <dgm:prSet/>
      <dgm:spPr/>
      <dgm:t>
        <a:bodyPr/>
        <a:lstStyle/>
        <a:p>
          <a:endParaRPr lang="en-US"/>
        </a:p>
      </dgm:t>
    </dgm:pt>
    <dgm:pt modelId="{AD995116-FAAF-4672-9372-4C71F5F9E723}" type="pres">
      <dgm:prSet presAssocID="{8E2F1355-B73F-41CF-AF50-515815F7D009}" presName="linear" presStyleCnt="0">
        <dgm:presLayoutVars>
          <dgm:dir/>
          <dgm:animLvl val="lvl"/>
          <dgm:resizeHandles val="exact"/>
        </dgm:presLayoutVars>
      </dgm:prSet>
      <dgm:spPr/>
      <dgm:t>
        <a:bodyPr/>
        <a:lstStyle/>
        <a:p>
          <a:endParaRPr lang="en-US"/>
        </a:p>
      </dgm:t>
    </dgm:pt>
    <dgm:pt modelId="{B751A528-8E49-42C5-AE94-58413B8F6410}" type="pres">
      <dgm:prSet presAssocID="{13821278-F3AA-412F-8C22-A993598F28F7}" presName="parentLin" presStyleCnt="0"/>
      <dgm:spPr/>
    </dgm:pt>
    <dgm:pt modelId="{87254454-D5B9-42AD-9277-8F9AE357952C}" type="pres">
      <dgm:prSet presAssocID="{13821278-F3AA-412F-8C22-A993598F28F7}" presName="parentLeftMargin" presStyleLbl="node1" presStyleIdx="0" presStyleCnt="3"/>
      <dgm:spPr/>
      <dgm:t>
        <a:bodyPr/>
        <a:lstStyle/>
        <a:p>
          <a:endParaRPr lang="en-US"/>
        </a:p>
      </dgm:t>
    </dgm:pt>
    <dgm:pt modelId="{27B21C7E-A411-4F2A-B7CA-1B025F573919}" type="pres">
      <dgm:prSet presAssocID="{13821278-F3AA-412F-8C22-A993598F28F7}" presName="parentText" presStyleLbl="node1" presStyleIdx="0" presStyleCnt="3">
        <dgm:presLayoutVars>
          <dgm:chMax val="0"/>
          <dgm:bulletEnabled val="1"/>
        </dgm:presLayoutVars>
      </dgm:prSet>
      <dgm:spPr/>
      <dgm:t>
        <a:bodyPr/>
        <a:lstStyle/>
        <a:p>
          <a:endParaRPr lang="en-US"/>
        </a:p>
      </dgm:t>
    </dgm:pt>
    <dgm:pt modelId="{A18E1ACB-4498-4925-A3D9-A69D21CDED8A}" type="pres">
      <dgm:prSet presAssocID="{13821278-F3AA-412F-8C22-A993598F28F7}" presName="negativeSpace" presStyleCnt="0"/>
      <dgm:spPr/>
    </dgm:pt>
    <dgm:pt modelId="{C7AF9AB8-E0A7-49D8-91C8-1AE95F99CBB6}" type="pres">
      <dgm:prSet presAssocID="{13821278-F3AA-412F-8C22-A993598F28F7}" presName="childText" presStyleLbl="conFgAcc1" presStyleIdx="0" presStyleCnt="3">
        <dgm:presLayoutVars>
          <dgm:bulletEnabled val="1"/>
        </dgm:presLayoutVars>
      </dgm:prSet>
      <dgm:spPr/>
      <dgm:t>
        <a:bodyPr/>
        <a:lstStyle/>
        <a:p>
          <a:endParaRPr lang="en-US"/>
        </a:p>
      </dgm:t>
    </dgm:pt>
    <dgm:pt modelId="{62035BB7-7898-407D-9B54-45BF2AEF7C85}" type="pres">
      <dgm:prSet presAssocID="{A6076C9D-3902-4AC5-BB8C-053C31A76352}" presName="spaceBetweenRectangles" presStyleCnt="0"/>
      <dgm:spPr/>
    </dgm:pt>
    <dgm:pt modelId="{D8A567C4-D74A-42BD-BB8F-231FA363BF2E}" type="pres">
      <dgm:prSet presAssocID="{48DE3A50-A795-44F6-B4CA-4721D3A16665}" presName="parentLin" presStyleCnt="0"/>
      <dgm:spPr/>
    </dgm:pt>
    <dgm:pt modelId="{767C63B0-1018-476C-8081-B75A778B9807}" type="pres">
      <dgm:prSet presAssocID="{48DE3A50-A795-44F6-B4CA-4721D3A16665}" presName="parentLeftMargin" presStyleLbl="node1" presStyleIdx="0" presStyleCnt="3"/>
      <dgm:spPr/>
      <dgm:t>
        <a:bodyPr/>
        <a:lstStyle/>
        <a:p>
          <a:endParaRPr lang="en-US"/>
        </a:p>
      </dgm:t>
    </dgm:pt>
    <dgm:pt modelId="{0A2E507A-11C6-4D9A-9118-22D321A2136D}" type="pres">
      <dgm:prSet presAssocID="{48DE3A50-A795-44F6-B4CA-4721D3A16665}" presName="parentText" presStyleLbl="node1" presStyleIdx="1" presStyleCnt="3">
        <dgm:presLayoutVars>
          <dgm:chMax val="0"/>
          <dgm:bulletEnabled val="1"/>
        </dgm:presLayoutVars>
      </dgm:prSet>
      <dgm:spPr/>
      <dgm:t>
        <a:bodyPr/>
        <a:lstStyle/>
        <a:p>
          <a:endParaRPr lang="en-US"/>
        </a:p>
      </dgm:t>
    </dgm:pt>
    <dgm:pt modelId="{9C0EE0C4-98EC-4780-9BF6-F9840206E0FD}" type="pres">
      <dgm:prSet presAssocID="{48DE3A50-A795-44F6-B4CA-4721D3A16665}" presName="negativeSpace" presStyleCnt="0"/>
      <dgm:spPr/>
    </dgm:pt>
    <dgm:pt modelId="{93FBF433-86E6-4F14-9A78-437519ABC92B}" type="pres">
      <dgm:prSet presAssocID="{48DE3A50-A795-44F6-B4CA-4721D3A16665}" presName="childText" presStyleLbl="conFgAcc1" presStyleIdx="1" presStyleCnt="3">
        <dgm:presLayoutVars>
          <dgm:bulletEnabled val="1"/>
        </dgm:presLayoutVars>
      </dgm:prSet>
      <dgm:spPr/>
      <dgm:t>
        <a:bodyPr/>
        <a:lstStyle/>
        <a:p>
          <a:endParaRPr lang="en-US"/>
        </a:p>
      </dgm:t>
    </dgm:pt>
    <dgm:pt modelId="{BF2C6260-F4F6-4F0E-8BF9-5CA3E2D02383}" type="pres">
      <dgm:prSet presAssocID="{CB564CA0-9F52-4D7C-A7DB-47AA9AEC93B7}" presName="spaceBetweenRectangles" presStyleCnt="0"/>
      <dgm:spPr/>
    </dgm:pt>
    <dgm:pt modelId="{32AEECE5-3027-4BAA-AB3D-1AD69431983A}" type="pres">
      <dgm:prSet presAssocID="{9FFF02C4-1894-459C-8EA1-028023872F6F}" presName="parentLin" presStyleCnt="0"/>
      <dgm:spPr/>
    </dgm:pt>
    <dgm:pt modelId="{D194A11D-673A-4521-8522-8E85F94AFA6D}" type="pres">
      <dgm:prSet presAssocID="{9FFF02C4-1894-459C-8EA1-028023872F6F}" presName="parentLeftMargin" presStyleLbl="node1" presStyleIdx="1" presStyleCnt="3"/>
      <dgm:spPr/>
      <dgm:t>
        <a:bodyPr/>
        <a:lstStyle/>
        <a:p>
          <a:endParaRPr lang="en-US"/>
        </a:p>
      </dgm:t>
    </dgm:pt>
    <dgm:pt modelId="{E754057F-26FB-44E0-8C38-53427307CA06}" type="pres">
      <dgm:prSet presAssocID="{9FFF02C4-1894-459C-8EA1-028023872F6F}" presName="parentText" presStyleLbl="node1" presStyleIdx="2" presStyleCnt="3">
        <dgm:presLayoutVars>
          <dgm:chMax val="0"/>
          <dgm:bulletEnabled val="1"/>
        </dgm:presLayoutVars>
      </dgm:prSet>
      <dgm:spPr/>
      <dgm:t>
        <a:bodyPr/>
        <a:lstStyle/>
        <a:p>
          <a:endParaRPr lang="en-US"/>
        </a:p>
      </dgm:t>
    </dgm:pt>
    <dgm:pt modelId="{BBA6DF3C-FF4B-41FE-A321-71D38617CF97}" type="pres">
      <dgm:prSet presAssocID="{9FFF02C4-1894-459C-8EA1-028023872F6F}" presName="negativeSpace" presStyleCnt="0"/>
      <dgm:spPr/>
    </dgm:pt>
    <dgm:pt modelId="{9E5F371B-C788-45D6-B881-DDB70BD9FF1F}" type="pres">
      <dgm:prSet presAssocID="{9FFF02C4-1894-459C-8EA1-028023872F6F}" presName="childText" presStyleLbl="conFgAcc1" presStyleIdx="2" presStyleCnt="3">
        <dgm:presLayoutVars>
          <dgm:bulletEnabled val="1"/>
        </dgm:presLayoutVars>
      </dgm:prSet>
      <dgm:spPr/>
      <dgm:t>
        <a:bodyPr/>
        <a:lstStyle/>
        <a:p>
          <a:endParaRPr lang="en-US"/>
        </a:p>
      </dgm:t>
    </dgm:pt>
  </dgm:ptLst>
  <dgm:cxnLst>
    <dgm:cxn modelId="{E058A30E-EF7A-4EC4-A045-93A8BDA2ABE5}" type="presOf" srcId="{C91FE1F4-EFB7-44B8-BC54-FB966306FBD5}" destId="{93FBF433-86E6-4F14-9A78-437519ABC92B}" srcOrd="0" destOrd="0" presId="urn:microsoft.com/office/officeart/2005/8/layout/list1"/>
    <dgm:cxn modelId="{29583804-2AF8-4CF3-B581-CD86A1F01D1C}" type="presOf" srcId="{48DE3A50-A795-44F6-B4CA-4721D3A16665}" destId="{767C63B0-1018-476C-8081-B75A778B9807}" srcOrd="0" destOrd="0" presId="urn:microsoft.com/office/officeart/2005/8/layout/list1"/>
    <dgm:cxn modelId="{E18F0120-2173-433F-A20B-2C3CC6511DCE}" srcId="{8E2F1355-B73F-41CF-AF50-515815F7D009}" destId="{9FFF02C4-1894-459C-8EA1-028023872F6F}" srcOrd="2" destOrd="0" parTransId="{61FC5FB9-3068-4E77-A8B2-38D3F3583E6D}" sibTransId="{DE21A725-1343-4CA4-8FA4-F21F79DA2AC6}"/>
    <dgm:cxn modelId="{96CD68FE-2E07-4E5E-B6F4-EC1668E29800}" srcId="{8E2F1355-B73F-41CF-AF50-515815F7D009}" destId="{13821278-F3AA-412F-8C22-A993598F28F7}" srcOrd="0" destOrd="0" parTransId="{6DBFA4EC-8708-41D5-9559-0B9D76D4B448}" sibTransId="{A6076C9D-3902-4AC5-BB8C-053C31A76352}"/>
    <dgm:cxn modelId="{A1525F21-F24C-4EDE-AC67-D8BAD108D737}" srcId="{8E2F1355-B73F-41CF-AF50-515815F7D009}" destId="{48DE3A50-A795-44F6-B4CA-4721D3A16665}" srcOrd="1" destOrd="0" parTransId="{12BA2538-D5CE-42D5-92BF-354A77C44B7C}" sibTransId="{CB564CA0-9F52-4D7C-A7DB-47AA9AEC93B7}"/>
    <dgm:cxn modelId="{867A5C25-95EE-41AF-AF35-EB6926F103EE}" type="presOf" srcId="{42EF8E27-F4B9-48F7-8D31-0CF33DB4AEFB}" destId="{C7AF9AB8-E0A7-49D8-91C8-1AE95F99CBB6}" srcOrd="0" destOrd="0" presId="urn:microsoft.com/office/officeart/2005/8/layout/list1"/>
    <dgm:cxn modelId="{C8CF56F5-D645-46F1-968C-DE25E84DB8FB}" srcId="{13821278-F3AA-412F-8C22-A993598F28F7}" destId="{42EF8E27-F4B9-48F7-8D31-0CF33DB4AEFB}" srcOrd="0" destOrd="0" parTransId="{6FA4E4C4-8BD8-4AB4-AF13-4D7F0E90D269}" sibTransId="{7C6AC19A-9E33-436C-B8A4-59A11D1342F1}"/>
    <dgm:cxn modelId="{9D93EB0A-643F-433A-86DE-414EE1F3FDE6}" type="presOf" srcId="{8E2F1355-B73F-41CF-AF50-515815F7D009}" destId="{AD995116-FAAF-4672-9372-4C71F5F9E723}" srcOrd="0" destOrd="0" presId="urn:microsoft.com/office/officeart/2005/8/layout/list1"/>
    <dgm:cxn modelId="{BB81FC4B-1CB3-47AB-B3B0-01B1891891FB}" type="presOf" srcId="{C1000A5B-C79C-4C11-97D5-E21B83584E4A}" destId="{9E5F371B-C788-45D6-B881-DDB70BD9FF1F}" srcOrd="0" destOrd="0" presId="urn:microsoft.com/office/officeart/2005/8/layout/list1"/>
    <dgm:cxn modelId="{E34B937E-0FFD-4736-AAA3-D5F80AB4A65C}" type="presOf" srcId="{13821278-F3AA-412F-8C22-A993598F28F7}" destId="{27B21C7E-A411-4F2A-B7CA-1B025F573919}" srcOrd="1" destOrd="0" presId="urn:microsoft.com/office/officeart/2005/8/layout/list1"/>
    <dgm:cxn modelId="{ACBCAA3A-B23D-4574-B49C-D294434FE780}" srcId="{9FFF02C4-1894-459C-8EA1-028023872F6F}" destId="{C1000A5B-C79C-4C11-97D5-E21B83584E4A}" srcOrd="0" destOrd="0" parTransId="{D3DD6AB8-6D03-4358-AA0F-757A92BE5AEA}" sibTransId="{A90AD1C3-4B0F-4824-9DB8-DAA2BB82A4EC}"/>
    <dgm:cxn modelId="{7B2A594F-7D71-454A-A6EC-73D238FC3C25}" type="presOf" srcId="{48DE3A50-A795-44F6-B4CA-4721D3A16665}" destId="{0A2E507A-11C6-4D9A-9118-22D321A2136D}" srcOrd="1" destOrd="0" presId="urn:microsoft.com/office/officeart/2005/8/layout/list1"/>
    <dgm:cxn modelId="{5BF8A620-8542-4BF8-9D2A-15ABEBD36388}" type="presOf" srcId="{13821278-F3AA-412F-8C22-A993598F28F7}" destId="{87254454-D5B9-42AD-9277-8F9AE357952C}" srcOrd="0" destOrd="0" presId="urn:microsoft.com/office/officeart/2005/8/layout/list1"/>
    <dgm:cxn modelId="{716AB386-B19E-4533-9341-35E351B35C46}" type="presOf" srcId="{9FFF02C4-1894-459C-8EA1-028023872F6F}" destId="{E754057F-26FB-44E0-8C38-53427307CA06}" srcOrd="1" destOrd="0" presId="urn:microsoft.com/office/officeart/2005/8/layout/list1"/>
    <dgm:cxn modelId="{E7FE614E-FCC9-42A8-BA02-27C757DF1CCD}" type="presOf" srcId="{9FFF02C4-1894-459C-8EA1-028023872F6F}" destId="{D194A11D-673A-4521-8522-8E85F94AFA6D}" srcOrd="0" destOrd="0" presId="urn:microsoft.com/office/officeart/2005/8/layout/list1"/>
    <dgm:cxn modelId="{09BF00CD-7220-4B29-8596-D25103994C29}" srcId="{48DE3A50-A795-44F6-B4CA-4721D3A16665}" destId="{C91FE1F4-EFB7-44B8-BC54-FB966306FBD5}" srcOrd="0" destOrd="0" parTransId="{5AD94035-69AF-4A48-94FC-73AE3CDFEB8A}" sibTransId="{65C7154C-F65F-41CA-9CDC-843FB838D23E}"/>
    <dgm:cxn modelId="{12538B90-C701-4732-AAD2-0CB7721EA0DB}" type="presParOf" srcId="{AD995116-FAAF-4672-9372-4C71F5F9E723}" destId="{B751A528-8E49-42C5-AE94-58413B8F6410}" srcOrd="0" destOrd="0" presId="urn:microsoft.com/office/officeart/2005/8/layout/list1"/>
    <dgm:cxn modelId="{30B0D92F-5BE6-4D28-9745-EB6D4734CCFD}" type="presParOf" srcId="{B751A528-8E49-42C5-AE94-58413B8F6410}" destId="{87254454-D5B9-42AD-9277-8F9AE357952C}" srcOrd="0" destOrd="0" presId="urn:microsoft.com/office/officeart/2005/8/layout/list1"/>
    <dgm:cxn modelId="{ED3206EF-91B5-432A-B10A-309AE117A63C}" type="presParOf" srcId="{B751A528-8E49-42C5-AE94-58413B8F6410}" destId="{27B21C7E-A411-4F2A-B7CA-1B025F573919}" srcOrd="1" destOrd="0" presId="urn:microsoft.com/office/officeart/2005/8/layout/list1"/>
    <dgm:cxn modelId="{7921755F-E685-4F10-A054-05EC5FE2036C}" type="presParOf" srcId="{AD995116-FAAF-4672-9372-4C71F5F9E723}" destId="{A18E1ACB-4498-4925-A3D9-A69D21CDED8A}" srcOrd="1" destOrd="0" presId="urn:microsoft.com/office/officeart/2005/8/layout/list1"/>
    <dgm:cxn modelId="{85F2A95D-91E5-4FDA-9FB9-8F6B162E14B5}" type="presParOf" srcId="{AD995116-FAAF-4672-9372-4C71F5F9E723}" destId="{C7AF9AB8-E0A7-49D8-91C8-1AE95F99CBB6}" srcOrd="2" destOrd="0" presId="urn:microsoft.com/office/officeart/2005/8/layout/list1"/>
    <dgm:cxn modelId="{6208902B-791F-46A7-81E3-46618711634B}" type="presParOf" srcId="{AD995116-FAAF-4672-9372-4C71F5F9E723}" destId="{62035BB7-7898-407D-9B54-45BF2AEF7C85}" srcOrd="3" destOrd="0" presId="urn:microsoft.com/office/officeart/2005/8/layout/list1"/>
    <dgm:cxn modelId="{83F59E51-9E7D-488A-AD0D-226D51C807E9}" type="presParOf" srcId="{AD995116-FAAF-4672-9372-4C71F5F9E723}" destId="{D8A567C4-D74A-42BD-BB8F-231FA363BF2E}" srcOrd="4" destOrd="0" presId="urn:microsoft.com/office/officeart/2005/8/layout/list1"/>
    <dgm:cxn modelId="{F61FD294-8F2C-4617-BB5F-E55EE8A976B3}" type="presParOf" srcId="{D8A567C4-D74A-42BD-BB8F-231FA363BF2E}" destId="{767C63B0-1018-476C-8081-B75A778B9807}" srcOrd="0" destOrd="0" presId="urn:microsoft.com/office/officeart/2005/8/layout/list1"/>
    <dgm:cxn modelId="{A91D5752-B83B-4C53-8783-8DA160C7941E}" type="presParOf" srcId="{D8A567C4-D74A-42BD-BB8F-231FA363BF2E}" destId="{0A2E507A-11C6-4D9A-9118-22D321A2136D}" srcOrd="1" destOrd="0" presId="urn:microsoft.com/office/officeart/2005/8/layout/list1"/>
    <dgm:cxn modelId="{DF5F7D1A-B2E3-45DA-9C15-93684355F183}" type="presParOf" srcId="{AD995116-FAAF-4672-9372-4C71F5F9E723}" destId="{9C0EE0C4-98EC-4780-9BF6-F9840206E0FD}" srcOrd="5" destOrd="0" presId="urn:microsoft.com/office/officeart/2005/8/layout/list1"/>
    <dgm:cxn modelId="{0ED0E37D-1CF5-416A-83AE-2ECB919B2B18}" type="presParOf" srcId="{AD995116-FAAF-4672-9372-4C71F5F9E723}" destId="{93FBF433-86E6-4F14-9A78-437519ABC92B}" srcOrd="6" destOrd="0" presId="urn:microsoft.com/office/officeart/2005/8/layout/list1"/>
    <dgm:cxn modelId="{3F9FCFC1-A2C0-4860-98A6-B1D979FCF075}" type="presParOf" srcId="{AD995116-FAAF-4672-9372-4C71F5F9E723}" destId="{BF2C6260-F4F6-4F0E-8BF9-5CA3E2D02383}" srcOrd="7" destOrd="0" presId="urn:microsoft.com/office/officeart/2005/8/layout/list1"/>
    <dgm:cxn modelId="{E19BA897-1C7F-49D7-8819-A80ABF193B51}" type="presParOf" srcId="{AD995116-FAAF-4672-9372-4C71F5F9E723}" destId="{32AEECE5-3027-4BAA-AB3D-1AD69431983A}" srcOrd="8" destOrd="0" presId="urn:microsoft.com/office/officeart/2005/8/layout/list1"/>
    <dgm:cxn modelId="{F42D8D2C-DED4-46C4-A8B6-E6B075EACFFC}" type="presParOf" srcId="{32AEECE5-3027-4BAA-AB3D-1AD69431983A}" destId="{D194A11D-673A-4521-8522-8E85F94AFA6D}" srcOrd="0" destOrd="0" presId="urn:microsoft.com/office/officeart/2005/8/layout/list1"/>
    <dgm:cxn modelId="{55FE91EF-6E7B-44DF-ADE6-C4E53CC849E8}" type="presParOf" srcId="{32AEECE5-3027-4BAA-AB3D-1AD69431983A}" destId="{E754057F-26FB-44E0-8C38-53427307CA06}" srcOrd="1" destOrd="0" presId="urn:microsoft.com/office/officeart/2005/8/layout/list1"/>
    <dgm:cxn modelId="{BEAE2B86-4583-47C3-96E0-11CACC93C004}" type="presParOf" srcId="{AD995116-FAAF-4672-9372-4C71F5F9E723}" destId="{BBA6DF3C-FF4B-41FE-A321-71D38617CF97}" srcOrd="9" destOrd="0" presId="urn:microsoft.com/office/officeart/2005/8/layout/list1"/>
    <dgm:cxn modelId="{7F853BF7-CDF0-46D4-B33D-034A9E3AE388}" type="presParOf" srcId="{AD995116-FAAF-4672-9372-4C71F5F9E723}" destId="{9E5F371B-C788-45D6-B881-DDB70BD9FF1F}"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2A8410A-919D-43EA-B16D-FD1A360307F1}" type="doc">
      <dgm:prSet loTypeId="urn:microsoft.com/office/officeart/2005/8/layout/gear1" loCatId="process" qsTypeId="urn:microsoft.com/office/officeart/2005/8/quickstyle/simple1" qsCatId="simple" csTypeId="urn:microsoft.com/office/officeart/2005/8/colors/colorful4" csCatId="colorful" phldr="1"/>
      <dgm:spPr/>
    </dgm:pt>
    <dgm:pt modelId="{B6789E9D-5ABB-4771-AC03-1C524E71B5A6}">
      <dgm:prSet phldrT="[Text]" custT="1"/>
      <dgm:spPr/>
      <dgm:t>
        <a:bodyPr/>
        <a:lstStyle/>
        <a:p>
          <a:r>
            <a:rPr lang="en-US" sz="2400" dirty="0" smtClean="0"/>
            <a:t>Federal Agency</a:t>
          </a:r>
          <a:endParaRPr lang="en-US" sz="2400" dirty="0"/>
        </a:p>
      </dgm:t>
    </dgm:pt>
    <dgm:pt modelId="{6D7CC0A9-424D-4AE4-92A9-65D75D984632}" type="parTrans" cxnId="{4CDC2D03-B51D-433D-8400-0A51BCBB7405}">
      <dgm:prSet/>
      <dgm:spPr/>
      <dgm:t>
        <a:bodyPr/>
        <a:lstStyle/>
        <a:p>
          <a:endParaRPr lang="en-US"/>
        </a:p>
      </dgm:t>
    </dgm:pt>
    <dgm:pt modelId="{6C383715-DAF9-41FB-8077-5C668D453D05}" type="sibTrans" cxnId="{4CDC2D03-B51D-433D-8400-0A51BCBB7405}">
      <dgm:prSet/>
      <dgm:spPr/>
      <dgm:t>
        <a:bodyPr/>
        <a:lstStyle/>
        <a:p>
          <a:endParaRPr lang="en-US"/>
        </a:p>
      </dgm:t>
    </dgm:pt>
    <dgm:pt modelId="{60E81807-167B-437D-88DE-7E749A80D134}">
      <dgm:prSet phldrT="[Text]" custT="1"/>
      <dgm:spPr/>
      <dgm:t>
        <a:bodyPr/>
        <a:lstStyle/>
        <a:p>
          <a:r>
            <a:rPr lang="en-US" sz="2400" dirty="0" smtClean="0"/>
            <a:t>PTE</a:t>
          </a:r>
          <a:endParaRPr lang="en-US" sz="2400" dirty="0"/>
        </a:p>
      </dgm:t>
    </dgm:pt>
    <dgm:pt modelId="{FBE961FD-9BA6-4769-905D-DF133BFD59F7}" type="parTrans" cxnId="{5E301108-B894-4DE6-B15B-B3C0E50AD759}">
      <dgm:prSet/>
      <dgm:spPr/>
      <dgm:t>
        <a:bodyPr/>
        <a:lstStyle/>
        <a:p>
          <a:endParaRPr lang="en-US"/>
        </a:p>
      </dgm:t>
    </dgm:pt>
    <dgm:pt modelId="{EC09FF81-A51F-4EBD-9DE3-1A245FEBB005}" type="sibTrans" cxnId="{5E301108-B894-4DE6-B15B-B3C0E50AD759}">
      <dgm:prSet/>
      <dgm:spPr/>
      <dgm:t>
        <a:bodyPr/>
        <a:lstStyle/>
        <a:p>
          <a:endParaRPr lang="en-US"/>
        </a:p>
      </dgm:t>
    </dgm:pt>
    <dgm:pt modelId="{B4530220-1B4C-46A9-B019-7A7516DAA918}">
      <dgm:prSet phldrT="[Text]" custT="1"/>
      <dgm:spPr/>
      <dgm:t>
        <a:bodyPr/>
        <a:lstStyle/>
        <a:p>
          <a:r>
            <a:rPr lang="en-US" sz="1800" dirty="0" smtClean="0"/>
            <a:t>Sub-recipient</a:t>
          </a:r>
          <a:endParaRPr lang="en-US" sz="1800" dirty="0"/>
        </a:p>
      </dgm:t>
    </dgm:pt>
    <dgm:pt modelId="{84FD06DB-67C4-4591-B101-5C663C2D003A}" type="parTrans" cxnId="{3EDB1114-46AE-45E1-977C-8AEA8768DBE8}">
      <dgm:prSet/>
      <dgm:spPr/>
      <dgm:t>
        <a:bodyPr/>
        <a:lstStyle/>
        <a:p>
          <a:endParaRPr lang="en-US"/>
        </a:p>
      </dgm:t>
    </dgm:pt>
    <dgm:pt modelId="{23960533-0908-4C83-9FE4-E8DE4517E6D9}" type="sibTrans" cxnId="{3EDB1114-46AE-45E1-977C-8AEA8768DBE8}">
      <dgm:prSet/>
      <dgm:spPr/>
      <dgm:t>
        <a:bodyPr/>
        <a:lstStyle/>
        <a:p>
          <a:endParaRPr lang="en-US"/>
        </a:p>
      </dgm:t>
    </dgm:pt>
    <dgm:pt modelId="{450E6269-5A16-48D3-A429-4748DDCD7E16}" type="pres">
      <dgm:prSet presAssocID="{12A8410A-919D-43EA-B16D-FD1A360307F1}" presName="composite" presStyleCnt="0">
        <dgm:presLayoutVars>
          <dgm:chMax val="3"/>
          <dgm:animLvl val="lvl"/>
          <dgm:resizeHandles val="exact"/>
        </dgm:presLayoutVars>
      </dgm:prSet>
      <dgm:spPr/>
    </dgm:pt>
    <dgm:pt modelId="{22DF8FDA-ADF2-4249-A6A9-B700EDCCC76C}" type="pres">
      <dgm:prSet presAssocID="{B6789E9D-5ABB-4771-AC03-1C524E71B5A6}" presName="gear1" presStyleLbl="node1" presStyleIdx="0" presStyleCnt="3">
        <dgm:presLayoutVars>
          <dgm:chMax val="1"/>
          <dgm:bulletEnabled val="1"/>
        </dgm:presLayoutVars>
      </dgm:prSet>
      <dgm:spPr/>
      <dgm:t>
        <a:bodyPr/>
        <a:lstStyle/>
        <a:p>
          <a:endParaRPr lang="en-US"/>
        </a:p>
      </dgm:t>
    </dgm:pt>
    <dgm:pt modelId="{40C6DAB7-44FD-4C51-985D-CEAA9045FF09}" type="pres">
      <dgm:prSet presAssocID="{B6789E9D-5ABB-4771-AC03-1C524E71B5A6}" presName="gear1srcNode" presStyleLbl="node1" presStyleIdx="0" presStyleCnt="3"/>
      <dgm:spPr/>
      <dgm:t>
        <a:bodyPr/>
        <a:lstStyle/>
        <a:p>
          <a:endParaRPr lang="en-US"/>
        </a:p>
      </dgm:t>
    </dgm:pt>
    <dgm:pt modelId="{00300CF7-E304-4E4E-BC91-303E8434EA48}" type="pres">
      <dgm:prSet presAssocID="{B6789E9D-5ABB-4771-AC03-1C524E71B5A6}" presName="gear1dstNode" presStyleLbl="node1" presStyleIdx="0" presStyleCnt="3"/>
      <dgm:spPr/>
      <dgm:t>
        <a:bodyPr/>
        <a:lstStyle/>
        <a:p>
          <a:endParaRPr lang="en-US"/>
        </a:p>
      </dgm:t>
    </dgm:pt>
    <dgm:pt modelId="{8B096256-0D75-4A23-A167-3C25BB89C1AB}" type="pres">
      <dgm:prSet presAssocID="{60E81807-167B-437D-88DE-7E749A80D134}" presName="gear2" presStyleLbl="node1" presStyleIdx="1" presStyleCnt="3">
        <dgm:presLayoutVars>
          <dgm:chMax val="1"/>
          <dgm:bulletEnabled val="1"/>
        </dgm:presLayoutVars>
      </dgm:prSet>
      <dgm:spPr/>
      <dgm:t>
        <a:bodyPr/>
        <a:lstStyle/>
        <a:p>
          <a:endParaRPr lang="en-US"/>
        </a:p>
      </dgm:t>
    </dgm:pt>
    <dgm:pt modelId="{BF9BECEF-45BE-4AA7-81E4-2315AFFF5998}" type="pres">
      <dgm:prSet presAssocID="{60E81807-167B-437D-88DE-7E749A80D134}" presName="gear2srcNode" presStyleLbl="node1" presStyleIdx="1" presStyleCnt="3"/>
      <dgm:spPr/>
      <dgm:t>
        <a:bodyPr/>
        <a:lstStyle/>
        <a:p>
          <a:endParaRPr lang="en-US"/>
        </a:p>
      </dgm:t>
    </dgm:pt>
    <dgm:pt modelId="{B7EFA809-4C34-4D05-881F-BD18BE410B51}" type="pres">
      <dgm:prSet presAssocID="{60E81807-167B-437D-88DE-7E749A80D134}" presName="gear2dstNode" presStyleLbl="node1" presStyleIdx="1" presStyleCnt="3"/>
      <dgm:spPr/>
      <dgm:t>
        <a:bodyPr/>
        <a:lstStyle/>
        <a:p>
          <a:endParaRPr lang="en-US"/>
        </a:p>
      </dgm:t>
    </dgm:pt>
    <dgm:pt modelId="{635D1179-90A8-4559-B7DC-E15D1CAC9D06}" type="pres">
      <dgm:prSet presAssocID="{B4530220-1B4C-46A9-B019-7A7516DAA918}" presName="gear3" presStyleLbl="node1" presStyleIdx="2" presStyleCnt="3"/>
      <dgm:spPr/>
      <dgm:t>
        <a:bodyPr/>
        <a:lstStyle/>
        <a:p>
          <a:endParaRPr lang="en-US"/>
        </a:p>
      </dgm:t>
    </dgm:pt>
    <dgm:pt modelId="{5FD161AE-27FF-4A19-A4D8-0F47C8A0404A}" type="pres">
      <dgm:prSet presAssocID="{B4530220-1B4C-46A9-B019-7A7516DAA918}" presName="gear3tx" presStyleLbl="node1" presStyleIdx="2" presStyleCnt="3">
        <dgm:presLayoutVars>
          <dgm:chMax val="1"/>
          <dgm:bulletEnabled val="1"/>
        </dgm:presLayoutVars>
      </dgm:prSet>
      <dgm:spPr/>
      <dgm:t>
        <a:bodyPr/>
        <a:lstStyle/>
        <a:p>
          <a:endParaRPr lang="en-US"/>
        </a:p>
      </dgm:t>
    </dgm:pt>
    <dgm:pt modelId="{FB9B1524-F1B9-4C6C-BB2D-CC1DD682B03A}" type="pres">
      <dgm:prSet presAssocID="{B4530220-1B4C-46A9-B019-7A7516DAA918}" presName="gear3srcNode" presStyleLbl="node1" presStyleIdx="2" presStyleCnt="3"/>
      <dgm:spPr/>
      <dgm:t>
        <a:bodyPr/>
        <a:lstStyle/>
        <a:p>
          <a:endParaRPr lang="en-US"/>
        </a:p>
      </dgm:t>
    </dgm:pt>
    <dgm:pt modelId="{46A2A755-6A0E-4DFB-8D70-E7B8B60C7B75}" type="pres">
      <dgm:prSet presAssocID="{B4530220-1B4C-46A9-B019-7A7516DAA918}" presName="gear3dstNode" presStyleLbl="node1" presStyleIdx="2" presStyleCnt="3"/>
      <dgm:spPr/>
      <dgm:t>
        <a:bodyPr/>
        <a:lstStyle/>
        <a:p>
          <a:endParaRPr lang="en-US"/>
        </a:p>
      </dgm:t>
    </dgm:pt>
    <dgm:pt modelId="{22601913-4B5E-4B79-9FFE-79E44376933D}" type="pres">
      <dgm:prSet presAssocID="{6C383715-DAF9-41FB-8077-5C668D453D05}" presName="connector1" presStyleLbl="sibTrans2D1" presStyleIdx="0" presStyleCnt="3"/>
      <dgm:spPr/>
      <dgm:t>
        <a:bodyPr/>
        <a:lstStyle/>
        <a:p>
          <a:endParaRPr lang="en-US"/>
        </a:p>
      </dgm:t>
    </dgm:pt>
    <dgm:pt modelId="{C745D5E1-C42D-41D1-B163-E89C64C9C910}" type="pres">
      <dgm:prSet presAssocID="{EC09FF81-A51F-4EBD-9DE3-1A245FEBB005}" presName="connector2" presStyleLbl="sibTrans2D1" presStyleIdx="1" presStyleCnt="3"/>
      <dgm:spPr/>
      <dgm:t>
        <a:bodyPr/>
        <a:lstStyle/>
        <a:p>
          <a:endParaRPr lang="en-US"/>
        </a:p>
      </dgm:t>
    </dgm:pt>
    <dgm:pt modelId="{5E308E40-9922-4CA7-86F9-363887C8FADA}" type="pres">
      <dgm:prSet presAssocID="{23960533-0908-4C83-9FE4-E8DE4517E6D9}" presName="connector3" presStyleLbl="sibTrans2D1" presStyleIdx="2" presStyleCnt="3"/>
      <dgm:spPr/>
      <dgm:t>
        <a:bodyPr/>
        <a:lstStyle/>
        <a:p>
          <a:endParaRPr lang="en-US"/>
        </a:p>
      </dgm:t>
    </dgm:pt>
  </dgm:ptLst>
  <dgm:cxnLst>
    <dgm:cxn modelId="{7A8D6B77-96E8-4471-BAC4-1C53C05430C2}" type="presOf" srcId="{B4530220-1B4C-46A9-B019-7A7516DAA918}" destId="{46A2A755-6A0E-4DFB-8D70-E7B8B60C7B75}" srcOrd="3" destOrd="0" presId="urn:microsoft.com/office/officeart/2005/8/layout/gear1"/>
    <dgm:cxn modelId="{E71217F2-ED9F-43AA-B60F-22798F401140}" type="presOf" srcId="{B4530220-1B4C-46A9-B019-7A7516DAA918}" destId="{635D1179-90A8-4559-B7DC-E15D1CAC9D06}" srcOrd="0" destOrd="0" presId="urn:microsoft.com/office/officeart/2005/8/layout/gear1"/>
    <dgm:cxn modelId="{4CDC2D03-B51D-433D-8400-0A51BCBB7405}" srcId="{12A8410A-919D-43EA-B16D-FD1A360307F1}" destId="{B6789E9D-5ABB-4771-AC03-1C524E71B5A6}" srcOrd="0" destOrd="0" parTransId="{6D7CC0A9-424D-4AE4-92A9-65D75D984632}" sibTransId="{6C383715-DAF9-41FB-8077-5C668D453D05}"/>
    <dgm:cxn modelId="{515D633A-C003-4567-9410-66294661546C}" type="presOf" srcId="{EC09FF81-A51F-4EBD-9DE3-1A245FEBB005}" destId="{C745D5E1-C42D-41D1-B163-E89C64C9C910}" srcOrd="0" destOrd="0" presId="urn:microsoft.com/office/officeart/2005/8/layout/gear1"/>
    <dgm:cxn modelId="{5E301108-B894-4DE6-B15B-B3C0E50AD759}" srcId="{12A8410A-919D-43EA-B16D-FD1A360307F1}" destId="{60E81807-167B-437D-88DE-7E749A80D134}" srcOrd="1" destOrd="0" parTransId="{FBE961FD-9BA6-4769-905D-DF133BFD59F7}" sibTransId="{EC09FF81-A51F-4EBD-9DE3-1A245FEBB005}"/>
    <dgm:cxn modelId="{1CB671AA-8367-4F84-97A3-4BF643C41B5C}" type="presOf" srcId="{23960533-0908-4C83-9FE4-E8DE4517E6D9}" destId="{5E308E40-9922-4CA7-86F9-363887C8FADA}" srcOrd="0" destOrd="0" presId="urn:microsoft.com/office/officeart/2005/8/layout/gear1"/>
    <dgm:cxn modelId="{3EDB1114-46AE-45E1-977C-8AEA8768DBE8}" srcId="{12A8410A-919D-43EA-B16D-FD1A360307F1}" destId="{B4530220-1B4C-46A9-B019-7A7516DAA918}" srcOrd="2" destOrd="0" parTransId="{84FD06DB-67C4-4591-B101-5C663C2D003A}" sibTransId="{23960533-0908-4C83-9FE4-E8DE4517E6D9}"/>
    <dgm:cxn modelId="{03A151A6-F1B2-45D3-A696-758BA65FBC69}" type="presOf" srcId="{B6789E9D-5ABB-4771-AC03-1C524E71B5A6}" destId="{40C6DAB7-44FD-4C51-985D-CEAA9045FF09}" srcOrd="1" destOrd="0" presId="urn:microsoft.com/office/officeart/2005/8/layout/gear1"/>
    <dgm:cxn modelId="{31DDDFEC-BFB0-4C6C-A797-9AF670CC3FAB}" type="presOf" srcId="{6C383715-DAF9-41FB-8077-5C668D453D05}" destId="{22601913-4B5E-4B79-9FFE-79E44376933D}" srcOrd="0" destOrd="0" presId="urn:microsoft.com/office/officeart/2005/8/layout/gear1"/>
    <dgm:cxn modelId="{DF5A452D-9DF9-40FB-A801-C709B513D9ED}" type="presOf" srcId="{B6789E9D-5ABB-4771-AC03-1C524E71B5A6}" destId="{22DF8FDA-ADF2-4249-A6A9-B700EDCCC76C}" srcOrd="0" destOrd="0" presId="urn:microsoft.com/office/officeart/2005/8/layout/gear1"/>
    <dgm:cxn modelId="{98D10EB8-D1D7-45E2-BD88-1B4E6F20123D}" type="presOf" srcId="{B6789E9D-5ABB-4771-AC03-1C524E71B5A6}" destId="{00300CF7-E304-4E4E-BC91-303E8434EA48}" srcOrd="2" destOrd="0" presId="urn:microsoft.com/office/officeart/2005/8/layout/gear1"/>
    <dgm:cxn modelId="{E2B02DC7-E94E-42A2-BA03-01D52AE4E9E1}" type="presOf" srcId="{B4530220-1B4C-46A9-B019-7A7516DAA918}" destId="{FB9B1524-F1B9-4C6C-BB2D-CC1DD682B03A}" srcOrd="2" destOrd="0" presId="urn:microsoft.com/office/officeart/2005/8/layout/gear1"/>
    <dgm:cxn modelId="{18FDB407-D899-4661-8DEA-9A99E391074F}" type="presOf" srcId="{60E81807-167B-437D-88DE-7E749A80D134}" destId="{BF9BECEF-45BE-4AA7-81E4-2315AFFF5998}" srcOrd="1" destOrd="0" presId="urn:microsoft.com/office/officeart/2005/8/layout/gear1"/>
    <dgm:cxn modelId="{EDE8A808-27BD-4C4F-BAD8-FA318ED7201D}" type="presOf" srcId="{60E81807-167B-437D-88DE-7E749A80D134}" destId="{8B096256-0D75-4A23-A167-3C25BB89C1AB}" srcOrd="0" destOrd="0" presId="urn:microsoft.com/office/officeart/2005/8/layout/gear1"/>
    <dgm:cxn modelId="{0D8EFAF5-E309-41BE-9316-314F6F4F668C}" type="presOf" srcId="{12A8410A-919D-43EA-B16D-FD1A360307F1}" destId="{450E6269-5A16-48D3-A429-4748DDCD7E16}" srcOrd="0" destOrd="0" presId="urn:microsoft.com/office/officeart/2005/8/layout/gear1"/>
    <dgm:cxn modelId="{BA934A38-398B-4DE4-9817-74F0ADF3CF41}" type="presOf" srcId="{60E81807-167B-437D-88DE-7E749A80D134}" destId="{B7EFA809-4C34-4D05-881F-BD18BE410B51}" srcOrd="2" destOrd="0" presId="urn:microsoft.com/office/officeart/2005/8/layout/gear1"/>
    <dgm:cxn modelId="{9927A18D-5757-48FC-9ABB-43A630517CE6}" type="presOf" srcId="{B4530220-1B4C-46A9-B019-7A7516DAA918}" destId="{5FD161AE-27FF-4A19-A4D8-0F47C8A0404A}" srcOrd="1" destOrd="0" presId="urn:microsoft.com/office/officeart/2005/8/layout/gear1"/>
    <dgm:cxn modelId="{DC7816C0-696F-4C2F-9243-5C342DEDC78C}" type="presParOf" srcId="{450E6269-5A16-48D3-A429-4748DDCD7E16}" destId="{22DF8FDA-ADF2-4249-A6A9-B700EDCCC76C}" srcOrd="0" destOrd="0" presId="urn:microsoft.com/office/officeart/2005/8/layout/gear1"/>
    <dgm:cxn modelId="{845C3C0B-9B96-46C9-97CB-DC943ECD3D77}" type="presParOf" srcId="{450E6269-5A16-48D3-A429-4748DDCD7E16}" destId="{40C6DAB7-44FD-4C51-985D-CEAA9045FF09}" srcOrd="1" destOrd="0" presId="urn:microsoft.com/office/officeart/2005/8/layout/gear1"/>
    <dgm:cxn modelId="{D5CC5D49-EFF8-490F-A33B-8F49595336DF}" type="presParOf" srcId="{450E6269-5A16-48D3-A429-4748DDCD7E16}" destId="{00300CF7-E304-4E4E-BC91-303E8434EA48}" srcOrd="2" destOrd="0" presId="urn:microsoft.com/office/officeart/2005/8/layout/gear1"/>
    <dgm:cxn modelId="{80E61FE0-3238-402D-AE8E-63F3B653D323}" type="presParOf" srcId="{450E6269-5A16-48D3-A429-4748DDCD7E16}" destId="{8B096256-0D75-4A23-A167-3C25BB89C1AB}" srcOrd="3" destOrd="0" presId="urn:microsoft.com/office/officeart/2005/8/layout/gear1"/>
    <dgm:cxn modelId="{9C8C6018-BCDC-4844-916D-1C3E97D6E483}" type="presParOf" srcId="{450E6269-5A16-48D3-A429-4748DDCD7E16}" destId="{BF9BECEF-45BE-4AA7-81E4-2315AFFF5998}" srcOrd="4" destOrd="0" presId="urn:microsoft.com/office/officeart/2005/8/layout/gear1"/>
    <dgm:cxn modelId="{08E4D90E-FBA4-46EF-8C8E-61983E51957F}" type="presParOf" srcId="{450E6269-5A16-48D3-A429-4748DDCD7E16}" destId="{B7EFA809-4C34-4D05-881F-BD18BE410B51}" srcOrd="5" destOrd="0" presId="urn:microsoft.com/office/officeart/2005/8/layout/gear1"/>
    <dgm:cxn modelId="{1EEB9D60-FCBC-47F5-8C77-93EBF9CB114B}" type="presParOf" srcId="{450E6269-5A16-48D3-A429-4748DDCD7E16}" destId="{635D1179-90A8-4559-B7DC-E15D1CAC9D06}" srcOrd="6" destOrd="0" presId="urn:microsoft.com/office/officeart/2005/8/layout/gear1"/>
    <dgm:cxn modelId="{A4EDA5B1-1E03-4E8F-AB32-392D188ECD11}" type="presParOf" srcId="{450E6269-5A16-48D3-A429-4748DDCD7E16}" destId="{5FD161AE-27FF-4A19-A4D8-0F47C8A0404A}" srcOrd="7" destOrd="0" presId="urn:microsoft.com/office/officeart/2005/8/layout/gear1"/>
    <dgm:cxn modelId="{84C3A675-EB9E-43B5-8CA0-BB897F6335B7}" type="presParOf" srcId="{450E6269-5A16-48D3-A429-4748DDCD7E16}" destId="{FB9B1524-F1B9-4C6C-BB2D-CC1DD682B03A}" srcOrd="8" destOrd="0" presId="urn:microsoft.com/office/officeart/2005/8/layout/gear1"/>
    <dgm:cxn modelId="{4318D422-2DEC-462B-A2FD-A8C3003B4B4B}" type="presParOf" srcId="{450E6269-5A16-48D3-A429-4748DDCD7E16}" destId="{46A2A755-6A0E-4DFB-8D70-E7B8B60C7B75}" srcOrd="9" destOrd="0" presId="urn:microsoft.com/office/officeart/2005/8/layout/gear1"/>
    <dgm:cxn modelId="{1DE5C80A-B46C-49DF-9A24-64E67CE3C03A}" type="presParOf" srcId="{450E6269-5A16-48D3-A429-4748DDCD7E16}" destId="{22601913-4B5E-4B79-9FFE-79E44376933D}" srcOrd="10" destOrd="0" presId="urn:microsoft.com/office/officeart/2005/8/layout/gear1"/>
    <dgm:cxn modelId="{E97F31C7-F1EE-4BAE-B996-B3993AE40AF5}" type="presParOf" srcId="{450E6269-5A16-48D3-A429-4748DDCD7E16}" destId="{C745D5E1-C42D-41D1-B163-E89C64C9C910}" srcOrd="11" destOrd="0" presId="urn:microsoft.com/office/officeart/2005/8/layout/gear1"/>
    <dgm:cxn modelId="{DB16C90D-0C71-437C-9D8E-7AD2B04F635D}" type="presParOf" srcId="{450E6269-5A16-48D3-A429-4748DDCD7E16}" destId="{5E308E40-9922-4CA7-86F9-363887C8FADA}"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25E5D8-9181-4838-BACC-05395DBFE7F1}">
      <dsp:nvSpPr>
        <dsp:cNvPr id="0" name=""/>
        <dsp:cNvSpPr/>
      </dsp:nvSpPr>
      <dsp:spPr>
        <a:xfrm rot="2561280">
          <a:off x="2876214" y="2908697"/>
          <a:ext cx="639340" cy="45615"/>
        </a:xfrm>
        <a:custGeom>
          <a:avLst/>
          <a:gdLst/>
          <a:ahLst/>
          <a:cxnLst/>
          <a:rect l="0" t="0" r="0" b="0"/>
          <a:pathLst>
            <a:path>
              <a:moveTo>
                <a:pt x="0" y="22807"/>
              </a:moveTo>
              <a:lnTo>
                <a:pt x="639340" y="2280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B0C60C9-FAAF-4F40-B463-DCD1527DB203}">
      <dsp:nvSpPr>
        <dsp:cNvPr id="0" name=""/>
        <dsp:cNvSpPr/>
      </dsp:nvSpPr>
      <dsp:spPr>
        <a:xfrm>
          <a:off x="2960909" y="2039893"/>
          <a:ext cx="710363" cy="45615"/>
        </a:xfrm>
        <a:custGeom>
          <a:avLst/>
          <a:gdLst/>
          <a:ahLst/>
          <a:cxnLst/>
          <a:rect l="0" t="0" r="0" b="0"/>
          <a:pathLst>
            <a:path>
              <a:moveTo>
                <a:pt x="0" y="22807"/>
              </a:moveTo>
              <a:lnTo>
                <a:pt x="710363" y="2280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0169661-CEE5-434D-99F4-30DED52157A1}">
      <dsp:nvSpPr>
        <dsp:cNvPr id="0" name=""/>
        <dsp:cNvSpPr/>
      </dsp:nvSpPr>
      <dsp:spPr>
        <a:xfrm rot="19105847">
          <a:off x="2867104" y="1165784"/>
          <a:ext cx="744936" cy="45615"/>
        </a:xfrm>
        <a:custGeom>
          <a:avLst/>
          <a:gdLst/>
          <a:ahLst/>
          <a:cxnLst/>
          <a:rect l="0" t="0" r="0" b="0"/>
          <a:pathLst>
            <a:path>
              <a:moveTo>
                <a:pt x="0" y="22807"/>
              </a:moveTo>
              <a:lnTo>
                <a:pt x="744936" y="2280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2FC5380-D727-4EE8-9886-C7D03DF6CEE2}">
      <dsp:nvSpPr>
        <dsp:cNvPr id="0" name=""/>
        <dsp:cNvSpPr/>
      </dsp:nvSpPr>
      <dsp:spPr>
        <a:xfrm>
          <a:off x="1158346" y="822666"/>
          <a:ext cx="2211736" cy="248875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EB1B714-6F6E-4C1B-B2EC-78EA2FD1BB9B}">
      <dsp:nvSpPr>
        <dsp:cNvPr id="0" name=""/>
        <dsp:cNvSpPr/>
      </dsp:nvSpPr>
      <dsp:spPr>
        <a:xfrm>
          <a:off x="3375854" y="970"/>
          <a:ext cx="1130707" cy="113070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Awards</a:t>
          </a:r>
        </a:p>
        <a:p>
          <a:pPr lvl="0" algn="ctr" defTabSz="622300">
            <a:lnSpc>
              <a:spcPct val="90000"/>
            </a:lnSpc>
            <a:spcBef>
              <a:spcPct val="0"/>
            </a:spcBef>
            <a:spcAft>
              <a:spcPct val="35000"/>
            </a:spcAft>
          </a:pPr>
          <a:r>
            <a:rPr lang="en-US" sz="1400" kern="1200" dirty="0" smtClean="0"/>
            <a:t>Received</a:t>
          </a:r>
          <a:endParaRPr lang="en-US" sz="1400" kern="1200" dirty="0"/>
        </a:p>
      </dsp:txBody>
      <dsp:txXfrm>
        <a:off x="3541442" y="166558"/>
        <a:ext cx="799531" cy="799531"/>
      </dsp:txXfrm>
    </dsp:sp>
    <dsp:sp modelId="{B30367EA-DEBA-4397-9369-8FAC91662726}">
      <dsp:nvSpPr>
        <dsp:cNvPr id="0" name=""/>
        <dsp:cNvSpPr/>
      </dsp:nvSpPr>
      <dsp:spPr>
        <a:xfrm>
          <a:off x="4619632" y="970"/>
          <a:ext cx="1696060" cy="1130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A-102 &amp; A-89</a:t>
          </a:r>
          <a:endParaRPr lang="en-US" sz="2000" kern="1200" dirty="0"/>
        </a:p>
        <a:p>
          <a:pPr marL="228600" lvl="1" indent="-228600" algn="l" defTabSz="889000">
            <a:lnSpc>
              <a:spcPct val="90000"/>
            </a:lnSpc>
            <a:spcBef>
              <a:spcPct val="0"/>
            </a:spcBef>
            <a:spcAft>
              <a:spcPct val="15000"/>
            </a:spcAft>
            <a:buChar char="••"/>
          </a:pPr>
          <a:r>
            <a:rPr lang="en-US" sz="2000" kern="1200" dirty="0" smtClean="0"/>
            <a:t>A-87</a:t>
          </a:r>
          <a:endParaRPr lang="en-US" sz="2000" kern="1200" dirty="0"/>
        </a:p>
        <a:p>
          <a:pPr marL="228600" lvl="1" indent="-228600" algn="l" defTabSz="889000">
            <a:lnSpc>
              <a:spcPct val="90000"/>
            </a:lnSpc>
            <a:spcBef>
              <a:spcPct val="0"/>
            </a:spcBef>
            <a:spcAft>
              <a:spcPct val="15000"/>
            </a:spcAft>
            <a:buChar char="••"/>
          </a:pPr>
          <a:r>
            <a:rPr lang="en-US" sz="2000" kern="1200" dirty="0" smtClean="0"/>
            <a:t>A-133 &amp;A-50</a:t>
          </a:r>
          <a:endParaRPr lang="en-US" sz="2000" kern="1200" dirty="0"/>
        </a:p>
      </dsp:txBody>
      <dsp:txXfrm>
        <a:off x="4619632" y="970"/>
        <a:ext cx="1696060" cy="1130707"/>
      </dsp:txXfrm>
    </dsp:sp>
    <dsp:sp modelId="{255FA722-C1AA-4087-B8A0-36DAA1CB8420}">
      <dsp:nvSpPr>
        <dsp:cNvPr id="0" name=""/>
        <dsp:cNvSpPr/>
      </dsp:nvSpPr>
      <dsp:spPr>
        <a:xfrm>
          <a:off x="3671272" y="1456756"/>
          <a:ext cx="1211888" cy="121188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Subawards to universities</a:t>
          </a:r>
          <a:endParaRPr lang="en-US" sz="1400" kern="1200" dirty="0"/>
        </a:p>
      </dsp:txBody>
      <dsp:txXfrm>
        <a:off x="3848749" y="1634233"/>
        <a:ext cx="856934" cy="856934"/>
      </dsp:txXfrm>
    </dsp:sp>
    <dsp:sp modelId="{17BF140F-3C6B-46EE-9FEF-E93949DA0EED}">
      <dsp:nvSpPr>
        <dsp:cNvPr id="0" name=""/>
        <dsp:cNvSpPr/>
      </dsp:nvSpPr>
      <dsp:spPr>
        <a:xfrm>
          <a:off x="5004349" y="1456756"/>
          <a:ext cx="1817832" cy="1211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A-110</a:t>
          </a:r>
          <a:endParaRPr lang="en-US" sz="2000" kern="1200" dirty="0"/>
        </a:p>
        <a:p>
          <a:pPr marL="228600" lvl="1" indent="-228600" algn="l" defTabSz="889000">
            <a:lnSpc>
              <a:spcPct val="90000"/>
            </a:lnSpc>
            <a:spcBef>
              <a:spcPct val="0"/>
            </a:spcBef>
            <a:spcAft>
              <a:spcPct val="15000"/>
            </a:spcAft>
            <a:buChar char="••"/>
          </a:pPr>
          <a:r>
            <a:rPr lang="en-US" sz="2000" kern="1200" dirty="0" smtClean="0"/>
            <a:t>A-21</a:t>
          </a:r>
          <a:endParaRPr lang="en-US" sz="2000" kern="1200" dirty="0"/>
        </a:p>
      </dsp:txBody>
      <dsp:txXfrm>
        <a:off x="5004349" y="1456756"/>
        <a:ext cx="1817832" cy="1211888"/>
      </dsp:txXfrm>
    </dsp:sp>
    <dsp:sp modelId="{BEC69D7C-F7E3-4B1F-9DDF-0731857C3A6A}">
      <dsp:nvSpPr>
        <dsp:cNvPr id="0" name=""/>
        <dsp:cNvSpPr/>
      </dsp:nvSpPr>
      <dsp:spPr>
        <a:xfrm>
          <a:off x="3270319" y="2953133"/>
          <a:ext cx="1211888" cy="121188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Subawards to nonprofits</a:t>
          </a:r>
          <a:endParaRPr lang="en-US" sz="1400" kern="1200" dirty="0"/>
        </a:p>
      </dsp:txBody>
      <dsp:txXfrm>
        <a:off x="3447796" y="3130610"/>
        <a:ext cx="856934" cy="856934"/>
      </dsp:txXfrm>
    </dsp:sp>
    <dsp:sp modelId="{9F12237D-69D2-4DFD-8CB8-CCA4C670E5BE}">
      <dsp:nvSpPr>
        <dsp:cNvPr id="0" name=""/>
        <dsp:cNvSpPr/>
      </dsp:nvSpPr>
      <dsp:spPr>
        <a:xfrm>
          <a:off x="4603396" y="2953133"/>
          <a:ext cx="1817832" cy="1211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A-110</a:t>
          </a:r>
          <a:endParaRPr lang="en-US" sz="2000" kern="1200" dirty="0"/>
        </a:p>
        <a:p>
          <a:pPr marL="228600" lvl="1" indent="-228600" algn="l" defTabSz="889000">
            <a:lnSpc>
              <a:spcPct val="90000"/>
            </a:lnSpc>
            <a:spcBef>
              <a:spcPct val="0"/>
            </a:spcBef>
            <a:spcAft>
              <a:spcPct val="15000"/>
            </a:spcAft>
            <a:buChar char="••"/>
          </a:pPr>
          <a:r>
            <a:rPr lang="en-US" sz="2000" kern="1200" dirty="0" smtClean="0"/>
            <a:t>A-122</a:t>
          </a:r>
          <a:endParaRPr lang="en-US" sz="2000" kern="1200" dirty="0"/>
        </a:p>
      </dsp:txBody>
      <dsp:txXfrm>
        <a:off x="4603396" y="2953133"/>
        <a:ext cx="1817832" cy="12118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AF9AB8-E0A7-49D8-91C8-1AE95F99CBB6}">
      <dsp:nvSpPr>
        <dsp:cNvPr id="0" name=""/>
        <dsp:cNvSpPr/>
      </dsp:nvSpPr>
      <dsp:spPr>
        <a:xfrm>
          <a:off x="0" y="1440578"/>
          <a:ext cx="7772400" cy="8190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3225" tIns="416560" rIns="603225"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Financial Stability of Recipient</a:t>
          </a:r>
          <a:endParaRPr lang="en-US" sz="2000" kern="1200" dirty="0"/>
        </a:p>
      </dsp:txBody>
      <dsp:txXfrm>
        <a:off x="0" y="1440578"/>
        <a:ext cx="7772400" cy="819000"/>
      </dsp:txXfrm>
    </dsp:sp>
    <dsp:sp modelId="{27B21C7E-A411-4F2A-B7CA-1B025F573919}">
      <dsp:nvSpPr>
        <dsp:cNvPr id="0" name=""/>
        <dsp:cNvSpPr/>
      </dsp:nvSpPr>
      <dsp:spPr>
        <a:xfrm>
          <a:off x="388620" y="417296"/>
          <a:ext cx="7108248" cy="1318481"/>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5645" tIns="0" rIns="205645" bIns="0" numCol="1" spcCol="1270" anchor="ctr" anchorCtr="0">
          <a:noAutofit/>
        </a:bodyPr>
        <a:lstStyle/>
        <a:p>
          <a:pPr lvl="0" algn="l" defTabSz="889000">
            <a:lnSpc>
              <a:spcPct val="90000"/>
            </a:lnSpc>
            <a:spcBef>
              <a:spcPct val="0"/>
            </a:spcBef>
            <a:spcAft>
              <a:spcPct val="35000"/>
            </a:spcAft>
          </a:pPr>
          <a:r>
            <a:rPr lang="en-US" sz="2000" kern="1200" dirty="0" smtClean="0"/>
            <a:t>Cash flow management</a:t>
          </a:r>
        </a:p>
        <a:p>
          <a:pPr lvl="0" algn="l" defTabSz="889000">
            <a:lnSpc>
              <a:spcPct val="90000"/>
            </a:lnSpc>
            <a:spcBef>
              <a:spcPct val="0"/>
            </a:spcBef>
            <a:spcAft>
              <a:spcPct val="35000"/>
            </a:spcAft>
          </a:pPr>
          <a:r>
            <a:rPr lang="en-US" sz="2000" kern="1200" dirty="0" smtClean="0"/>
            <a:t>Payroll management</a:t>
          </a:r>
        </a:p>
        <a:p>
          <a:pPr lvl="0" algn="l" defTabSz="889000">
            <a:lnSpc>
              <a:spcPct val="90000"/>
            </a:lnSpc>
            <a:spcBef>
              <a:spcPct val="0"/>
            </a:spcBef>
            <a:spcAft>
              <a:spcPct val="35000"/>
            </a:spcAft>
          </a:pPr>
          <a:r>
            <a:rPr lang="en-US" sz="2000" kern="1200" dirty="0" smtClean="0"/>
            <a:t>Debt (are they on the do not pay list?)</a:t>
          </a:r>
        </a:p>
        <a:p>
          <a:pPr lvl="0" algn="l" defTabSz="889000">
            <a:lnSpc>
              <a:spcPct val="90000"/>
            </a:lnSpc>
            <a:spcBef>
              <a:spcPct val="0"/>
            </a:spcBef>
            <a:spcAft>
              <a:spcPct val="35000"/>
            </a:spcAft>
          </a:pPr>
          <a:r>
            <a:rPr lang="en-US" sz="2000" kern="1200" dirty="0" smtClean="0"/>
            <a:t>Payment history (contractors charging interest?)</a:t>
          </a:r>
          <a:endParaRPr lang="en-US" sz="2000" kern="1200" dirty="0"/>
        </a:p>
      </dsp:txBody>
      <dsp:txXfrm>
        <a:off x="452983" y="481659"/>
        <a:ext cx="6979522" cy="1189755"/>
      </dsp:txXfrm>
    </dsp:sp>
    <dsp:sp modelId="{93FBF433-86E6-4F14-9A78-437519ABC92B}">
      <dsp:nvSpPr>
        <dsp:cNvPr id="0" name=""/>
        <dsp:cNvSpPr/>
      </dsp:nvSpPr>
      <dsp:spPr>
        <a:xfrm>
          <a:off x="0" y="2662778"/>
          <a:ext cx="7772400" cy="8190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3225" tIns="416560" rIns="603225"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Quality of Management</a:t>
          </a:r>
          <a:endParaRPr lang="en-US" sz="2000" kern="1200" dirty="0"/>
        </a:p>
      </dsp:txBody>
      <dsp:txXfrm>
        <a:off x="0" y="2662778"/>
        <a:ext cx="7772400" cy="819000"/>
      </dsp:txXfrm>
    </dsp:sp>
    <dsp:sp modelId="{0A2E507A-11C6-4D9A-9118-22D321A2136D}">
      <dsp:nvSpPr>
        <dsp:cNvPr id="0" name=""/>
        <dsp:cNvSpPr/>
      </dsp:nvSpPr>
      <dsp:spPr>
        <a:xfrm>
          <a:off x="388620" y="2367578"/>
          <a:ext cx="5440680" cy="59040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5645" tIns="0" rIns="205645" bIns="0" numCol="1" spcCol="1270" anchor="ctr" anchorCtr="0">
          <a:noAutofit/>
        </a:bodyPr>
        <a:lstStyle/>
        <a:p>
          <a:pPr lvl="0" algn="l" defTabSz="889000">
            <a:lnSpc>
              <a:spcPct val="90000"/>
            </a:lnSpc>
            <a:spcBef>
              <a:spcPct val="0"/>
            </a:spcBef>
            <a:spcAft>
              <a:spcPct val="35000"/>
            </a:spcAft>
          </a:pPr>
          <a:r>
            <a:rPr lang="en-US" sz="2000" kern="1200" dirty="0" smtClean="0"/>
            <a:t>Are they “</a:t>
          </a:r>
          <a:r>
            <a:rPr lang="en-US" sz="2000" i="1" kern="1200" dirty="0" smtClean="0"/>
            <a:t>living</a:t>
          </a:r>
          <a:r>
            <a:rPr lang="en-US" sz="2000" kern="1200" dirty="0" smtClean="0"/>
            <a:t>” COSO 2013?</a:t>
          </a:r>
          <a:endParaRPr lang="en-US" sz="2000" kern="1200" dirty="0"/>
        </a:p>
      </dsp:txBody>
      <dsp:txXfrm>
        <a:off x="417441" y="2396399"/>
        <a:ext cx="5383038" cy="532758"/>
      </dsp:txXfrm>
    </dsp:sp>
    <dsp:sp modelId="{9E5F371B-C788-45D6-B881-DDB70BD9FF1F}">
      <dsp:nvSpPr>
        <dsp:cNvPr id="0" name=""/>
        <dsp:cNvSpPr/>
      </dsp:nvSpPr>
      <dsp:spPr>
        <a:xfrm>
          <a:off x="0" y="3884978"/>
          <a:ext cx="7772400" cy="819000"/>
        </a:xfrm>
        <a:prstGeom prst="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3225" tIns="416560" rIns="603225"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Systems Integrity</a:t>
          </a:r>
          <a:endParaRPr lang="en-US" sz="2000" kern="1200" dirty="0"/>
        </a:p>
      </dsp:txBody>
      <dsp:txXfrm>
        <a:off x="0" y="3884978"/>
        <a:ext cx="7772400" cy="819000"/>
      </dsp:txXfrm>
    </dsp:sp>
    <dsp:sp modelId="{E754057F-26FB-44E0-8C38-53427307CA06}">
      <dsp:nvSpPr>
        <dsp:cNvPr id="0" name=""/>
        <dsp:cNvSpPr/>
      </dsp:nvSpPr>
      <dsp:spPr>
        <a:xfrm>
          <a:off x="388620" y="3589778"/>
          <a:ext cx="5440680" cy="59040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5645" tIns="0" rIns="205645" bIns="0" numCol="1" spcCol="1270" anchor="ctr" anchorCtr="0">
          <a:noAutofit/>
        </a:bodyPr>
        <a:lstStyle/>
        <a:p>
          <a:pPr lvl="0" algn="l" defTabSz="889000">
            <a:lnSpc>
              <a:spcPct val="90000"/>
            </a:lnSpc>
            <a:spcBef>
              <a:spcPct val="0"/>
            </a:spcBef>
            <a:spcAft>
              <a:spcPct val="35000"/>
            </a:spcAft>
          </a:pPr>
          <a:r>
            <a:rPr lang="en-US" sz="2000" kern="1200" dirty="0" smtClean="0"/>
            <a:t>Any history of hacks?</a:t>
          </a:r>
        </a:p>
        <a:p>
          <a:pPr lvl="0" algn="l" defTabSz="889000">
            <a:lnSpc>
              <a:spcPct val="90000"/>
            </a:lnSpc>
            <a:spcBef>
              <a:spcPct val="0"/>
            </a:spcBef>
            <a:spcAft>
              <a:spcPct val="35000"/>
            </a:spcAft>
          </a:pPr>
          <a:r>
            <a:rPr lang="en-US" sz="2000" kern="1200" dirty="0" smtClean="0"/>
            <a:t>Any audit findings regarding systems?</a:t>
          </a:r>
          <a:endParaRPr lang="en-US" sz="2000" kern="1200" dirty="0"/>
        </a:p>
      </dsp:txBody>
      <dsp:txXfrm>
        <a:off x="417441" y="3618599"/>
        <a:ext cx="5383038" cy="5327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AF9AB8-E0A7-49D8-91C8-1AE95F99CBB6}">
      <dsp:nvSpPr>
        <dsp:cNvPr id="0" name=""/>
        <dsp:cNvSpPr/>
      </dsp:nvSpPr>
      <dsp:spPr>
        <a:xfrm>
          <a:off x="0" y="548012"/>
          <a:ext cx="7772400" cy="1023750"/>
        </a:xfrm>
        <a:prstGeom prst="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3225" tIns="520700" rIns="603225" bIns="177800" numCol="1" spcCol="1270" anchor="t" anchorCtr="0">
          <a:noAutofit/>
        </a:bodyPr>
        <a:lstStyle/>
        <a:p>
          <a:pPr marL="228600" lvl="1" indent="-228600" algn="l" defTabSz="1111250">
            <a:lnSpc>
              <a:spcPct val="90000"/>
            </a:lnSpc>
            <a:spcBef>
              <a:spcPct val="0"/>
            </a:spcBef>
            <a:spcAft>
              <a:spcPct val="15000"/>
            </a:spcAft>
            <a:buChar char="••"/>
          </a:pPr>
          <a:r>
            <a:rPr lang="en-US" sz="2500" kern="1200" dirty="0" smtClean="0"/>
            <a:t>Performance History</a:t>
          </a:r>
          <a:endParaRPr lang="en-US" sz="2500" kern="1200" dirty="0"/>
        </a:p>
      </dsp:txBody>
      <dsp:txXfrm>
        <a:off x="0" y="548012"/>
        <a:ext cx="7772400" cy="1023750"/>
      </dsp:txXfrm>
    </dsp:sp>
    <dsp:sp modelId="{27B21C7E-A411-4F2A-B7CA-1B025F573919}">
      <dsp:nvSpPr>
        <dsp:cNvPr id="0" name=""/>
        <dsp:cNvSpPr/>
      </dsp:nvSpPr>
      <dsp:spPr>
        <a:xfrm>
          <a:off x="388620" y="179012"/>
          <a:ext cx="5440680" cy="73800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5645" tIns="0" rIns="205645" bIns="0" numCol="1" spcCol="1270" anchor="ctr" anchorCtr="0">
          <a:noAutofit/>
        </a:bodyPr>
        <a:lstStyle/>
        <a:p>
          <a:pPr lvl="0" algn="l" defTabSz="1111250">
            <a:lnSpc>
              <a:spcPct val="90000"/>
            </a:lnSpc>
            <a:spcBef>
              <a:spcPct val="0"/>
            </a:spcBef>
            <a:spcAft>
              <a:spcPct val="35000"/>
            </a:spcAft>
          </a:pPr>
          <a:r>
            <a:rPr lang="en-US" sz="2500" kern="1200" dirty="0" smtClean="0"/>
            <a:t>Are they getting the job done on time and reporting timely?</a:t>
          </a:r>
          <a:endParaRPr lang="en-US" sz="2500" kern="1200" dirty="0"/>
        </a:p>
      </dsp:txBody>
      <dsp:txXfrm>
        <a:off x="424646" y="215038"/>
        <a:ext cx="5368628" cy="665948"/>
      </dsp:txXfrm>
    </dsp:sp>
    <dsp:sp modelId="{93FBF433-86E6-4F14-9A78-437519ABC92B}">
      <dsp:nvSpPr>
        <dsp:cNvPr id="0" name=""/>
        <dsp:cNvSpPr/>
      </dsp:nvSpPr>
      <dsp:spPr>
        <a:xfrm>
          <a:off x="0" y="2075762"/>
          <a:ext cx="7772400" cy="1023750"/>
        </a:xfrm>
        <a:prstGeom prst="rect">
          <a:avLst/>
        </a:prstGeom>
        <a:solidFill>
          <a:schemeClr val="lt1">
            <a:alpha val="90000"/>
            <a:hueOff val="0"/>
            <a:satOff val="0"/>
            <a:lumOff val="0"/>
            <a:alphaOff val="0"/>
          </a:schemeClr>
        </a:solidFill>
        <a:ln w="12700" cap="flat" cmpd="sng" algn="ctr">
          <a:solidFill>
            <a:schemeClr val="accent4">
              <a:hueOff val="8458059"/>
              <a:satOff val="-10398"/>
              <a:lumOff val="-1039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3225" tIns="520700" rIns="603225" bIns="177800" numCol="1" spcCol="1270" anchor="t" anchorCtr="0">
          <a:noAutofit/>
        </a:bodyPr>
        <a:lstStyle/>
        <a:p>
          <a:pPr marL="228600" lvl="1" indent="-228600" algn="l" defTabSz="1111250">
            <a:lnSpc>
              <a:spcPct val="90000"/>
            </a:lnSpc>
            <a:spcBef>
              <a:spcPct val="0"/>
            </a:spcBef>
            <a:spcAft>
              <a:spcPct val="15000"/>
            </a:spcAft>
            <a:buChar char="••"/>
          </a:pPr>
          <a:r>
            <a:rPr lang="en-US" sz="2500" kern="1200" dirty="0" smtClean="0"/>
            <a:t>Prior audit findings and resolution ability</a:t>
          </a:r>
          <a:endParaRPr lang="en-US" sz="2500" kern="1200" dirty="0"/>
        </a:p>
      </dsp:txBody>
      <dsp:txXfrm>
        <a:off x="0" y="2075762"/>
        <a:ext cx="7772400" cy="1023750"/>
      </dsp:txXfrm>
    </dsp:sp>
    <dsp:sp modelId="{0A2E507A-11C6-4D9A-9118-22D321A2136D}">
      <dsp:nvSpPr>
        <dsp:cNvPr id="0" name=""/>
        <dsp:cNvSpPr/>
      </dsp:nvSpPr>
      <dsp:spPr>
        <a:xfrm>
          <a:off x="388620" y="1706762"/>
          <a:ext cx="5440680" cy="738000"/>
        </a:xfrm>
        <a:prstGeom prst="roundRect">
          <a:avLst/>
        </a:prstGeom>
        <a:solidFill>
          <a:schemeClr val="accent4">
            <a:hueOff val="8458059"/>
            <a:satOff val="-10398"/>
            <a:lumOff val="-1039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5645" tIns="0" rIns="205645" bIns="0" numCol="1" spcCol="1270" anchor="ctr" anchorCtr="0">
          <a:noAutofit/>
        </a:bodyPr>
        <a:lstStyle/>
        <a:p>
          <a:pPr lvl="0" algn="l" defTabSz="1111250">
            <a:lnSpc>
              <a:spcPct val="90000"/>
            </a:lnSpc>
            <a:spcBef>
              <a:spcPct val="0"/>
            </a:spcBef>
            <a:spcAft>
              <a:spcPct val="35000"/>
            </a:spcAft>
          </a:pPr>
          <a:r>
            <a:rPr lang="en-US" sz="2500" kern="1200" dirty="0" smtClean="0"/>
            <a:t>Are they resolving findings effectively and efficiently? (Maybe using CAROI?)</a:t>
          </a:r>
          <a:endParaRPr lang="en-US" sz="2500" kern="1200" dirty="0"/>
        </a:p>
      </dsp:txBody>
      <dsp:txXfrm>
        <a:off x="424646" y="1742788"/>
        <a:ext cx="5368628" cy="665948"/>
      </dsp:txXfrm>
    </dsp:sp>
    <dsp:sp modelId="{9E5F371B-C788-45D6-B881-DDB70BD9FF1F}">
      <dsp:nvSpPr>
        <dsp:cNvPr id="0" name=""/>
        <dsp:cNvSpPr/>
      </dsp:nvSpPr>
      <dsp:spPr>
        <a:xfrm>
          <a:off x="0" y="3603512"/>
          <a:ext cx="7772400" cy="1338750"/>
        </a:xfrm>
        <a:prstGeom prst="rect">
          <a:avLst/>
        </a:prstGeom>
        <a:solidFill>
          <a:schemeClr val="lt1">
            <a:alpha val="90000"/>
            <a:hueOff val="0"/>
            <a:satOff val="0"/>
            <a:lumOff val="0"/>
            <a:alphaOff val="0"/>
          </a:schemeClr>
        </a:solidFill>
        <a:ln w="12700" cap="flat" cmpd="sng" algn="ctr">
          <a:solidFill>
            <a:schemeClr val="accent4">
              <a:hueOff val="16916118"/>
              <a:satOff val="-20796"/>
              <a:lumOff val="-2078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3225" tIns="520700" rIns="603225" bIns="177800" numCol="1" spcCol="1270" anchor="t" anchorCtr="0">
          <a:noAutofit/>
        </a:bodyPr>
        <a:lstStyle/>
        <a:p>
          <a:pPr marL="228600" lvl="1" indent="-228600" algn="l" defTabSz="1111250">
            <a:lnSpc>
              <a:spcPct val="90000"/>
            </a:lnSpc>
            <a:spcBef>
              <a:spcPct val="0"/>
            </a:spcBef>
            <a:spcAft>
              <a:spcPct val="15000"/>
            </a:spcAft>
            <a:buChar char="••"/>
          </a:pPr>
          <a:r>
            <a:rPr lang="en-US" sz="2500" kern="1200" dirty="0" smtClean="0"/>
            <a:t>Success in implementing new programs / requirements</a:t>
          </a:r>
          <a:endParaRPr lang="en-US" sz="2500" kern="1200" dirty="0"/>
        </a:p>
      </dsp:txBody>
      <dsp:txXfrm>
        <a:off x="0" y="3603512"/>
        <a:ext cx="7772400" cy="1338750"/>
      </dsp:txXfrm>
    </dsp:sp>
    <dsp:sp modelId="{E754057F-26FB-44E0-8C38-53427307CA06}">
      <dsp:nvSpPr>
        <dsp:cNvPr id="0" name=""/>
        <dsp:cNvSpPr/>
      </dsp:nvSpPr>
      <dsp:spPr>
        <a:xfrm>
          <a:off x="388620" y="3234512"/>
          <a:ext cx="5440680" cy="738000"/>
        </a:xfrm>
        <a:prstGeom prst="roundRect">
          <a:avLst/>
        </a:prstGeom>
        <a:solidFill>
          <a:schemeClr val="accent4">
            <a:hueOff val="16916118"/>
            <a:satOff val="-20796"/>
            <a:lumOff val="-2078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5645" tIns="0" rIns="205645" bIns="0" numCol="1" spcCol="1270" anchor="ctr" anchorCtr="0">
          <a:noAutofit/>
        </a:bodyPr>
        <a:lstStyle/>
        <a:p>
          <a:pPr lvl="0" algn="l" defTabSz="1111250">
            <a:lnSpc>
              <a:spcPct val="90000"/>
            </a:lnSpc>
            <a:spcBef>
              <a:spcPct val="0"/>
            </a:spcBef>
            <a:spcAft>
              <a:spcPct val="35000"/>
            </a:spcAft>
          </a:pPr>
          <a:r>
            <a:rPr lang="en-US" sz="2500" kern="1200" dirty="0" smtClean="0"/>
            <a:t>Do they have capacity / resources to take on new programs / projects</a:t>
          </a:r>
          <a:endParaRPr lang="en-US" sz="2500" kern="1200" dirty="0"/>
        </a:p>
      </dsp:txBody>
      <dsp:txXfrm>
        <a:off x="424646" y="3270538"/>
        <a:ext cx="5368628" cy="66594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DF8FDA-ADF2-4249-A6A9-B700EDCCC76C}">
      <dsp:nvSpPr>
        <dsp:cNvPr id="0" name=""/>
        <dsp:cNvSpPr/>
      </dsp:nvSpPr>
      <dsp:spPr>
        <a:xfrm>
          <a:off x="1871467" y="2021414"/>
          <a:ext cx="2287349" cy="2287349"/>
        </a:xfrm>
        <a:prstGeom prst="gear9">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Federal Agency</a:t>
          </a:r>
          <a:endParaRPr lang="en-US" sz="2400" kern="1200" dirty="0"/>
        </a:p>
      </dsp:txBody>
      <dsp:txXfrm>
        <a:off x="2331326" y="2557215"/>
        <a:ext cx="1367631" cy="1175744"/>
      </dsp:txXfrm>
    </dsp:sp>
    <dsp:sp modelId="{8B096256-0D75-4A23-A167-3C25BB89C1AB}">
      <dsp:nvSpPr>
        <dsp:cNvPr id="0" name=""/>
        <dsp:cNvSpPr/>
      </dsp:nvSpPr>
      <dsp:spPr>
        <a:xfrm>
          <a:off x="540646" y="1480768"/>
          <a:ext cx="1663526" cy="1663526"/>
        </a:xfrm>
        <a:prstGeom prst="gear6">
          <a:avLst/>
        </a:prstGeom>
        <a:solidFill>
          <a:schemeClr val="accent4">
            <a:hueOff val="8458059"/>
            <a:satOff val="-10398"/>
            <a:lumOff val="-1039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PTE</a:t>
          </a:r>
          <a:endParaRPr lang="en-US" sz="2400" kern="1200" dirty="0"/>
        </a:p>
      </dsp:txBody>
      <dsp:txXfrm>
        <a:off x="959444" y="1902097"/>
        <a:ext cx="825930" cy="820868"/>
      </dsp:txXfrm>
    </dsp:sp>
    <dsp:sp modelId="{635D1179-90A8-4559-B7DC-E15D1CAC9D06}">
      <dsp:nvSpPr>
        <dsp:cNvPr id="0" name=""/>
        <dsp:cNvSpPr/>
      </dsp:nvSpPr>
      <dsp:spPr>
        <a:xfrm rot="20700000">
          <a:off x="1472390" y="333104"/>
          <a:ext cx="1629916" cy="1629916"/>
        </a:xfrm>
        <a:prstGeom prst="gear6">
          <a:avLst/>
        </a:prstGeom>
        <a:solidFill>
          <a:schemeClr val="accent4">
            <a:hueOff val="16916118"/>
            <a:satOff val="-20796"/>
            <a:lumOff val="-2078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Sub-recipient</a:t>
          </a:r>
          <a:endParaRPr lang="en-US" sz="1800" kern="1200" dirty="0"/>
        </a:p>
      </dsp:txBody>
      <dsp:txXfrm rot="-20700000">
        <a:off x="1829879" y="690593"/>
        <a:ext cx="914939" cy="914939"/>
      </dsp:txXfrm>
    </dsp:sp>
    <dsp:sp modelId="{22601913-4B5E-4B79-9FFE-79E44376933D}">
      <dsp:nvSpPr>
        <dsp:cNvPr id="0" name=""/>
        <dsp:cNvSpPr/>
      </dsp:nvSpPr>
      <dsp:spPr>
        <a:xfrm>
          <a:off x="1695197" y="1676478"/>
          <a:ext cx="2927807" cy="2927807"/>
        </a:xfrm>
        <a:prstGeom prst="circularArrow">
          <a:avLst>
            <a:gd name="adj1" fmla="val 4687"/>
            <a:gd name="adj2" fmla="val 299029"/>
            <a:gd name="adj3" fmla="val 2515401"/>
            <a:gd name="adj4" fmla="val 15862924"/>
            <a:gd name="adj5" fmla="val 5469"/>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745D5E1-C42D-41D1-B163-E89C64C9C910}">
      <dsp:nvSpPr>
        <dsp:cNvPr id="0" name=""/>
        <dsp:cNvSpPr/>
      </dsp:nvSpPr>
      <dsp:spPr>
        <a:xfrm>
          <a:off x="246038" y="1112845"/>
          <a:ext cx="2127234" cy="2127234"/>
        </a:xfrm>
        <a:prstGeom prst="leftCircularArrow">
          <a:avLst>
            <a:gd name="adj1" fmla="val 6452"/>
            <a:gd name="adj2" fmla="val 429999"/>
            <a:gd name="adj3" fmla="val 10489124"/>
            <a:gd name="adj4" fmla="val 14837806"/>
            <a:gd name="adj5" fmla="val 7527"/>
          </a:avLst>
        </a:prstGeom>
        <a:solidFill>
          <a:schemeClr val="accent4">
            <a:hueOff val="8458059"/>
            <a:satOff val="-10398"/>
            <a:lumOff val="-1039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E308E40-9922-4CA7-86F9-363887C8FADA}">
      <dsp:nvSpPr>
        <dsp:cNvPr id="0" name=""/>
        <dsp:cNvSpPr/>
      </dsp:nvSpPr>
      <dsp:spPr>
        <a:xfrm>
          <a:off x="1095374" y="-23756"/>
          <a:ext cx="2293587" cy="2293587"/>
        </a:xfrm>
        <a:prstGeom prst="circularArrow">
          <a:avLst>
            <a:gd name="adj1" fmla="val 5984"/>
            <a:gd name="adj2" fmla="val 394124"/>
            <a:gd name="adj3" fmla="val 13313824"/>
            <a:gd name="adj4" fmla="val 10508221"/>
            <a:gd name="adj5" fmla="val 6981"/>
          </a:avLst>
        </a:prstGeom>
        <a:solidFill>
          <a:schemeClr val="accent4">
            <a:hueOff val="16916118"/>
            <a:satOff val="-20796"/>
            <a:lumOff val="-20784"/>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93472" y="92964"/>
            <a:ext cx="3037840" cy="232410"/>
          </a:xfrm>
          <a:prstGeom prst="rect">
            <a:avLst/>
          </a:prstGeom>
        </p:spPr>
        <p:txBody>
          <a:bodyPr vert="horz" lIns="93177" tIns="46589" rIns="93177" bIns="46589" rtlCol="0"/>
          <a:lstStyle>
            <a:lvl1pPr algn="l">
              <a:defRPr sz="1200"/>
            </a:lvl1pPr>
          </a:lstStyle>
          <a:p>
            <a:endParaRPr lang="en-US" sz="1000" dirty="0"/>
          </a:p>
        </p:txBody>
      </p:sp>
      <p:sp>
        <p:nvSpPr>
          <p:cNvPr id="3" name="Date Placeholder 2"/>
          <p:cNvSpPr>
            <a:spLocks noGrp="1"/>
          </p:cNvSpPr>
          <p:nvPr>
            <p:ph type="dt" sz="quarter" idx="1"/>
          </p:nvPr>
        </p:nvSpPr>
        <p:spPr>
          <a:xfrm>
            <a:off x="3925824" y="92964"/>
            <a:ext cx="3037840" cy="232410"/>
          </a:xfrm>
          <a:prstGeom prst="rect">
            <a:avLst/>
          </a:prstGeom>
        </p:spPr>
        <p:txBody>
          <a:bodyPr vert="horz" lIns="93177" tIns="46589" rIns="93177" bIns="46589" rtlCol="0"/>
          <a:lstStyle>
            <a:lvl1pPr algn="r">
              <a:defRPr sz="1200"/>
            </a:lvl1pPr>
          </a:lstStyle>
          <a:p>
            <a:fld id="{5109D85C-6806-4601-8914-E6B5119FB4C2}" type="datetimeFigureOut">
              <a:rPr lang="en-US" sz="1000"/>
              <a:t>5/15/2017</a:t>
            </a:fld>
            <a:endParaRPr lang="en-US" sz="1000" dirty="0"/>
          </a:p>
        </p:txBody>
      </p:sp>
      <p:sp>
        <p:nvSpPr>
          <p:cNvPr id="4" name="Footer Placeholder 3"/>
          <p:cNvSpPr>
            <a:spLocks noGrp="1"/>
          </p:cNvSpPr>
          <p:nvPr>
            <p:ph type="ftr" sz="quarter" idx="2"/>
          </p:nvPr>
        </p:nvSpPr>
        <p:spPr>
          <a:xfrm>
            <a:off x="93472" y="9017508"/>
            <a:ext cx="3037840" cy="232410"/>
          </a:xfrm>
          <a:prstGeom prst="rect">
            <a:avLst/>
          </a:prstGeom>
        </p:spPr>
        <p:txBody>
          <a:bodyPr vert="horz" lIns="93177" tIns="46589" rIns="93177" bIns="46589" rtlCol="0" anchor="b"/>
          <a:lstStyle>
            <a:lvl1pPr algn="l">
              <a:defRPr sz="1200"/>
            </a:lvl1pPr>
          </a:lstStyle>
          <a:p>
            <a:endParaRPr lang="en-US" sz="1000"/>
          </a:p>
        </p:txBody>
      </p:sp>
      <p:sp>
        <p:nvSpPr>
          <p:cNvPr id="5" name="Slide Number Placeholder 4"/>
          <p:cNvSpPr>
            <a:spLocks noGrp="1"/>
          </p:cNvSpPr>
          <p:nvPr>
            <p:ph type="sldNum" sz="quarter" idx="3"/>
          </p:nvPr>
        </p:nvSpPr>
        <p:spPr>
          <a:xfrm>
            <a:off x="3925824" y="9017508"/>
            <a:ext cx="3037840" cy="232410"/>
          </a:xfrm>
          <a:prstGeom prst="rect">
            <a:avLst/>
          </a:prstGeom>
        </p:spPr>
        <p:txBody>
          <a:bodyPr vert="horz" lIns="93177" tIns="46589" rIns="93177" bIns="46589" rtlCol="0" anchor="b"/>
          <a:lstStyle>
            <a:lvl1pPr algn="r">
              <a:defRPr sz="1200"/>
            </a:lvl1pPr>
          </a:lstStyle>
          <a:p>
            <a:fld id="{065FDB04-5B51-478A-A894-EE4CBA93FE69}" type="slidenum">
              <a:rPr lang="en-US" sz="1000"/>
              <a:t>‹#›</a:t>
            </a:fld>
            <a:endParaRPr lang="en-US" sz="1000"/>
          </a:p>
        </p:txBody>
      </p:sp>
    </p:spTree>
    <p:extLst>
      <p:ext uri="{BB962C8B-B14F-4D97-AF65-F5344CB8AC3E}">
        <p14:creationId xmlns:p14="http://schemas.microsoft.com/office/powerpoint/2010/main" val="29483306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2"/>
          <p:cNvSpPr>
            <a:spLocks noGrp="1"/>
          </p:cNvSpPr>
          <p:nvPr>
            <p:ph type="dt" sz="quarter" idx="1"/>
          </p:nvPr>
        </p:nvSpPr>
        <p:spPr>
          <a:xfrm>
            <a:off x="3925824" y="92964"/>
            <a:ext cx="3037840" cy="232410"/>
          </a:xfrm>
          <a:prstGeom prst="rect">
            <a:avLst/>
          </a:prstGeom>
        </p:spPr>
        <p:txBody>
          <a:bodyPr vert="horz" lIns="93177" tIns="46589" rIns="93177" bIns="46589" rtlCol="0"/>
          <a:lstStyle>
            <a:lvl1pPr algn="r">
              <a:defRPr sz="1200"/>
            </a:lvl1pPr>
          </a:lstStyle>
          <a:p>
            <a:fld id="{5109D85C-6806-4601-8914-E6B5119FB4C2}" type="datetimeFigureOut">
              <a:rPr lang="en-US" sz="1000" smtClean="0"/>
              <a:t>5/15/2017</a:t>
            </a:fld>
            <a:endParaRPr lang="en-US" sz="1000" dirty="0"/>
          </a:p>
        </p:txBody>
      </p:sp>
      <p:sp>
        <p:nvSpPr>
          <p:cNvPr id="9" name="Footer Placeholder 3"/>
          <p:cNvSpPr>
            <a:spLocks noGrp="1"/>
          </p:cNvSpPr>
          <p:nvPr>
            <p:ph type="ftr" sz="quarter" idx="4"/>
          </p:nvPr>
        </p:nvSpPr>
        <p:spPr>
          <a:xfrm>
            <a:off x="93472" y="9017508"/>
            <a:ext cx="3037840" cy="232410"/>
          </a:xfrm>
          <a:prstGeom prst="rect">
            <a:avLst/>
          </a:prstGeom>
        </p:spPr>
        <p:txBody>
          <a:bodyPr vert="horz" lIns="93177" tIns="46589" rIns="93177" bIns="46589" rtlCol="0" anchor="b"/>
          <a:lstStyle>
            <a:lvl1pPr algn="l">
              <a:defRPr sz="1200"/>
            </a:lvl1pPr>
          </a:lstStyle>
          <a:p>
            <a:endParaRPr lang="en-US" sz="1000"/>
          </a:p>
        </p:txBody>
      </p:sp>
      <p:sp>
        <p:nvSpPr>
          <p:cNvPr id="10" name="Slide Number Placeholder 4"/>
          <p:cNvSpPr>
            <a:spLocks noGrp="1"/>
          </p:cNvSpPr>
          <p:nvPr>
            <p:ph type="sldNum" sz="quarter" idx="5"/>
          </p:nvPr>
        </p:nvSpPr>
        <p:spPr>
          <a:xfrm>
            <a:off x="3925824" y="9017508"/>
            <a:ext cx="3037840" cy="232410"/>
          </a:xfrm>
          <a:prstGeom prst="rect">
            <a:avLst/>
          </a:prstGeom>
        </p:spPr>
        <p:txBody>
          <a:bodyPr vert="horz" lIns="93177" tIns="46589" rIns="93177" bIns="46589" rtlCol="0" anchor="b"/>
          <a:lstStyle>
            <a:lvl1pPr algn="r">
              <a:defRPr sz="1200"/>
            </a:lvl1pPr>
          </a:lstStyle>
          <a:p>
            <a:fld id="{065FDB04-5B51-478A-A894-EE4CBA93FE69}" type="slidenum">
              <a:rPr lang="en-US" sz="1000" smtClean="0"/>
              <a:t>‹#›</a:t>
            </a:fld>
            <a:endParaRPr lang="en-US" sz="1000"/>
          </a:p>
        </p:txBody>
      </p:sp>
      <p:sp>
        <p:nvSpPr>
          <p:cNvPr id="11" name="Header Placeholder 1"/>
          <p:cNvSpPr>
            <a:spLocks noGrp="1"/>
          </p:cNvSpPr>
          <p:nvPr>
            <p:ph type="hdr" sz="quarter"/>
          </p:nvPr>
        </p:nvSpPr>
        <p:spPr>
          <a:xfrm>
            <a:off x="93472" y="92964"/>
            <a:ext cx="3037840" cy="232410"/>
          </a:xfrm>
          <a:prstGeom prst="rect">
            <a:avLst/>
          </a:prstGeom>
        </p:spPr>
        <p:txBody>
          <a:bodyPr vert="horz" lIns="93177" tIns="46589" rIns="93177" bIns="46589" rtlCol="0"/>
          <a:lstStyle>
            <a:lvl1pPr algn="l">
              <a:defRPr sz="1200"/>
            </a:lvl1pPr>
          </a:lstStyle>
          <a:p>
            <a:endParaRPr lang="en-US" sz="1000" dirty="0"/>
          </a:p>
        </p:txBody>
      </p:sp>
    </p:spTree>
    <p:extLst>
      <p:ext uri="{BB962C8B-B14F-4D97-AF65-F5344CB8AC3E}">
        <p14:creationId xmlns:p14="http://schemas.microsoft.com/office/powerpoint/2010/main" val="3466851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cs typeface="Arial" pitchFamily="34" charset="0"/>
            </a:endParaRPr>
          </a:p>
        </p:txBody>
      </p:sp>
      <p:sp>
        <p:nvSpPr>
          <p:cNvPr id="25604" name="Slide Number Placeholder 3"/>
          <p:cNvSpPr>
            <a:spLocks noGrp="1"/>
          </p:cNvSpPr>
          <p:nvPr>
            <p:ph type="sldNum" sz="quarter" idx="5"/>
          </p:nvPr>
        </p:nvSpPr>
        <p:spPr bwMode="auto">
          <a:noFill/>
          <a:ln>
            <a:miter lim="800000"/>
            <a:headEnd/>
            <a:tailEnd/>
          </a:ln>
        </p:spPr>
        <p:txBody>
          <a:bodyPr/>
          <a:lstStyle/>
          <a:p>
            <a:fld id="{C836595F-ABD3-47A5-96BA-F7BB76A630C9}" type="slidenum">
              <a:rPr lang="en-US"/>
              <a:pPr/>
              <a:t>1</a:t>
            </a:fld>
            <a:endParaRPr lang="en-US" dirty="0"/>
          </a:p>
        </p:txBody>
      </p:sp>
    </p:spTree>
    <p:extLst>
      <p:ext uri="{BB962C8B-B14F-4D97-AF65-F5344CB8AC3E}">
        <p14:creationId xmlns:p14="http://schemas.microsoft.com/office/powerpoint/2010/main" val="29861744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200.112 Mandatory disclosures for conflict of interest and criminal violations</a:t>
            </a:r>
          </a:p>
          <a:p>
            <a:r>
              <a:rPr lang="en-US" dirty="0" smtClean="0"/>
              <a:t>200.204 and 200. 205 Pre-award review of merit of proposal and risk of applicant</a:t>
            </a:r>
          </a:p>
          <a:p>
            <a:r>
              <a:rPr lang="en-US" dirty="0" smtClean="0"/>
              <a:t>200.207 Specific conditions for awards based on risk</a:t>
            </a:r>
          </a:p>
          <a:p>
            <a:r>
              <a:rPr lang="en-US" dirty="0" smtClean="0"/>
              <a:t>200.303 Internal controls as post award requirement</a:t>
            </a:r>
          </a:p>
          <a:p>
            <a:r>
              <a:rPr lang="en-US" dirty="0" smtClean="0"/>
              <a:t>200.331 Requirements for pass-through entities to structure oversight based on risk</a:t>
            </a:r>
          </a:p>
          <a:p>
            <a:r>
              <a:rPr lang="en-US" dirty="0" smtClean="0"/>
              <a:t>200.338 Remedies for </a:t>
            </a:r>
            <a:r>
              <a:rPr lang="en-US" dirty="0" err="1" smtClean="0"/>
              <a:t>noncomplicance</a:t>
            </a:r>
            <a:endParaRPr lang="en-US" dirty="0" smtClean="0"/>
          </a:p>
          <a:p>
            <a:r>
              <a:rPr lang="en-US" dirty="0" smtClean="0"/>
              <a:t>200.343 Closeout – clear tools for enforcing compliance</a:t>
            </a:r>
          </a:p>
          <a:p>
            <a:r>
              <a:rPr lang="en-US" dirty="0" smtClean="0"/>
              <a:t>200.400 Expressly prohibits profit</a:t>
            </a:r>
          </a:p>
          <a:p>
            <a:r>
              <a:rPr lang="en-US" dirty="0" smtClean="0"/>
              <a:t>200.415 Stronger language for certifications </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60BF4305-AC9F-4984-B58E-E547553AC087}" type="slidenum">
              <a:rPr lang="en-US" smtClean="0"/>
              <a:pPr>
                <a:defRPr/>
              </a:pPr>
              <a:t>12</a:t>
            </a:fld>
            <a:endParaRPr lang="en-US" dirty="0"/>
          </a:p>
        </p:txBody>
      </p:sp>
    </p:spTree>
    <p:extLst>
      <p:ext uri="{BB962C8B-B14F-4D97-AF65-F5344CB8AC3E}">
        <p14:creationId xmlns:p14="http://schemas.microsoft.com/office/powerpoint/2010/main" val="4306895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Documented Policies</a:t>
            </a:r>
            <a:endParaRPr lang="en-US" dirty="0"/>
          </a:p>
        </p:txBody>
      </p:sp>
      <p:sp>
        <p:nvSpPr>
          <p:cNvPr id="4" name="Slide Number Placeholder 3"/>
          <p:cNvSpPr>
            <a:spLocks noGrp="1"/>
          </p:cNvSpPr>
          <p:nvPr>
            <p:ph type="sldNum" sz="quarter" idx="10"/>
          </p:nvPr>
        </p:nvSpPr>
        <p:spPr/>
        <p:txBody>
          <a:bodyPr/>
          <a:lstStyle/>
          <a:p>
            <a:fld id="{065FDB04-5B51-478A-A894-EE4CBA93FE69}" type="slidenum">
              <a:rPr lang="en-US" sz="1000" smtClean="0"/>
              <a:t>14</a:t>
            </a:fld>
            <a:endParaRPr lang="en-US" sz="1000"/>
          </a:p>
        </p:txBody>
      </p:sp>
    </p:spTree>
    <p:extLst>
      <p:ext uri="{BB962C8B-B14F-4D97-AF65-F5344CB8AC3E}">
        <p14:creationId xmlns:p14="http://schemas.microsoft.com/office/powerpoint/2010/main" val="30706992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Common in these</a:t>
            </a:r>
            <a:r>
              <a:rPr lang="en-US" baseline="0" dirty="0" smtClean="0"/>
              <a:t> programs – city council members or county commissioners are involved in the general partner of a project.</a:t>
            </a:r>
          </a:p>
          <a:p>
            <a:endParaRPr lang="en-US" baseline="0" dirty="0" smtClean="0"/>
          </a:p>
          <a:p>
            <a:r>
              <a:rPr lang="en-US" baseline="0" dirty="0" smtClean="0"/>
              <a:t>Again, the way these programs are passed through to various users, something can get lost.</a:t>
            </a:r>
          </a:p>
          <a:p>
            <a:endParaRPr lang="en-US" baseline="0" dirty="0" smtClean="0"/>
          </a:p>
          <a:p>
            <a:r>
              <a:rPr lang="en-US" baseline="0" dirty="0" smtClean="0"/>
              <a:t>County Commissioners have presentation on a nonprofit, or a housing authority</a:t>
            </a:r>
            <a:endParaRPr lang="en-US" dirty="0"/>
          </a:p>
        </p:txBody>
      </p:sp>
      <p:sp>
        <p:nvSpPr>
          <p:cNvPr id="4" name="Slide Number Placeholder 3"/>
          <p:cNvSpPr>
            <a:spLocks noGrp="1"/>
          </p:cNvSpPr>
          <p:nvPr>
            <p:ph type="sldNum" sz="quarter" idx="10"/>
          </p:nvPr>
        </p:nvSpPr>
        <p:spPr/>
        <p:txBody>
          <a:bodyPr/>
          <a:lstStyle/>
          <a:p>
            <a:fld id="{065FDB04-5B51-478A-A894-EE4CBA93FE69}" type="slidenum">
              <a:rPr lang="en-US" sz="1000" smtClean="0"/>
              <a:t>16</a:t>
            </a:fld>
            <a:endParaRPr lang="en-US" sz="1000"/>
          </a:p>
        </p:txBody>
      </p:sp>
    </p:spTree>
    <p:extLst>
      <p:ext uri="{BB962C8B-B14F-4D97-AF65-F5344CB8AC3E}">
        <p14:creationId xmlns:p14="http://schemas.microsoft.com/office/powerpoint/2010/main" val="15246138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5FDB04-5B51-478A-A894-EE4CBA93FE69}" type="slidenum">
              <a:rPr lang="en-US" sz="1000" smtClean="0"/>
              <a:t>25</a:t>
            </a:fld>
            <a:endParaRPr lang="en-US" sz="1000"/>
          </a:p>
        </p:txBody>
      </p:sp>
    </p:spTree>
    <p:extLst>
      <p:ext uri="{BB962C8B-B14F-4D97-AF65-F5344CB8AC3E}">
        <p14:creationId xmlns:p14="http://schemas.microsoft.com/office/powerpoint/2010/main" val="37388345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5FDB04-5B51-478A-A894-EE4CBA93FE69}" type="slidenum">
              <a:rPr lang="en-US" sz="1000" smtClean="0"/>
              <a:t>27</a:t>
            </a:fld>
            <a:endParaRPr lang="en-US" sz="1000"/>
          </a:p>
        </p:txBody>
      </p:sp>
    </p:spTree>
    <p:extLst>
      <p:ext uri="{BB962C8B-B14F-4D97-AF65-F5344CB8AC3E}">
        <p14:creationId xmlns:p14="http://schemas.microsoft.com/office/powerpoint/2010/main" val="32789738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Defining the relationship</a:t>
            </a:r>
            <a:r>
              <a:rPr lang="en-US" baseline="0" dirty="0" smtClean="0"/>
              <a:t> is important – are you a sub-recipient or a contractor?  It makes a different as to what responsibilities you may have for compliance and reporting.</a:t>
            </a:r>
            <a:endParaRPr lang="en-US" dirty="0"/>
          </a:p>
        </p:txBody>
      </p:sp>
      <p:sp>
        <p:nvSpPr>
          <p:cNvPr id="4" name="Slide Number Placeholder 3"/>
          <p:cNvSpPr>
            <a:spLocks noGrp="1"/>
          </p:cNvSpPr>
          <p:nvPr>
            <p:ph type="sldNum" sz="quarter" idx="10"/>
          </p:nvPr>
        </p:nvSpPr>
        <p:spPr/>
        <p:txBody>
          <a:bodyPr/>
          <a:lstStyle/>
          <a:p>
            <a:fld id="{065FDB04-5B51-478A-A894-EE4CBA93FE69}" type="slidenum">
              <a:rPr lang="en-US" sz="1000" smtClean="0"/>
              <a:t>30</a:t>
            </a:fld>
            <a:endParaRPr lang="en-US" sz="1000"/>
          </a:p>
        </p:txBody>
      </p:sp>
    </p:spTree>
    <p:extLst>
      <p:ext uri="{BB962C8B-B14F-4D97-AF65-F5344CB8AC3E}">
        <p14:creationId xmlns:p14="http://schemas.microsoft.com/office/powerpoint/2010/main" val="41847578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PTE</a:t>
            </a:r>
            <a:r>
              <a:rPr lang="en-US" baseline="0" dirty="0" smtClean="0"/>
              <a:t> – Pass through entity</a:t>
            </a:r>
            <a:endParaRPr lang="en-US" dirty="0"/>
          </a:p>
        </p:txBody>
      </p:sp>
      <p:sp>
        <p:nvSpPr>
          <p:cNvPr id="4" name="Slide Number Placeholder 3"/>
          <p:cNvSpPr>
            <a:spLocks noGrp="1"/>
          </p:cNvSpPr>
          <p:nvPr>
            <p:ph type="sldNum" sz="quarter" idx="10"/>
          </p:nvPr>
        </p:nvSpPr>
        <p:spPr/>
        <p:txBody>
          <a:bodyPr/>
          <a:lstStyle/>
          <a:p>
            <a:fld id="{065FDB04-5B51-478A-A894-EE4CBA93FE69}" type="slidenum">
              <a:rPr lang="en-US" sz="1000" smtClean="0"/>
              <a:t>32</a:t>
            </a:fld>
            <a:endParaRPr lang="en-US" sz="1000"/>
          </a:p>
        </p:txBody>
      </p:sp>
    </p:spTree>
    <p:extLst>
      <p:ext uri="{BB962C8B-B14F-4D97-AF65-F5344CB8AC3E}">
        <p14:creationId xmlns:p14="http://schemas.microsoft.com/office/powerpoint/2010/main" val="3818435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EE4AEEB3-393C-4EC2-B128-1FAFB91462A6}" type="slidenum">
              <a:rPr lang="en-US">
                <a:latin typeface="Arial" charset="0"/>
              </a:rPr>
              <a:pPr/>
              <a:t>33</a:t>
            </a:fld>
            <a:endParaRPr lang="en-US" dirty="0">
              <a:latin typeface="Arial" charset="0"/>
            </a:endParaRPr>
          </a:p>
        </p:txBody>
      </p:sp>
      <p:sp>
        <p:nvSpPr>
          <p:cNvPr id="48131" name="Rectangle 2"/>
          <p:cNvSpPr>
            <a:spLocks noGrp="1" noRot="1" noChangeAspect="1" noChangeArrowheads="1" noTextEdit="1"/>
          </p:cNvSpPr>
          <p:nvPr>
            <p:ph type="sldImg"/>
          </p:nvPr>
        </p:nvSpPr>
        <p:spPr>
          <a:xfrm>
            <a:off x="1157288" y="703263"/>
            <a:ext cx="4695825" cy="3522662"/>
          </a:xfrm>
          <a:ln/>
        </p:spPr>
      </p:sp>
      <p:sp>
        <p:nvSpPr>
          <p:cNvPr id="48132" name="Rectangle 3"/>
          <p:cNvSpPr>
            <a:spLocks noGrp="1" noChangeArrowheads="1"/>
          </p:cNvSpPr>
          <p:nvPr>
            <p:ph type="body" idx="1"/>
          </p:nvPr>
        </p:nvSpPr>
        <p:spPr>
          <a:noFill/>
          <a:ln/>
        </p:spPr>
        <p:txBody>
          <a:bodyPr/>
          <a:lstStyle/>
          <a:p>
            <a:pPr eaLnBrk="1" hangingPunct="1"/>
            <a:endParaRPr lang="en-US" dirty="0"/>
          </a:p>
        </p:txBody>
      </p:sp>
      <p:sp>
        <p:nvSpPr>
          <p:cNvPr id="2" name="Date Placeholder 1"/>
          <p:cNvSpPr>
            <a:spLocks noGrp="1"/>
          </p:cNvSpPr>
          <p:nvPr>
            <p:ph type="dt" idx="10"/>
          </p:nvPr>
        </p:nvSpPr>
        <p:spPr/>
        <p:txBody>
          <a:bodyPr/>
          <a:lstStyle/>
          <a:p>
            <a:pPr>
              <a:defRPr/>
            </a:pPr>
            <a:fld id="{1F385301-0ED8-4ACD-A754-8472DEC9B4E2}" type="datetime1">
              <a:rPr lang="en-US" smtClean="0"/>
              <a:t>5/15/2017</a:t>
            </a:fld>
            <a:endParaRPr lang="en-US" dirty="0"/>
          </a:p>
        </p:txBody>
      </p:sp>
    </p:spTree>
    <p:extLst>
      <p:ext uri="{BB962C8B-B14F-4D97-AF65-F5344CB8AC3E}">
        <p14:creationId xmlns:p14="http://schemas.microsoft.com/office/powerpoint/2010/main" val="34495819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5FDB04-5B51-478A-A894-EE4CBA93FE69}" type="slidenum">
              <a:rPr lang="en-US" sz="1000" smtClean="0"/>
              <a:t>34</a:t>
            </a:fld>
            <a:endParaRPr lang="en-US" sz="1000"/>
          </a:p>
        </p:txBody>
      </p:sp>
    </p:spTree>
    <p:extLst>
      <p:ext uri="{BB962C8B-B14F-4D97-AF65-F5344CB8AC3E}">
        <p14:creationId xmlns:p14="http://schemas.microsoft.com/office/powerpoint/2010/main" val="32094136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Information flow issues</a:t>
            </a:r>
            <a:r>
              <a:rPr lang="en-US" baseline="0" dirty="0" smtClean="0"/>
              <a:t> noted between recipient and sub-recipients.</a:t>
            </a:r>
          </a:p>
          <a:p>
            <a:endParaRPr lang="en-US" baseline="0" dirty="0" smtClean="0"/>
          </a:p>
          <a:p>
            <a:r>
              <a:rPr lang="en-US" baseline="0" dirty="0" smtClean="0"/>
              <a:t>If you’re the recipient – need to drive it</a:t>
            </a:r>
          </a:p>
          <a:p>
            <a:r>
              <a:rPr lang="en-US" baseline="0" dirty="0" smtClean="0"/>
              <a:t>If you’re the sub – make sure you get it, don’t just wait</a:t>
            </a:r>
            <a:endParaRPr lang="en-US" dirty="0"/>
          </a:p>
        </p:txBody>
      </p:sp>
      <p:sp>
        <p:nvSpPr>
          <p:cNvPr id="4" name="Slide Number Placeholder 3"/>
          <p:cNvSpPr>
            <a:spLocks noGrp="1"/>
          </p:cNvSpPr>
          <p:nvPr>
            <p:ph type="sldNum" sz="quarter" idx="10"/>
          </p:nvPr>
        </p:nvSpPr>
        <p:spPr/>
        <p:txBody>
          <a:bodyPr/>
          <a:lstStyle/>
          <a:p>
            <a:pPr>
              <a:defRPr/>
            </a:pPr>
            <a:fld id="{81BC8F24-FDEB-471A-9C48-DEEB5CD6A887}" type="slidenum">
              <a:rPr lang="en-US" smtClean="0"/>
              <a:pPr>
                <a:defRPr/>
              </a:pPr>
              <a:t>35</a:t>
            </a:fld>
            <a:endParaRPr lang="en-US" dirty="0"/>
          </a:p>
        </p:txBody>
      </p:sp>
      <p:sp>
        <p:nvSpPr>
          <p:cNvPr id="5" name="Date Placeholder 4"/>
          <p:cNvSpPr>
            <a:spLocks noGrp="1"/>
          </p:cNvSpPr>
          <p:nvPr>
            <p:ph type="dt" idx="11"/>
          </p:nvPr>
        </p:nvSpPr>
        <p:spPr/>
        <p:txBody>
          <a:bodyPr/>
          <a:lstStyle/>
          <a:p>
            <a:pPr>
              <a:defRPr/>
            </a:pPr>
            <a:fld id="{2350B370-2A65-4E70-BC30-C92B517277C9}" type="datetime1">
              <a:rPr lang="en-US" smtClean="0"/>
              <a:t>5/15/2017</a:t>
            </a:fld>
            <a:endParaRPr lang="en-US" dirty="0"/>
          </a:p>
        </p:txBody>
      </p:sp>
    </p:spTree>
    <p:extLst>
      <p:ext uri="{BB962C8B-B14F-4D97-AF65-F5344CB8AC3E}">
        <p14:creationId xmlns:p14="http://schemas.microsoft.com/office/powerpoint/2010/main" val="437012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Family</a:t>
            </a:r>
            <a:endParaRPr lang="en-US" dirty="0"/>
          </a:p>
        </p:txBody>
      </p:sp>
      <p:sp>
        <p:nvSpPr>
          <p:cNvPr id="4" name="Slide Number Placeholder 3"/>
          <p:cNvSpPr>
            <a:spLocks noGrp="1"/>
          </p:cNvSpPr>
          <p:nvPr>
            <p:ph type="sldNum" sz="quarter" idx="10"/>
          </p:nvPr>
        </p:nvSpPr>
        <p:spPr/>
        <p:txBody>
          <a:bodyPr/>
          <a:lstStyle/>
          <a:p>
            <a:pPr>
              <a:defRPr/>
            </a:pPr>
            <a:fld id="{B1E914AB-3D51-43C8-9BDB-4E7126453A68}" type="slidenum">
              <a:rPr lang="en-US" smtClean="0"/>
              <a:pPr>
                <a:defRPr/>
              </a:pPr>
              <a:t>2</a:t>
            </a:fld>
            <a:endParaRPr lang="en-US"/>
          </a:p>
        </p:txBody>
      </p:sp>
    </p:spTree>
    <p:extLst>
      <p:ext uri="{BB962C8B-B14F-4D97-AF65-F5344CB8AC3E}">
        <p14:creationId xmlns:p14="http://schemas.microsoft.com/office/powerpoint/2010/main" val="31429686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1BC8F24-FDEB-471A-9C48-DEEB5CD6A887}" type="slidenum">
              <a:rPr lang="en-US" smtClean="0"/>
              <a:pPr>
                <a:defRPr/>
              </a:pPr>
              <a:t>36</a:t>
            </a:fld>
            <a:endParaRPr lang="en-US" dirty="0"/>
          </a:p>
        </p:txBody>
      </p:sp>
      <p:sp>
        <p:nvSpPr>
          <p:cNvPr id="5" name="Date Placeholder 4"/>
          <p:cNvSpPr>
            <a:spLocks noGrp="1"/>
          </p:cNvSpPr>
          <p:nvPr>
            <p:ph type="dt" idx="11"/>
          </p:nvPr>
        </p:nvSpPr>
        <p:spPr/>
        <p:txBody>
          <a:bodyPr/>
          <a:lstStyle/>
          <a:p>
            <a:pPr>
              <a:defRPr/>
            </a:pPr>
            <a:fld id="{8AC6CE14-E6D0-4C68-BF12-E9461ACAD885}" type="datetime1">
              <a:rPr lang="en-US" smtClean="0"/>
              <a:t>5/15/2017</a:t>
            </a:fld>
            <a:endParaRPr lang="en-US" dirty="0"/>
          </a:p>
        </p:txBody>
      </p:sp>
    </p:spTree>
    <p:extLst>
      <p:ext uri="{BB962C8B-B14F-4D97-AF65-F5344CB8AC3E}">
        <p14:creationId xmlns:p14="http://schemas.microsoft.com/office/powerpoint/2010/main" val="27404293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Sometimes,</a:t>
            </a:r>
            <a:r>
              <a:rPr lang="en-US" baseline="0" dirty="0" smtClean="0"/>
              <a:t> a bid is done at one level, and then handed off to the next.  This should be clear when handing the project off to a </a:t>
            </a:r>
            <a:r>
              <a:rPr lang="en-US" baseline="0" dirty="0" err="1" smtClean="0"/>
              <a:t>subrecipient</a:t>
            </a:r>
            <a:r>
              <a:rPr lang="en-US" baseline="0" dirty="0" smtClean="0"/>
              <a:t>.  </a:t>
            </a:r>
            <a:endParaRPr lang="en-US" dirty="0" smtClean="0"/>
          </a:p>
          <a:p>
            <a:endParaRPr lang="en-US" dirty="0"/>
          </a:p>
        </p:txBody>
      </p:sp>
      <p:sp>
        <p:nvSpPr>
          <p:cNvPr id="4" name="Slide Number Placeholder 3"/>
          <p:cNvSpPr>
            <a:spLocks noGrp="1"/>
          </p:cNvSpPr>
          <p:nvPr>
            <p:ph type="sldNum" sz="quarter" idx="10"/>
          </p:nvPr>
        </p:nvSpPr>
        <p:spPr/>
        <p:txBody>
          <a:bodyPr/>
          <a:lstStyle/>
          <a:p>
            <a:fld id="{065FDB04-5B51-478A-A894-EE4CBA93FE69}" type="slidenum">
              <a:rPr lang="en-US" sz="1000" smtClean="0"/>
              <a:t>37</a:t>
            </a:fld>
            <a:endParaRPr lang="en-US" sz="1000"/>
          </a:p>
        </p:txBody>
      </p:sp>
    </p:spTree>
    <p:extLst>
      <p:ext uri="{BB962C8B-B14F-4D97-AF65-F5344CB8AC3E}">
        <p14:creationId xmlns:p14="http://schemas.microsoft.com/office/powerpoint/2010/main" val="25218181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1" defTabSz="919567">
              <a:defRPr/>
            </a:pPr>
            <a:endParaRPr lang="en-US" dirty="0"/>
          </a:p>
        </p:txBody>
      </p:sp>
      <p:sp>
        <p:nvSpPr>
          <p:cNvPr id="4" name="Slide Number Placeholder 3"/>
          <p:cNvSpPr>
            <a:spLocks noGrp="1"/>
          </p:cNvSpPr>
          <p:nvPr>
            <p:ph type="sldNum" sz="quarter" idx="10"/>
          </p:nvPr>
        </p:nvSpPr>
        <p:spPr/>
        <p:txBody>
          <a:bodyPr/>
          <a:lstStyle/>
          <a:p>
            <a:pPr>
              <a:defRPr/>
            </a:pPr>
            <a:fld id="{81BC8F24-FDEB-471A-9C48-DEEB5CD6A887}" type="slidenum">
              <a:rPr lang="en-US" smtClean="0"/>
              <a:pPr>
                <a:defRPr/>
              </a:pPr>
              <a:t>38</a:t>
            </a:fld>
            <a:endParaRPr lang="en-US" dirty="0"/>
          </a:p>
        </p:txBody>
      </p:sp>
      <p:sp>
        <p:nvSpPr>
          <p:cNvPr id="5" name="Date Placeholder 4"/>
          <p:cNvSpPr>
            <a:spLocks noGrp="1"/>
          </p:cNvSpPr>
          <p:nvPr>
            <p:ph type="dt" idx="11"/>
          </p:nvPr>
        </p:nvSpPr>
        <p:spPr/>
        <p:txBody>
          <a:bodyPr/>
          <a:lstStyle/>
          <a:p>
            <a:pPr>
              <a:defRPr/>
            </a:pPr>
            <a:fld id="{80486E2D-279D-41D5-85BE-CF783F23E5DF}" type="datetime1">
              <a:rPr lang="en-US" smtClean="0"/>
              <a:t>5/15/2017</a:t>
            </a:fld>
            <a:endParaRPr lang="en-US" dirty="0"/>
          </a:p>
        </p:txBody>
      </p:sp>
    </p:spTree>
    <p:extLst>
      <p:ext uri="{BB962C8B-B14F-4D97-AF65-F5344CB8AC3E}">
        <p14:creationId xmlns:p14="http://schemas.microsoft.com/office/powerpoint/2010/main" val="7033846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pPr/>
              <a:t>39</a:t>
            </a:fld>
            <a:endParaRPr lang="en-US" dirty="0"/>
          </a:p>
        </p:txBody>
      </p:sp>
      <p:sp>
        <p:nvSpPr>
          <p:cNvPr id="5" name="Date Placeholder 4"/>
          <p:cNvSpPr>
            <a:spLocks noGrp="1"/>
          </p:cNvSpPr>
          <p:nvPr>
            <p:ph type="dt" idx="11"/>
          </p:nvPr>
        </p:nvSpPr>
        <p:spPr/>
        <p:txBody>
          <a:bodyPr/>
          <a:lstStyle/>
          <a:p>
            <a:pPr>
              <a:defRPr/>
            </a:pPr>
            <a:fld id="{14243A42-C97A-4CD6-9E4D-619C66F03191}" type="datetime1">
              <a:rPr lang="en-US" smtClean="0"/>
              <a:t>5/15/2017</a:t>
            </a:fld>
            <a:endParaRPr lang="en-US" dirty="0"/>
          </a:p>
        </p:txBody>
      </p:sp>
    </p:spTree>
    <p:extLst>
      <p:ext uri="{BB962C8B-B14F-4D97-AF65-F5344CB8AC3E}">
        <p14:creationId xmlns:p14="http://schemas.microsoft.com/office/powerpoint/2010/main" val="38912107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pPr/>
              <a:t>40</a:t>
            </a:fld>
            <a:endParaRPr lang="en-US" dirty="0"/>
          </a:p>
        </p:txBody>
      </p:sp>
      <p:sp>
        <p:nvSpPr>
          <p:cNvPr id="5" name="Date Placeholder 4"/>
          <p:cNvSpPr>
            <a:spLocks noGrp="1"/>
          </p:cNvSpPr>
          <p:nvPr>
            <p:ph type="dt" idx="11"/>
          </p:nvPr>
        </p:nvSpPr>
        <p:spPr/>
        <p:txBody>
          <a:bodyPr/>
          <a:lstStyle/>
          <a:p>
            <a:pPr>
              <a:defRPr/>
            </a:pPr>
            <a:fld id="{FCBC64EF-677A-4BF3-BBDA-315EA3FA4686}" type="datetime1">
              <a:rPr lang="en-US" smtClean="0"/>
              <a:t>5/15/2017</a:t>
            </a:fld>
            <a:endParaRPr lang="en-US" dirty="0"/>
          </a:p>
        </p:txBody>
      </p:sp>
    </p:spTree>
    <p:extLst>
      <p:ext uri="{BB962C8B-B14F-4D97-AF65-F5344CB8AC3E}">
        <p14:creationId xmlns:p14="http://schemas.microsoft.com/office/powerpoint/2010/main" val="24958799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1BC8F24-FDEB-471A-9C48-DEEB5CD6A887}" type="slidenum">
              <a:rPr lang="en-US" smtClean="0"/>
              <a:pPr>
                <a:defRPr/>
              </a:pPr>
              <a:t>41</a:t>
            </a:fld>
            <a:endParaRPr lang="en-US" dirty="0"/>
          </a:p>
        </p:txBody>
      </p:sp>
      <p:sp>
        <p:nvSpPr>
          <p:cNvPr id="5" name="Date Placeholder 4"/>
          <p:cNvSpPr>
            <a:spLocks noGrp="1"/>
          </p:cNvSpPr>
          <p:nvPr>
            <p:ph type="dt" idx="11"/>
          </p:nvPr>
        </p:nvSpPr>
        <p:spPr/>
        <p:txBody>
          <a:bodyPr/>
          <a:lstStyle/>
          <a:p>
            <a:pPr>
              <a:defRPr/>
            </a:pPr>
            <a:fld id="{B0D2C48E-4998-4018-B243-BBA0162DF358}" type="datetime1">
              <a:rPr lang="en-US" smtClean="0"/>
              <a:t>5/15/2017</a:t>
            </a:fld>
            <a:endParaRPr lang="en-US" dirty="0"/>
          </a:p>
        </p:txBody>
      </p:sp>
    </p:spTree>
    <p:extLst>
      <p:ext uri="{BB962C8B-B14F-4D97-AF65-F5344CB8AC3E}">
        <p14:creationId xmlns:p14="http://schemas.microsoft.com/office/powerpoint/2010/main" val="1123189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1BC8F24-FDEB-471A-9C48-DEEB5CD6A887}" type="slidenum">
              <a:rPr lang="en-US" smtClean="0"/>
              <a:pPr>
                <a:defRPr/>
              </a:pPr>
              <a:t>42</a:t>
            </a:fld>
            <a:endParaRPr lang="en-US" dirty="0"/>
          </a:p>
        </p:txBody>
      </p:sp>
      <p:sp>
        <p:nvSpPr>
          <p:cNvPr id="5" name="Date Placeholder 4"/>
          <p:cNvSpPr>
            <a:spLocks noGrp="1"/>
          </p:cNvSpPr>
          <p:nvPr>
            <p:ph type="dt" idx="11"/>
          </p:nvPr>
        </p:nvSpPr>
        <p:spPr/>
        <p:txBody>
          <a:bodyPr/>
          <a:lstStyle/>
          <a:p>
            <a:pPr>
              <a:defRPr/>
            </a:pPr>
            <a:fld id="{2AE4464F-7825-461A-AE7B-6EA27BAD0BFA}" type="datetime1">
              <a:rPr lang="en-US" smtClean="0"/>
              <a:t>5/15/2017</a:t>
            </a:fld>
            <a:endParaRPr lang="en-US" dirty="0"/>
          </a:p>
        </p:txBody>
      </p:sp>
    </p:spTree>
    <p:extLst>
      <p:ext uri="{BB962C8B-B14F-4D97-AF65-F5344CB8AC3E}">
        <p14:creationId xmlns:p14="http://schemas.microsoft.com/office/powerpoint/2010/main" val="28928758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Need to track the sub-</a:t>
            </a:r>
            <a:r>
              <a:rPr lang="en-US" dirty="0" err="1" smtClean="0"/>
              <a:t>recepients</a:t>
            </a:r>
            <a:r>
              <a:rPr lang="en-US" dirty="0" smtClean="0"/>
              <a:t> and include in the face</a:t>
            </a:r>
            <a:r>
              <a:rPr lang="en-US" baseline="0" dirty="0" smtClean="0"/>
              <a:t> of the SEFA</a:t>
            </a:r>
            <a:endParaRPr lang="en-US" dirty="0"/>
          </a:p>
        </p:txBody>
      </p:sp>
      <p:sp>
        <p:nvSpPr>
          <p:cNvPr id="4" name="Slide Number Placeholder 3"/>
          <p:cNvSpPr>
            <a:spLocks noGrp="1"/>
          </p:cNvSpPr>
          <p:nvPr>
            <p:ph type="sldNum" sz="quarter" idx="10"/>
          </p:nvPr>
        </p:nvSpPr>
        <p:spPr/>
        <p:txBody>
          <a:bodyPr/>
          <a:lstStyle/>
          <a:p>
            <a:pPr>
              <a:defRPr/>
            </a:pPr>
            <a:fld id="{81BC8F24-FDEB-471A-9C48-DEEB5CD6A887}" type="slidenum">
              <a:rPr lang="en-US" smtClean="0"/>
              <a:pPr>
                <a:defRPr/>
              </a:pPr>
              <a:t>49</a:t>
            </a:fld>
            <a:endParaRPr lang="en-US" dirty="0"/>
          </a:p>
        </p:txBody>
      </p:sp>
      <p:sp>
        <p:nvSpPr>
          <p:cNvPr id="5" name="Date Placeholder 4"/>
          <p:cNvSpPr>
            <a:spLocks noGrp="1"/>
          </p:cNvSpPr>
          <p:nvPr>
            <p:ph type="dt" idx="11"/>
          </p:nvPr>
        </p:nvSpPr>
        <p:spPr/>
        <p:txBody>
          <a:bodyPr/>
          <a:lstStyle/>
          <a:p>
            <a:pPr>
              <a:defRPr/>
            </a:pPr>
            <a:fld id="{237F3CC6-4B24-40CC-BB40-6F943FF10534}" type="datetime1">
              <a:rPr lang="en-US" smtClean="0"/>
              <a:t>5/15/2017</a:t>
            </a:fld>
            <a:endParaRPr lang="en-US" dirty="0"/>
          </a:p>
        </p:txBody>
      </p:sp>
    </p:spTree>
    <p:extLst>
      <p:ext uri="{BB962C8B-B14F-4D97-AF65-F5344CB8AC3E}">
        <p14:creationId xmlns:p14="http://schemas.microsoft.com/office/powerpoint/2010/main" val="16442070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terms of submission – as we know, 512(a) has:</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General. (1) The audit must be completed and the data collection form described in paragraph (b) of this section and reporting package described in paragraph (c) of this section must be submitted within the earlier of 30 calendar days after receipt of the auditor's report(s), or nine months after the end of the audit period. If the due date falls on a Saturday, Sunday, or Federal holiday, the reporting package is due the next business day.</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There aren’t any FAQs on it on the COFAR site, but Tribes have the option to opt out.   If the entity is established as part of an Indian tribe that meets the definition of 200.54, accountable to tribal governance, and included with the Indian tribe’s reporting under Subpart F; then the Indian tribe’s election to opt out under 200.212(b)(2) would include the tribal entity. However, if the organization is established as a nonprofit organization outside of the tribe, it would not meet this definition. For example, a nonprofit organization as defined at 200.70 that files its single audit separately could not elect to opt out under section 200.512(b)(2).</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There are no waivers allowed anymore as well (since ARRA).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This language is repeated in the AICPA GAS Audit Guide (particularly 15.22 and 24.12).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 think in practice, what many auditors do is deliver the auditor’s report on the SEFA and GAGAS on or about the report submission date and therefore, they meet 512(a).  The financial statement report has minimal to do with it due to the ‘in relation to’ aspect and that the SEFA may be in a separate report from the financial statements.</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065FDB04-5B51-478A-A894-EE4CBA93FE69}" type="slidenum">
              <a:rPr lang="en-US" sz="1000" smtClean="0"/>
              <a:t>56</a:t>
            </a:fld>
            <a:endParaRPr lang="en-US" sz="1000"/>
          </a:p>
        </p:txBody>
      </p:sp>
    </p:spTree>
    <p:extLst>
      <p:ext uri="{BB962C8B-B14F-4D97-AF65-F5344CB8AC3E}">
        <p14:creationId xmlns:p14="http://schemas.microsoft.com/office/powerpoint/2010/main" val="4055688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1BC8F24-FDEB-471A-9C48-DEEB5CD6A887}" type="slidenum">
              <a:rPr lang="en-US" smtClean="0"/>
              <a:pPr>
                <a:defRPr/>
              </a:pPr>
              <a:t>57</a:t>
            </a:fld>
            <a:endParaRPr lang="en-US" dirty="0"/>
          </a:p>
        </p:txBody>
      </p:sp>
      <p:sp>
        <p:nvSpPr>
          <p:cNvPr id="5" name="Date Placeholder 4"/>
          <p:cNvSpPr>
            <a:spLocks noGrp="1"/>
          </p:cNvSpPr>
          <p:nvPr>
            <p:ph type="dt" idx="11"/>
          </p:nvPr>
        </p:nvSpPr>
        <p:spPr/>
        <p:txBody>
          <a:bodyPr/>
          <a:lstStyle/>
          <a:p>
            <a:pPr>
              <a:defRPr/>
            </a:pPr>
            <a:fld id="{A16CE091-C32D-4A20-8F85-5801C9734CDF}" type="datetime1">
              <a:rPr lang="en-US" smtClean="0"/>
              <a:t>5/15/2017</a:t>
            </a:fld>
            <a:endParaRPr lang="en-US" dirty="0"/>
          </a:p>
        </p:txBody>
      </p:sp>
    </p:spTree>
    <p:extLst>
      <p:ext uri="{BB962C8B-B14F-4D97-AF65-F5344CB8AC3E}">
        <p14:creationId xmlns:p14="http://schemas.microsoft.com/office/powerpoint/2010/main" val="2692906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and the next few slides</a:t>
            </a:r>
            <a:r>
              <a:rPr lang="en-US" baseline="0" dirty="0" smtClean="0"/>
              <a:t> are foundational slides.  May be basic, but it gets us on the same page to start our conversation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Reason I establish this definition is that Uniform Guidance is more results focused</a:t>
            </a:r>
            <a:endParaRPr lang="en-US" dirty="0" smtClean="0"/>
          </a:p>
          <a:p>
            <a:endParaRPr lang="en-US" dirty="0"/>
          </a:p>
        </p:txBody>
      </p:sp>
      <p:sp>
        <p:nvSpPr>
          <p:cNvPr id="4" name="Slide Number Placeholder 3"/>
          <p:cNvSpPr>
            <a:spLocks noGrp="1"/>
          </p:cNvSpPr>
          <p:nvPr>
            <p:ph type="sldNum" sz="quarter" idx="10"/>
          </p:nvPr>
        </p:nvSpPr>
        <p:spPr/>
        <p:txBody>
          <a:bodyPr/>
          <a:lstStyle/>
          <a:p>
            <a:fld id="{065FDB04-5B51-478A-A894-EE4CBA93FE69}" type="slidenum">
              <a:rPr lang="en-US" sz="1000" smtClean="0"/>
              <a:t>4</a:t>
            </a:fld>
            <a:endParaRPr lang="en-US" sz="1000"/>
          </a:p>
        </p:txBody>
      </p:sp>
    </p:spTree>
    <p:extLst>
      <p:ext uri="{BB962C8B-B14F-4D97-AF65-F5344CB8AC3E}">
        <p14:creationId xmlns:p14="http://schemas.microsoft.com/office/powerpoint/2010/main" val="340201378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Are your controls</a:t>
            </a:r>
            <a:r>
              <a:rPr lang="en-US" baseline="0" dirty="0" smtClean="0"/>
              <a:t> over compliance documented?</a:t>
            </a:r>
            <a:endParaRPr lang="en-US" dirty="0"/>
          </a:p>
        </p:txBody>
      </p:sp>
      <p:sp>
        <p:nvSpPr>
          <p:cNvPr id="4" name="Slide Number Placeholder 3"/>
          <p:cNvSpPr>
            <a:spLocks noGrp="1"/>
          </p:cNvSpPr>
          <p:nvPr>
            <p:ph type="sldNum" sz="quarter" idx="10"/>
          </p:nvPr>
        </p:nvSpPr>
        <p:spPr/>
        <p:txBody>
          <a:bodyPr/>
          <a:lstStyle/>
          <a:p>
            <a:fld id="{065FDB04-5B51-478A-A894-EE4CBA93FE69}" type="slidenum">
              <a:rPr lang="en-US" sz="1000" smtClean="0"/>
              <a:t>58</a:t>
            </a:fld>
            <a:endParaRPr lang="en-US" sz="1000"/>
          </a:p>
        </p:txBody>
      </p:sp>
    </p:spTree>
    <p:extLst>
      <p:ext uri="{BB962C8B-B14F-4D97-AF65-F5344CB8AC3E}">
        <p14:creationId xmlns:p14="http://schemas.microsoft.com/office/powerpoint/2010/main" val="19543441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5FDB04-5B51-478A-A894-EE4CBA93FE69}" type="slidenum">
              <a:rPr lang="en-US" sz="1000" smtClean="0"/>
              <a:t>60</a:t>
            </a:fld>
            <a:endParaRPr lang="en-US" sz="1000"/>
          </a:p>
        </p:txBody>
      </p:sp>
    </p:spTree>
    <p:extLst>
      <p:ext uri="{BB962C8B-B14F-4D97-AF65-F5344CB8AC3E}">
        <p14:creationId xmlns:p14="http://schemas.microsoft.com/office/powerpoint/2010/main" val="171567235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Repeat findings may</a:t>
            </a:r>
            <a:r>
              <a:rPr lang="en-US" baseline="0" dirty="0" smtClean="0"/>
              <a:t> bring result in more attention since the DCF highlights the findings in a more transparent easy to see format.</a:t>
            </a:r>
            <a:endParaRPr lang="en-US" dirty="0"/>
          </a:p>
        </p:txBody>
      </p:sp>
      <p:sp>
        <p:nvSpPr>
          <p:cNvPr id="4" name="Slide Number Placeholder 3"/>
          <p:cNvSpPr>
            <a:spLocks noGrp="1"/>
          </p:cNvSpPr>
          <p:nvPr>
            <p:ph type="sldNum" sz="quarter" idx="10"/>
          </p:nvPr>
        </p:nvSpPr>
        <p:spPr/>
        <p:txBody>
          <a:bodyPr/>
          <a:lstStyle/>
          <a:p>
            <a:fld id="{065FDB04-5B51-478A-A894-EE4CBA93FE69}" type="slidenum">
              <a:rPr lang="en-US" sz="1000" smtClean="0"/>
              <a:t>61</a:t>
            </a:fld>
            <a:endParaRPr lang="en-US" sz="1000"/>
          </a:p>
        </p:txBody>
      </p:sp>
    </p:spTree>
    <p:extLst>
      <p:ext uri="{BB962C8B-B14F-4D97-AF65-F5344CB8AC3E}">
        <p14:creationId xmlns:p14="http://schemas.microsoft.com/office/powerpoint/2010/main" val="339413573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Misc</a:t>
            </a:r>
            <a:r>
              <a:rPr lang="en-US" baseline="0" dirty="0" smtClean="0"/>
              <a:t> of income – typically all the information is gathered, but not calculated correctly.</a:t>
            </a:r>
            <a:endParaRPr lang="en-US" dirty="0"/>
          </a:p>
        </p:txBody>
      </p:sp>
      <p:sp>
        <p:nvSpPr>
          <p:cNvPr id="4" name="Slide Number Placeholder 3"/>
          <p:cNvSpPr>
            <a:spLocks noGrp="1"/>
          </p:cNvSpPr>
          <p:nvPr>
            <p:ph type="sldNum" sz="quarter" idx="10"/>
          </p:nvPr>
        </p:nvSpPr>
        <p:spPr/>
        <p:txBody>
          <a:bodyPr/>
          <a:lstStyle/>
          <a:p>
            <a:fld id="{065FDB04-5B51-478A-A894-EE4CBA93FE69}" type="slidenum">
              <a:rPr lang="en-US" sz="1000" smtClean="0"/>
              <a:t>64</a:t>
            </a:fld>
            <a:endParaRPr lang="en-US" sz="1000"/>
          </a:p>
        </p:txBody>
      </p:sp>
    </p:spTree>
    <p:extLst>
      <p:ext uri="{BB962C8B-B14F-4D97-AF65-F5344CB8AC3E}">
        <p14:creationId xmlns:p14="http://schemas.microsoft.com/office/powerpoint/2010/main" val="43469522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5FDB04-5B51-478A-A894-EE4CBA93FE69}" type="slidenum">
              <a:rPr lang="en-US" sz="1000"/>
              <a:t>67</a:t>
            </a:fld>
            <a:endParaRPr lang="en-US" sz="1000"/>
          </a:p>
        </p:txBody>
      </p:sp>
    </p:spTree>
    <p:extLst>
      <p:ext uri="{BB962C8B-B14F-4D97-AF65-F5344CB8AC3E}">
        <p14:creationId xmlns:p14="http://schemas.microsoft.com/office/powerpoint/2010/main" val="3371844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5FDB04-5B51-478A-A894-EE4CBA93FE69}" type="slidenum">
              <a:rPr lang="en-US" sz="1000" smtClean="0"/>
              <a:t>5</a:t>
            </a:fld>
            <a:endParaRPr lang="en-US" sz="1000"/>
          </a:p>
        </p:txBody>
      </p:sp>
    </p:spTree>
    <p:extLst>
      <p:ext uri="{BB962C8B-B14F-4D97-AF65-F5344CB8AC3E}">
        <p14:creationId xmlns:p14="http://schemas.microsoft.com/office/powerpoint/2010/main" val="38007062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a:t>
            </a:r>
            <a:r>
              <a:rPr lang="en-US" baseline="0" dirty="0" smtClean="0"/>
              <a:t> common scenario wherein the County receives the funds, then the funds are passed directly to the developer/building project, but on paper, the Housing Authority is in the middle and should include those funds on their SEFA.</a:t>
            </a:r>
          </a:p>
          <a:p>
            <a:endParaRPr lang="en-US" baseline="0" dirty="0" smtClean="0"/>
          </a:p>
          <a:p>
            <a:r>
              <a:rPr lang="en-US" baseline="0" dirty="0" smtClean="0"/>
              <a:t>Who’s responsible for reporting?</a:t>
            </a:r>
            <a:endParaRPr lang="en-US" dirty="0"/>
          </a:p>
        </p:txBody>
      </p:sp>
      <p:sp>
        <p:nvSpPr>
          <p:cNvPr id="4" name="Slide Number Placeholder 3"/>
          <p:cNvSpPr>
            <a:spLocks noGrp="1"/>
          </p:cNvSpPr>
          <p:nvPr>
            <p:ph type="sldNum" sz="quarter" idx="10"/>
          </p:nvPr>
        </p:nvSpPr>
        <p:spPr/>
        <p:txBody>
          <a:bodyPr/>
          <a:lstStyle/>
          <a:p>
            <a:fld id="{065FDB04-5B51-478A-A894-EE4CBA93FE69}" type="slidenum">
              <a:rPr lang="en-US" sz="1000" smtClean="0"/>
              <a:t>7</a:t>
            </a:fld>
            <a:endParaRPr lang="en-US" sz="1000"/>
          </a:p>
        </p:txBody>
      </p:sp>
    </p:spTree>
    <p:extLst>
      <p:ext uri="{BB962C8B-B14F-4D97-AF65-F5344CB8AC3E}">
        <p14:creationId xmlns:p14="http://schemas.microsoft.com/office/powerpoint/2010/main" val="2097851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 just going to touch on a few highlights that I think are relevantly, or commonly missed or misunderstood</a:t>
            </a:r>
            <a:endParaRPr lang="en-US" dirty="0"/>
          </a:p>
        </p:txBody>
      </p:sp>
      <p:sp>
        <p:nvSpPr>
          <p:cNvPr id="4" name="Slide Number Placeholder 3"/>
          <p:cNvSpPr>
            <a:spLocks noGrp="1"/>
          </p:cNvSpPr>
          <p:nvPr>
            <p:ph type="sldNum" sz="quarter" idx="10"/>
          </p:nvPr>
        </p:nvSpPr>
        <p:spPr/>
        <p:txBody>
          <a:bodyPr/>
          <a:lstStyle/>
          <a:p>
            <a:fld id="{AB4218E4-BF65-4EF1-B262-4A80CE07C006}" type="slidenum">
              <a:rPr lang="en-US" smtClean="0"/>
              <a:pPr/>
              <a:t>8</a:t>
            </a:fld>
            <a:endParaRPr lang="en-US" dirty="0"/>
          </a:p>
        </p:txBody>
      </p:sp>
    </p:spTree>
    <p:extLst>
      <p:ext uri="{BB962C8B-B14F-4D97-AF65-F5344CB8AC3E}">
        <p14:creationId xmlns:p14="http://schemas.microsoft.com/office/powerpoint/2010/main" val="30265570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37B681-07A6-4DA7-88EF-0EEF3419EBFD}" type="slidenum">
              <a:rPr lang="en-US" smtClean="0"/>
              <a:t>9</a:t>
            </a:fld>
            <a:endParaRPr lang="en-US"/>
          </a:p>
        </p:txBody>
      </p:sp>
    </p:spTree>
    <p:extLst>
      <p:ext uri="{BB962C8B-B14F-4D97-AF65-F5344CB8AC3E}">
        <p14:creationId xmlns:p14="http://schemas.microsoft.com/office/powerpoint/2010/main" val="15947406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normAutofit fontScale="92500" lnSpcReduction="20000"/>
          </a:bodyPr>
          <a:lstStyle/>
          <a:p>
            <a:pPr marL="174690" indent="-174690">
              <a:buFontTx/>
              <a:buChar char="•"/>
            </a:pPr>
            <a:r>
              <a:rPr lang="en-US" dirty="0" smtClean="0"/>
              <a:t>Currently small</a:t>
            </a:r>
            <a:r>
              <a:rPr lang="en-US" baseline="0" dirty="0" smtClean="0"/>
              <a:t> entities like non-profits who do not make subawards may only need to be familiar with the circulars that apply to them: for example, A-110 , A-122, and A-133 and A-50.</a:t>
            </a:r>
          </a:p>
          <a:p>
            <a:pPr marL="174690" indent="-174690">
              <a:buFontTx/>
              <a:buChar char="•"/>
            </a:pPr>
            <a:r>
              <a:rPr lang="en-US" baseline="0" dirty="0" smtClean="0"/>
              <a:t>Even within just these three circulars there are opportunities to consolidate, but consider that the overlap is even worse for entities like state governments that make subawards and are responsible for oversight for entities with a whole different set of guidance than their own.  </a:t>
            </a:r>
          </a:p>
          <a:p>
            <a:pPr marL="174690" indent="-174690">
              <a:buFontTx/>
              <a:buChar char="•"/>
            </a:pPr>
            <a:r>
              <a:rPr lang="en-US" baseline="0" dirty="0" smtClean="0"/>
              <a:t>For example, if the state of New Jersey gets a Federal award, it has to administer it based on the applicable guidance, A-102 (and technically A-89), A-87, A-133 and A-50.  Then if New Jersey makes a subaward to Rutgers University and also to a nonprofit organization, it also has to monitor those awards according to the guidance in A-110, A-21 (for Rutgers), and A-122 (for the nonprofit).  As a result- the state has to be familiar with all eight OMB circulars and the nuances of each.</a:t>
            </a:r>
          </a:p>
          <a:p>
            <a:pPr marL="174690" indent="-174690">
              <a:buFontTx/>
              <a:buChar char="•"/>
            </a:pPr>
            <a:r>
              <a:rPr lang="en-US" baseline="0" dirty="0" smtClean="0"/>
              <a:t>Further, </a:t>
            </a:r>
            <a:r>
              <a:rPr lang="en-US" b="1" u="sng" baseline="0" dirty="0" smtClean="0"/>
              <a:t>Federal agencies must also be familiar with all these various sets of guidance</a:t>
            </a:r>
            <a:r>
              <a:rPr lang="en-US" baseline="0" dirty="0" smtClean="0"/>
              <a:t>, and auditors who conduct single audits also need to be aware of the nuances of each different circular, and anecdotal evidence suggests that on occasion entities have had audit findings where the wrong set of guidance was applied.</a:t>
            </a:r>
          </a:p>
          <a:p>
            <a:endParaRPr lang="en-US" dirty="0" smtClean="0"/>
          </a:p>
          <a:p>
            <a:pPr marL="174690" indent="-174690">
              <a:buFontTx/>
              <a:buChar char="•"/>
            </a:pPr>
            <a:r>
              <a:rPr lang="en-US" dirty="0" smtClean="0"/>
              <a:t>The Federal Demonstration partnership reported in 2009 that of 6,081 faculty respondents, 42% is the average amount of time a PI spends on administrative tasks related to the project rather than on research. Full report available at http://www.ncbi.nlm.nih.gov/pubmed/20563268.</a:t>
            </a:r>
          </a:p>
          <a:p>
            <a:pPr marL="174690" indent="-174690">
              <a:buFontTx/>
              <a:buChar char="•"/>
            </a:pPr>
            <a:r>
              <a:rPr lang="en-US" dirty="0" smtClean="0"/>
              <a:t>Out of a total of 126,226 audited programs in 2011, 4,115 failed to receive clean opinions.</a:t>
            </a:r>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267028E-A82D-450D-82B7-E0CFA190E2F3}" type="slidenum">
              <a:rPr lang="en-US" smtClean="0">
                <a:latin typeface="Arial" pitchFamily="34" charset="0"/>
                <a:cs typeface="Arial" pitchFamily="34" charset="0"/>
              </a:rPr>
              <a:pPr/>
              <a:t>10</a:t>
            </a:fld>
            <a:endParaRPr lang="en-US" smtClean="0">
              <a:latin typeface="Arial" pitchFamily="34" charset="0"/>
              <a:cs typeface="Arial" pitchFamily="34" charset="0"/>
            </a:endParaRPr>
          </a:p>
        </p:txBody>
      </p:sp>
    </p:spTree>
    <p:extLst>
      <p:ext uri="{BB962C8B-B14F-4D97-AF65-F5344CB8AC3E}">
        <p14:creationId xmlns:p14="http://schemas.microsoft.com/office/powerpoint/2010/main" val="276762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defTabSz="931774">
              <a:defRPr/>
            </a:pPr>
            <a:r>
              <a:rPr lang="en-US" b="1" dirty="0">
                <a:solidFill>
                  <a:prstClr val="black"/>
                </a:solidFill>
              </a:rPr>
              <a:t>Eight Overlapping Sets of Compliance Requirements</a:t>
            </a:r>
            <a:endParaRPr lang="en-US" dirty="0">
              <a:solidFill>
                <a:prstClr val="black"/>
              </a:solidFill>
            </a:endParaRPr>
          </a:p>
          <a:p>
            <a:pPr marL="174708" indent="-174708" defTabSz="931774">
              <a:buFont typeface="Arial" panose="020B0604020202020204" pitchFamily="34" charset="0"/>
              <a:buChar char="•"/>
              <a:defRPr/>
            </a:pPr>
            <a:r>
              <a:rPr lang="en-US" dirty="0">
                <a:solidFill>
                  <a:prstClr val="black"/>
                </a:solidFill>
              </a:rPr>
              <a:t>Federally Funded Scientists Spend 42% of Time on Administrative Tasks</a:t>
            </a:r>
          </a:p>
          <a:p>
            <a:pPr marL="174708" indent="-174708" defTabSz="931774">
              <a:buFont typeface="Arial" panose="020B0604020202020204" pitchFamily="34" charset="0"/>
              <a:buChar char="•"/>
              <a:defRPr/>
            </a:pPr>
            <a:r>
              <a:rPr lang="en-US" dirty="0">
                <a:solidFill>
                  <a:prstClr val="black"/>
                </a:solidFill>
              </a:rPr>
              <a:t>Outdated Guidance Does Not Account for Modern Electronic Work Environment</a:t>
            </a:r>
          </a:p>
          <a:p>
            <a:pPr marL="174708" indent="-174708" defTabSz="931774">
              <a:buFont typeface="Arial" panose="020B0604020202020204" pitchFamily="34" charset="0"/>
              <a:buChar char="•"/>
              <a:defRPr/>
            </a:pPr>
            <a:r>
              <a:rPr lang="en-US" dirty="0">
                <a:solidFill>
                  <a:prstClr val="black"/>
                </a:solidFill>
              </a:rPr>
              <a:t>Inconsistent and Non-Transparent Treatment of Costs</a:t>
            </a:r>
          </a:p>
          <a:p>
            <a:pPr marL="174708" indent="-174708" defTabSz="931774">
              <a:buFont typeface="Arial" panose="020B0604020202020204" pitchFamily="34" charset="0"/>
              <a:buChar char="•"/>
              <a:defRPr/>
            </a:pPr>
            <a:r>
              <a:rPr lang="en-US" dirty="0">
                <a:solidFill>
                  <a:prstClr val="black"/>
                </a:solidFill>
              </a:rPr>
              <a:t>Women Receive 47% of Science &amp; Engineering Degrees, 28% of Tenure Positions</a:t>
            </a:r>
          </a:p>
          <a:p>
            <a:pPr marL="174708" indent="-174708" defTabSz="931774">
              <a:buFont typeface="Arial" panose="020B0604020202020204" pitchFamily="34" charset="0"/>
              <a:buChar char="•"/>
              <a:defRPr/>
            </a:pPr>
            <a:r>
              <a:rPr lang="en-US" dirty="0">
                <a:solidFill>
                  <a:prstClr val="black"/>
                </a:solidFill>
              </a:rPr>
              <a:t>Non-Standard Data Definitions In Over 700 Forms Compromise Quality of Data</a:t>
            </a:r>
          </a:p>
          <a:p>
            <a:pPr marL="174708" indent="-174708" defTabSz="931774">
              <a:buFont typeface="Arial" panose="020B0604020202020204" pitchFamily="34" charset="0"/>
              <a:buChar char="•"/>
              <a:defRPr/>
            </a:pPr>
            <a:r>
              <a:rPr lang="en-US" dirty="0">
                <a:solidFill>
                  <a:prstClr val="black"/>
                </a:solidFill>
              </a:rPr>
              <a:t>Over 4,000 Audited Programs (3% Of Total) w/o Clean Opinions in 2011</a:t>
            </a:r>
          </a:p>
          <a:p>
            <a:pPr marL="174708" indent="-174708" defTabSz="931774">
              <a:buFont typeface="Arial" panose="020B0604020202020204" pitchFamily="34" charset="0"/>
              <a:buChar char="•"/>
              <a:defRPr/>
            </a:pPr>
            <a:r>
              <a:rPr lang="en-US" dirty="0">
                <a:solidFill>
                  <a:prstClr val="black"/>
                </a:solidFill>
              </a:rPr>
              <a:t>Agencies and Recipients Not Accountable for Effectively Correcting Financial Integrity Weaknesses</a:t>
            </a:r>
          </a:p>
          <a:p>
            <a:pPr marL="174708" indent="-174708" defTabSz="931774">
              <a:buFont typeface="Arial" panose="020B0604020202020204" pitchFamily="34" charset="0"/>
              <a:buChar char="•"/>
              <a:defRPr/>
            </a:pPr>
            <a:endParaRPr lang="en-US" b="1" dirty="0">
              <a:solidFill>
                <a:prstClr val="black"/>
              </a:solidFill>
            </a:endParaRPr>
          </a:p>
          <a:p>
            <a:pPr marL="349415" indent="-349415" defTabSz="931774">
              <a:spcBef>
                <a:spcPct val="20000"/>
              </a:spcBef>
              <a:buFont typeface="Arial" pitchFamily="34" charset="0"/>
              <a:buChar char="•"/>
              <a:defRPr/>
            </a:pPr>
            <a:r>
              <a:rPr lang="en-US" sz="2500" b="1" dirty="0">
                <a:solidFill>
                  <a:prstClr val="black"/>
                </a:solidFill>
              </a:rPr>
              <a:t>Promotes Efficient Use of IT and Shared Services</a:t>
            </a:r>
          </a:p>
          <a:p>
            <a:pPr marL="174708" indent="-174708" defTabSz="931774">
              <a:buFont typeface="Arial" panose="020B0604020202020204" pitchFamily="34" charset="0"/>
              <a:buChar char="•"/>
              <a:defRPr/>
            </a:pPr>
            <a:endParaRPr lang="en-US" dirty="0">
              <a:solidFill>
                <a:prstClr val="black"/>
              </a:solidFill>
            </a:endParaRPr>
          </a:p>
          <a:p>
            <a:pPr defTabSz="931774">
              <a:defRPr/>
            </a:pPr>
            <a:r>
              <a:rPr lang="en-US" b="1" dirty="0">
                <a:solidFill>
                  <a:prstClr val="black"/>
                </a:solidFill>
                <a:latin typeface="Melior"/>
              </a:rPr>
              <a:t>200.303 </a:t>
            </a:r>
            <a:r>
              <a:rPr lang="en-US" dirty="0">
                <a:solidFill>
                  <a:prstClr val="black"/>
                </a:solidFill>
                <a:latin typeface="Melior"/>
              </a:rPr>
              <a:t>Internal Controls requires non-Federal entities to safeguard protected personally identifiable</a:t>
            </a:r>
          </a:p>
          <a:p>
            <a:pPr defTabSz="931774">
              <a:defRPr/>
            </a:pPr>
            <a:r>
              <a:rPr lang="en-US" dirty="0">
                <a:solidFill>
                  <a:prstClr val="black"/>
                </a:solidFill>
                <a:latin typeface="Melior"/>
              </a:rPr>
              <a:t>information as well as any information that the Federal awarding agency or pass-through entity designates as sensitive.</a:t>
            </a:r>
          </a:p>
          <a:p>
            <a:pPr defTabSz="931774">
              <a:defRPr/>
            </a:pPr>
            <a:r>
              <a:rPr lang="en-US" b="1" dirty="0">
                <a:solidFill>
                  <a:prstClr val="black"/>
                </a:solidFill>
              </a:rPr>
              <a:t>200.335</a:t>
            </a:r>
            <a:r>
              <a:rPr lang="en-US" dirty="0">
                <a:solidFill>
                  <a:prstClr val="black"/>
                </a:solidFill>
              </a:rPr>
              <a:t> encourages non-Federal entities to, whenever practicable, collect, transmit and store Federal</a:t>
            </a:r>
          </a:p>
          <a:p>
            <a:pPr defTabSz="931774">
              <a:defRPr/>
            </a:pPr>
            <a:r>
              <a:rPr lang="en-US" dirty="0">
                <a:solidFill>
                  <a:prstClr val="black"/>
                </a:solidFill>
              </a:rPr>
              <a:t>award-related information in open and machine-readable formats.</a:t>
            </a:r>
          </a:p>
          <a:p>
            <a:pPr defTabSz="931774">
              <a:defRPr/>
            </a:pPr>
            <a:r>
              <a:rPr lang="en-US" b="1" dirty="0">
                <a:solidFill>
                  <a:prstClr val="black"/>
                </a:solidFill>
              </a:rPr>
              <a:t>200.446</a:t>
            </a:r>
            <a:r>
              <a:rPr lang="en-US" dirty="0">
                <a:solidFill>
                  <a:prstClr val="black"/>
                </a:solidFill>
              </a:rPr>
              <a:t> allows for the costs of idle facilities when they are necessary to meet fluctuations in workload, </a:t>
            </a:r>
            <a:r>
              <a:rPr lang="en-US" b="1" dirty="0">
                <a:solidFill>
                  <a:prstClr val="black"/>
                </a:solidFill>
              </a:rPr>
              <a:t>as they often are when developing shared service arrangements.</a:t>
            </a:r>
          </a:p>
          <a:p>
            <a:pPr defTabSz="931774">
              <a:defRPr/>
            </a:pPr>
            <a:r>
              <a:rPr lang="en-US" b="1" dirty="0">
                <a:solidFill>
                  <a:prstClr val="black"/>
                </a:solidFill>
              </a:rPr>
              <a:t>200.449</a:t>
            </a:r>
            <a:r>
              <a:rPr lang="en-US" dirty="0">
                <a:solidFill>
                  <a:prstClr val="black"/>
                </a:solidFill>
              </a:rPr>
              <a:t> Interest allows non-Federal entities to be reimbursed for financing costs associated with</a:t>
            </a:r>
          </a:p>
          <a:p>
            <a:pPr defTabSz="931774">
              <a:defRPr/>
            </a:pPr>
            <a:r>
              <a:rPr lang="en-US" dirty="0">
                <a:solidFill>
                  <a:prstClr val="black"/>
                </a:solidFill>
              </a:rPr>
              <a:t>patents and computer software capitalized in accordance with GAAP on or after January 1, 2016.</a:t>
            </a:r>
          </a:p>
          <a:p>
            <a:endParaRPr lang="en-US" dirty="0"/>
          </a:p>
        </p:txBody>
      </p:sp>
      <p:sp>
        <p:nvSpPr>
          <p:cNvPr id="4" name="Slide Number Placeholder 3"/>
          <p:cNvSpPr>
            <a:spLocks noGrp="1"/>
          </p:cNvSpPr>
          <p:nvPr>
            <p:ph type="sldNum" sz="quarter" idx="10"/>
          </p:nvPr>
        </p:nvSpPr>
        <p:spPr/>
        <p:txBody>
          <a:bodyPr/>
          <a:lstStyle/>
          <a:p>
            <a:pPr>
              <a:defRPr/>
            </a:pPr>
            <a:fld id="{60BF4305-AC9F-4984-B58E-E547553AC087}" type="slidenum">
              <a:rPr lang="en-US" smtClean="0">
                <a:solidFill>
                  <a:prstClr val="black"/>
                </a:solidFill>
              </a:rPr>
              <a:pPr>
                <a:defRPr/>
              </a:pPr>
              <a:t>11</a:t>
            </a:fld>
            <a:endParaRPr lang="en-US" dirty="0">
              <a:solidFill>
                <a:prstClr val="black"/>
              </a:solidFill>
            </a:endParaRPr>
          </a:p>
        </p:txBody>
      </p:sp>
    </p:spTree>
    <p:extLst>
      <p:ext uri="{BB962C8B-B14F-4D97-AF65-F5344CB8AC3E}">
        <p14:creationId xmlns:p14="http://schemas.microsoft.com/office/powerpoint/2010/main" val="31551012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77440" y="4206240"/>
            <a:ext cx="5486400" cy="731520"/>
          </a:xfrm>
        </p:spPr>
        <p:txBody>
          <a:bodyPr lIns="91440" tIns="45720" rIns="91440" bIns="45720">
            <a:normAutofit/>
          </a:bodyPr>
          <a:lstStyle>
            <a:lvl1pPr marL="0" indent="0" algn="l">
              <a:spcBef>
                <a:spcPts val="0"/>
              </a:spcBef>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pic>
        <p:nvPicPr>
          <p:cNvPr id="43" name="Picture 4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3200" y="5257800"/>
            <a:ext cx="1371600" cy="1008888"/>
          </a:xfrm>
          <a:prstGeom prst="rect">
            <a:avLst/>
          </a:prstGeom>
        </p:spPr>
      </p:pic>
      <p:sp>
        <p:nvSpPr>
          <p:cNvPr id="2" name="Title 1"/>
          <p:cNvSpPr>
            <a:spLocks noGrp="1"/>
          </p:cNvSpPr>
          <p:nvPr>
            <p:ph type="ctrTitle"/>
          </p:nvPr>
        </p:nvSpPr>
        <p:spPr>
          <a:xfrm>
            <a:off x="2377440" y="2971800"/>
            <a:ext cx="5486400" cy="1143000"/>
          </a:xfrm>
          <a:noFill/>
        </p:spPr>
        <p:txBody>
          <a:bodyPr lIns="91440" rIns="91440" anchor="ctr" anchorCtr="0">
            <a:noAutofit/>
          </a:bodyPr>
          <a:lstStyle>
            <a:lvl1pPr algn="l">
              <a:lnSpc>
                <a:spcPct val="100000"/>
              </a:lnSpc>
              <a:defRPr sz="4000"/>
            </a:lvl1pPr>
          </a:lstStyle>
          <a:p>
            <a:r>
              <a:rPr lang="en-US" smtClean="0"/>
              <a:t>Click to edit Master title style</a:t>
            </a:r>
            <a:endParaRPr lang="en-US" dirty="0"/>
          </a:p>
        </p:txBody>
      </p:sp>
      <p:sp>
        <p:nvSpPr>
          <p:cNvPr id="59" name="Round Single Corner Rectangle 58"/>
          <p:cNvSpPr/>
          <p:nvPr/>
        </p:nvSpPr>
        <p:spPr>
          <a:xfrm flipH="1">
            <a:off x="990600" y="1447800"/>
            <a:ext cx="1261872" cy="1261872"/>
          </a:xfrm>
          <a:prstGeom prst="round1Rect">
            <a:avLst/>
          </a:prstGeom>
          <a:solidFill>
            <a:srgbClr val="9E7F23">
              <a:alpha val="6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2311400" y="1447800"/>
            <a:ext cx="1261872" cy="1261872"/>
          </a:xfrm>
          <a:prstGeom prst="rect">
            <a:avLst/>
          </a:prstGeom>
          <a:solidFill>
            <a:srgbClr val="9E7F23">
              <a:alpha val="8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3632200" y="1447800"/>
            <a:ext cx="1261872" cy="1261872"/>
          </a:xfrm>
          <a:prstGeom prst="rect">
            <a:avLst/>
          </a:prstGeom>
          <a:solidFill>
            <a:srgbClr val="9E7F2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2" name="Group 61"/>
          <p:cNvGrpSpPr/>
          <p:nvPr/>
        </p:nvGrpSpPr>
        <p:grpSpPr>
          <a:xfrm>
            <a:off x="4953000" y="1447800"/>
            <a:ext cx="2971800" cy="1261872"/>
            <a:chOff x="4953000" y="1447800"/>
            <a:chExt cx="2971800" cy="1261872"/>
          </a:xfrm>
        </p:grpSpPr>
        <p:sp>
          <p:nvSpPr>
            <p:cNvPr id="63" name="Round Single Corner Rectangle 62"/>
            <p:cNvSpPr/>
            <p:nvPr/>
          </p:nvSpPr>
          <p:spPr>
            <a:xfrm flipV="1">
              <a:off x="4953000" y="1447800"/>
              <a:ext cx="2971800" cy="1261872"/>
            </a:xfrm>
            <a:prstGeom prst="round1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ound Single Corner Rectangle 63"/>
            <p:cNvSpPr/>
            <p:nvPr/>
          </p:nvSpPr>
          <p:spPr>
            <a:xfrm flipV="1">
              <a:off x="4953000" y="1447800"/>
              <a:ext cx="2971800" cy="1261872"/>
            </a:xfrm>
            <a:prstGeom prst="round1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extBox 64"/>
            <p:cNvSpPr txBox="1"/>
            <p:nvPr/>
          </p:nvSpPr>
          <p:spPr>
            <a:xfrm>
              <a:off x="4953000" y="1981200"/>
              <a:ext cx="2971800" cy="292388"/>
            </a:xfrm>
            <a:prstGeom prst="rect">
              <a:avLst/>
            </a:prstGeom>
            <a:solidFill>
              <a:schemeClr val="tx1"/>
            </a:solidFill>
          </p:spPr>
          <p:txBody>
            <a:bodyPr wrap="square" rtlCol="0">
              <a:spAutoFit/>
            </a:bodyPr>
            <a:lstStyle/>
            <a:p>
              <a:pPr algn="ctr"/>
              <a:r>
                <a:rPr lang="en-US" sz="1300" dirty="0" smtClean="0">
                  <a:solidFill>
                    <a:srgbClr val="9E7F23"/>
                  </a:solidFill>
                  <a:latin typeface="Arial" pitchFamily="34" charset="0"/>
                  <a:cs typeface="Arial" pitchFamily="34" charset="0"/>
                </a:rPr>
                <a:t>Experience the </a:t>
              </a:r>
              <a:r>
                <a:rPr lang="en-US" sz="1300" dirty="0" smtClean="0">
                  <a:solidFill>
                    <a:schemeClr val="bg1"/>
                  </a:solidFill>
                  <a:latin typeface="Arial" pitchFamily="34" charset="0"/>
                  <a:cs typeface="Arial" pitchFamily="34" charset="0"/>
                </a:rPr>
                <a:t>Eide</a:t>
              </a:r>
              <a:r>
                <a:rPr lang="en-US" sz="1300" dirty="0" smtClean="0">
                  <a:solidFill>
                    <a:schemeClr val="accent5"/>
                  </a:solidFill>
                  <a:latin typeface="Arial" pitchFamily="34" charset="0"/>
                  <a:cs typeface="Arial" pitchFamily="34" charset="0"/>
                </a:rPr>
                <a:t> </a:t>
              </a:r>
              <a:r>
                <a:rPr lang="en-US" sz="1300" dirty="0" smtClean="0">
                  <a:solidFill>
                    <a:schemeClr val="bg1"/>
                  </a:solidFill>
                  <a:latin typeface="Arial" pitchFamily="34" charset="0"/>
                  <a:cs typeface="Arial" pitchFamily="34" charset="0"/>
                </a:rPr>
                <a:t>Bailly</a:t>
              </a:r>
              <a:r>
                <a:rPr lang="en-US" sz="1300" dirty="0" smtClean="0">
                  <a:solidFill>
                    <a:schemeClr val="accent5"/>
                  </a:solidFill>
                  <a:latin typeface="Arial" pitchFamily="34" charset="0"/>
                  <a:cs typeface="Arial" pitchFamily="34" charset="0"/>
                </a:rPr>
                <a:t> </a:t>
              </a:r>
              <a:r>
                <a:rPr lang="en-US" sz="1300" dirty="0" smtClean="0">
                  <a:solidFill>
                    <a:srgbClr val="9E7F23"/>
                  </a:solidFill>
                  <a:latin typeface="Arial" pitchFamily="34" charset="0"/>
                  <a:cs typeface="Arial" pitchFamily="34" charset="0"/>
                </a:rPr>
                <a:t>Difference</a:t>
              </a:r>
              <a:endParaRPr lang="en-US" sz="1300" dirty="0">
                <a:solidFill>
                  <a:srgbClr val="9E7F23"/>
                </a:solidFill>
                <a:latin typeface="Arial" pitchFamily="34" charset="0"/>
                <a:cs typeface="Arial" pitchFamily="34" charset="0"/>
              </a:endParaRPr>
            </a:p>
          </p:txBody>
        </p:sp>
      </p:grpSp>
      <p:cxnSp>
        <p:nvCxnSpPr>
          <p:cNvPr id="66" name="Straight Connector 65"/>
          <p:cNvCxnSpPr/>
          <p:nvPr/>
        </p:nvCxnSpPr>
        <p:spPr>
          <a:xfrm rot="5400000">
            <a:off x="1271810" y="3833590"/>
            <a:ext cx="2057400" cy="29020"/>
          </a:xfrm>
          <a:prstGeom prst="line">
            <a:avLst/>
          </a:prstGeom>
          <a:ln>
            <a:solidFill>
              <a:srgbClr val="9E7F23"/>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0" y="0"/>
            <a:ext cx="9144000" cy="6858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1414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4023360" y="1280159"/>
            <a:ext cx="4863773" cy="5120640"/>
          </a:xfrm>
        </p:spPr>
        <p:txBody>
          <a:bodyPr anchor="t"/>
          <a:lstStyle>
            <a:lvl1pPr marL="0" indent="0">
              <a:spcBef>
                <a:spcPts val="0"/>
              </a:spcBef>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1280159"/>
            <a:ext cx="2651760" cy="5120640"/>
          </a:xfrm>
        </p:spPr>
        <p:txBody>
          <a:bodyPr/>
          <a:lstStyle>
            <a:lvl1pPr marL="0" indent="0">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noFill/>
        </p:spPr>
        <p:txBody>
          <a:bodyPr/>
          <a:lstStyle/>
          <a:p>
            <a:fld id="{9239D14D-A7D8-427F-8D62-8808716C1DB9}" type="datetimeFigureOut">
              <a:rPr lang="en-US" smtClean="0"/>
              <a:t>5/15/2017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noFill/>
        </p:spPr>
        <p:txBody>
          <a:bodyPr/>
          <a:lstStyle/>
          <a:p>
            <a:fld id="{18CF7050-A8E5-428C-81D9-F84418705036}" type="slidenum">
              <a:rPr lang="en-US" smtClean="0"/>
              <a:t>‹#›</a:t>
            </a:fld>
            <a:endParaRPr lang="en-US"/>
          </a:p>
        </p:txBody>
      </p:sp>
      <p:sp>
        <p:nvSpPr>
          <p:cNvPr id="8" name="Title 1"/>
          <p:cNvSpPr>
            <a:spLocks noGrp="1"/>
          </p:cNvSpPr>
          <p:nvPr>
            <p:ph type="title"/>
          </p:nvPr>
        </p:nvSpPr>
        <p:spPr>
          <a:xfrm>
            <a:off x="1143000" y="118872"/>
            <a:ext cx="7772400" cy="914400"/>
          </a:xfrm>
          <a:noFill/>
        </p:spPr>
        <p:txBody>
          <a:bodyPr/>
          <a:lstStyle/>
          <a:p>
            <a:r>
              <a:rPr lang="en-US" smtClean="0"/>
              <a:t>Click to edit Master title style</a:t>
            </a:r>
            <a:endParaRPr lang="en-US" dirty="0"/>
          </a:p>
        </p:txBody>
      </p:sp>
    </p:spTree>
    <p:extLst>
      <p:ext uri="{BB962C8B-B14F-4D97-AF65-F5344CB8AC3E}">
        <p14:creationId xmlns:p14="http://schemas.microsoft.com/office/powerpoint/2010/main" val="215438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lvl1pPr>
              <a:lnSpc>
                <a:spcPct val="100000"/>
              </a:lnSpc>
              <a:defRPr baseline="0"/>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lnSpc>
                <a:spcPct val="100000"/>
              </a:lnSpc>
              <a:defRPr baseline="0"/>
            </a:lvl1pPr>
            <a:lvl2pPr>
              <a:lnSpc>
                <a:spcPct val="100000"/>
              </a:lnSpc>
              <a:defRPr baseline="0"/>
            </a:lvl2pPr>
            <a:lvl3pPr>
              <a:lnSpc>
                <a:spcPct val="100000"/>
              </a:lnSpc>
              <a:defRPr baseline="0"/>
            </a:lvl3pPr>
            <a:lvl4pPr>
              <a:lnSpc>
                <a:spcPct val="100000"/>
              </a:lnSpc>
              <a:defRPr baseline="0"/>
            </a:lvl4pPr>
            <a:lvl5pPr>
              <a:lnSpc>
                <a:spcPct val="100000"/>
              </a:lnSpc>
              <a:defRPr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noFill/>
        </p:spPr>
        <p:txBody>
          <a:bodyPr/>
          <a:lstStyle/>
          <a:p>
            <a:fld id="{9239D14D-A7D8-427F-8D62-8808716C1DB9}" type="datetimeFigureOut">
              <a:rPr lang="en-US" smtClean="0"/>
              <a:t>5/15/2017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noFill/>
        </p:spPr>
        <p:txBody>
          <a:bodyPr/>
          <a:lstStyle/>
          <a:p>
            <a:fld id="{18CF7050-A8E5-428C-81D9-F84418705036}" type="slidenum">
              <a:rPr lang="en-US" smtClean="0"/>
              <a:t>‹#›</a:t>
            </a:fld>
            <a:endParaRPr lang="en-US"/>
          </a:p>
        </p:txBody>
      </p:sp>
    </p:spTree>
    <p:extLst>
      <p:ext uri="{BB962C8B-B14F-4D97-AF65-F5344CB8AC3E}">
        <p14:creationId xmlns:p14="http://schemas.microsoft.com/office/powerpoint/2010/main" val="3250671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sp>
        <p:nvSpPr>
          <p:cNvPr id="43" name="Date Placeholder 3"/>
          <p:cNvSpPr>
            <a:spLocks noGrp="1"/>
          </p:cNvSpPr>
          <p:nvPr>
            <p:ph type="dt" sz="half" idx="2"/>
          </p:nvPr>
        </p:nvSpPr>
        <p:spPr>
          <a:xfrm>
            <a:off x="1143000" y="6583680"/>
            <a:ext cx="914400" cy="228600"/>
          </a:xfrm>
          <a:prstGeom prst="rect">
            <a:avLst/>
          </a:prstGeom>
          <a:noFill/>
        </p:spPr>
        <p:txBody>
          <a:bodyPr vert="horz" lIns="91440" tIns="45720" rIns="91440" bIns="45720" rtlCol="0" anchor="ctr"/>
          <a:lstStyle>
            <a:lvl1pPr algn="l">
              <a:defRPr sz="1000">
                <a:solidFill>
                  <a:schemeClr val="tx1"/>
                </a:solidFill>
                <a:latin typeface="+mn-lt"/>
                <a:cs typeface="Arial" panose="020B0604020202020204" pitchFamily="34" charset="0"/>
              </a:defRPr>
            </a:lvl1pPr>
          </a:lstStyle>
          <a:p>
            <a:fld id="{9239D14D-A7D8-427F-8D62-8808716C1DB9}" type="datetimeFigureOut">
              <a:rPr lang="en-US" smtClean="0"/>
              <a:t>5/15/2017</a:t>
            </a:fld>
            <a:endParaRPr lang="en-US"/>
          </a:p>
        </p:txBody>
      </p:sp>
      <p:sp>
        <p:nvSpPr>
          <p:cNvPr id="44" name="Footer Placeholder 4"/>
          <p:cNvSpPr>
            <a:spLocks noGrp="1"/>
          </p:cNvSpPr>
          <p:nvPr>
            <p:ph type="ftr" sz="quarter" idx="3"/>
          </p:nvPr>
        </p:nvSpPr>
        <p:spPr>
          <a:xfrm>
            <a:off x="2332482" y="6583680"/>
            <a:ext cx="4114800" cy="228600"/>
          </a:xfrm>
          <a:prstGeom prst="rect">
            <a:avLst/>
          </a:prstGeom>
        </p:spPr>
        <p:txBody>
          <a:bodyPr vert="horz" lIns="91440" tIns="45720" rIns="91440" bIns="45720" rtlCol="0" anchor="ctr"/>
          <a:lstStyle>
            <a:lvl1pPr algn="ctr">
              <a:defRPr sz="1000">
                <a:solidFill>
                  <a:schemeClr val="tx1"/>
                </a:solidFill>
                <a:latin typeface="+mn-lt"/>
                <a:cs typeface="Arial" panose="020B0604020202020204" pitchFamily="34" charset="0"/>
              </a:defRPr>
            </a:lvl1pPr>
          </a:lstStyle>
          <a:p>
            <a:endParaRPr lang="en-US"/>
          </a:p>
        </p:txBody>
      </p:sp>
      <p:sp>
        <p:nvSpPr>
          <p:cNvPr id="46" name="Slide Number Placeholder 5"/>
          <p:cNvSpPr>
            <a:spLocks noGrp="1"/>
          </p:cNvSpPr>
          <p:nvPr>
            <p:ph type="sldNum" sz="quarter" idx="4"/>
          </p:nvPr>
        </p:nvSpPr>
        <p:spPr>
          <a:xfrm>
            <a:off x="8001000" y="6583680"/>
            <a:ext cx="914400" cy="228600"/>
          </a:xfrm>
          <a:prstGeom prst="rect">
            <a:avLst/>
          </a:prstGeom>
        </p:spPr>
        <p:txBody>
          <a:bodyPr vert="horz" lIns="91440" tIns="45720" rIns="91440" bIns="45720" rtlCol="0" anchor="ctr"/>
          <a:lstStyle>
            <a:lvl1pPr algn="r">
              <a:defRPr sz="1000">
                <a:solidFill>
                  <a:schemeClr val="tx1"/>
                </a:solidFill>
                <a:latin typeface="+mn-lt"/>
                <a:cs typeface="Arial" panose="020B0604020202020204" pitchFamily="34" charset="0"/>
              </a:defRPr>
            </a:lvl1pPr>
          </a:lstStyle>
          <a:p>
            <a:fld id="{18CF7050-A8E5-428C-81D9-F84418705036}" type="slidenum">
              <a:rPr lang="en-US" smtClean="0"/>
              <a:t>‹#›</a:t>
            </a:fld>
            <a:endParaRPr lang="en-US"/>
          </a:p>
        </p:txBody>
      </p:sp>
      <p:sp>
        <p:nvSpPr>
          <p:cNvPr id="48" name="Title 1"/>
          <p:cNvSpPr>
            <a:spLocks noGrp="1"/>
          </p:cNvSpPr>
          <p:nvPr>
            <p:ph type="ctrTitle" hasCustomPrompt="1"/>
          </p:nvPr>
        </p:nvSpPr>
        <p:spPr>
          <a:xfrm>
            <a:off x="990600" y="2728111"/>
            <a:ext cx="6873240" cy="2103120"/>
          </a:xfrm>
          <a:noFill/>
        </p:spPr>
        <p:txBody>
          <a:bodyPr lIns="91440" rIns="91440" anchor="t" anchorCtr="0">
            <a:noAutofit/>
          </a:bodyPr>
          <a:lstStyle>
            <a:lvl1pPr algn="ctr">
              <a:lnSpc>
                <a:spcPct val="100000"/>
              </a:lnSpc>
              <a:defRPr sz="4000" baseline="0"/>
            </a:lvl1pPr>
          </a:lstStyle>
          <a:p>
            <a:r>
              <a:rPr lang="en-US" dirty="0" smtClean="0"/>
              <a:t>Click to edit Section Title</a:t>
            </a:r>
            <a:endParaRPr lang="en-US" dirty="0"/>
          </a:p>
        </p:txBody>
      </p:sp>
      <p:sp>
        <p:nvSpPr>
          <p:cNvPr id="49" name="Round Single Corner Rectangle 48"/>
          <p:cNvSpPr/>
          <p:nvPr/>
        </p:nvSpPr>
        <p:spPr>
          <a:xfrm flipH="1">
            <a:off x="990600" y="1204111"/>
            <a:ext cx="1261872" cy="1261872"/>
          </a:xfrm>
          <a:prstGeom prst="round1Rect">
            <a:avLst/>
          </a:prstGeom>
          <a:solidFill>
            <a:srgbClr val="9E7F23">
              <a:alpha val="6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2311400" y="1204111"/>
            <a:ext cx="1261872" cy="1261872"/>
          </a:xfrm>
          <a:prstGeom prst="rect">
            <a:avLst/>
          </a:prstGeom>
          <a:solidFill>
            <a:srgbClr val="9E7F23">
              <a:alpha val="8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3632200" y="1204111"/>
            <a:ext cx="1261872" cy="1261872"/>
          </a:xfrm>
          <a:prstGeom prst="rect">
            <a:avLst/>
          </a:prstGeom>
          <a:solidFill>
            <a:srgbClr val="9E7F2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2" name="Group 51"/>
          <p:cNvGrpSpPr/>
          <p:nvPr/>
        </p:nvGrpSpPr>
        <p:grpSpPr>
          <a:xfrm>
            <a:off x="4953000" y="1204111"/>
            <a:ext cx="2971800" cy="1261872"/>
            <a:chOff x="4953000" y="1447800"/>
            <a:chExt cx="2971800" cy="1261872"/>
          </a:xfrm>
        </p:grpSpPr>
        <p:sp>
          <p:nvSpPr>
            <p:cNvPr id="53" name="Round Single Corner Rectangle 52"/>
            <p:cNvSpPr/>
            <p:nvPr/>
          </p:nvSpPr>
          <p:spPr>
            <a:xfrm flipV="1">
              <a:off x="4953000" y="1447800"/>
              <a:ext cx="2971800" cy="1261872"/>
            </a:xfrm>
            <a:prstGeom prst="round1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ound Single Corner Rectangle 53"/>
            <p:cNvSpPr/>
            <p:nvPr/>
          </p:nvSpPr>
          <p:spPr>
            <a:xfrm flipV="1">
              <a:off x="4953000" y="1447800"/>
              <a:ext cx="2971800" cy="1261872"/>
            </a:xfrm>
            <a:prstGeom prst="round1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extBox 54"/>
            <p:cNvSpPr txBox="1"/>
            <p:nvPr/>
          </p:nvSpPr>
          <p:spPr>
            <a:xfrm>
              <a:off x="4953000" y="1981200"/>
              <a:ext cx="2971800" cy="292388"/>
            </a:xfrm>
            <a:prstGeom prst="rect">
              <a:avLst/>
            </a:prstGeom>
            <a:solidFill>
              <a:schemeClr val="tx1"/>
            </a:solidFill>
          </p:spPr>
          <p:txBody>
            <a:bodyPr wrap="square" rtlCol="0">
              <a:spAutoFit/>
            </a:bodyPr>
            <a:lstStyle/>
            <a:p>
              <a:pPr algn="ctr"/>
              <a:r>
                <a:rPr lang="en-US" sz="1300" dirty="0" smtClean="0">
                  <a:solidFill>
                    <a:srgbClr val="9E7F23"/>
                  </a:solidFill>
                  <a:latin typeface="Arial" pitchFamily="34" charset="0"/>
                  <a:cs typeface="Arial" pitchFamily="34" charset="0"/>
                </a:rPr>
                <a:t>Experience the </a:t>
              </a:r>
              <a:r>
                <a:rPr lang="en-US" sz="1300" dirty="0" smtClean="0">
                  <a:solidFill>
                    <a:schemeClr val="bg1"/>
                  </a:solidFill>
                  <a:latin typeface="Arial" pitchFamily="34" charset="0"/>
                  <a:cs typeface="Arial" pitchFamily="34" charset="0"/>
                </a:rPr>
                <a:t>Eide</a:t>
              </a:r>
              <a:r>
                <a:rPr lang="en-US" sz="1300" dirty="0" smtClean="0">
                  <a:solidFill>
                    <a:schemeClr val="accent5"/>
                  </a:solidFill>
                  <a:latin typeface="Arial" pitchFamily="34" charset="0"/>
                  <a:cs typeface="Arial" pitchFamily="34" charset="0"/>
                </a:rPr>
                <a:t> </a:t>
              </a:r>
              <a:r>
                <a:rPr lang="en-US" sz="1300" dirty="0" smtClean="0">
                  <a:solidFill>
                    <a:schemeClr val="bg1"/>
                  </a:solidFill>
                  <a:latin typeface="Arial" pitchFamily="34" charset="0"/>
                  <a:cs typeface="Arial" pitchFamily="34" charset="0"/>
                </a:rPr>
                <a:t>Bailly</a:t>
              </a:r>
              <a:r>
                <a:rPr lang="en-US" sz="1300" dirty="0" smtClean="0">
                  <a:solidFill>
                    <a:schemeClr val="accent5"/>
                  </a:solidFill>
                  <a:latin typeface="Arial" pitchFamily="34" charset="0"/>
                  <a:cs typeface="Arial" pitchFamily="34" charset="0"/>
                </a:rPr>
                <a:t> </a:t>
              </a:r>
              <a:r>
                <a:rPr lang="en-US" sz="1300" dirty="0" smtClean="0">
                  <a:solidFill>
                    <a:srgbClr val="9E7F23"/>
                  </a:solidFill>
                  <a:latin typeface="Arial" pitchFamily="34" charset="0"/>
                  <a:cs typeface="Arial" pitchFamily="34" charset="0"/>
                </a:rPr>
                <a:t>Difference</a:t>
              </a:r>
              <a:endParaRPr lang="en-US" sz="1300" dirty="0">
                <a:solidFill>
                  <a:srgbClr val="9E7F23"/>
                </a:solidFill>
                <a:latin typeface="Arial" pitchFamily="34" charset="0"/>
                <a:cs typeface="Arial" pitchFamily="34" charset="0"/>
              </a:endParaRPr>
            </a:p>
          </p:txBody>
        </p:sp>
      </p:grpSp>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3200" y="5257800"/>
            <a:ext cx="1371600" cy="1008888"/>
          </a:xfrm>
          <a:prstGeom prst="rect">
            <a:avLst/>
          </a:prstGeom>
        </p:spPr>
      </p:pic>
      <p:sp>
        <p:nvSpPr>
          <p:cNvPr id="16" name="Rectangle 15"/>
          <p:cNvSpPr/>
          <p:nvPr/>
        </p:nvSpPr>
        <p:spPr>
          <a:xfrm>
            <a:off x="0" y="0"/>
            <a:ext cx="9144000" cy="6858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59443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1280160"/>
            <a:ext cx="3657600" cy="5120640"/>
          </a:xfrm>
        </p:spPr>
        <p:txBody>
          <a:bodyPr/>
          <a:lstStyle>
            <a:lvl1pPr>
              <a:defRPr sz="2600"/>
            </a:lvl1pPr>
            <a:lvl2pPr>
              <a:defRPr sz="2400"/>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257800" y="1280160"/>
            <a:ext cx="3657600" cy="5120640"/>
          </a:xfrm>
        </p:spPr>
        <p:txBody>
          <a:bodyPr/>
          <a:lstStyle>
            <a:lvl1pPr>
              <a:defRPr sz="26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noFill/>
        </p:spPr>
        <p:txBody>
          <a:bodyPr/>
          <a:lstStyle/>
          <a:p>
            <a:fld id="{9239D14D-A7D8-427F-8D62-8808716C1DB9}" type="datetimeFigureOut">
              <a:rPr lang="en-US" smtClean="0"/>
              <a:t>5/15/2017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noFill/>
        </p:spPr>
        <p:txBody>
          <a:bodyPr/>
          <a:lstStyle/>
          <a:p>
            <a:fld id="{18CF7050-A8E5-428C-81D9-F84418705036}" type="slidenum">
              <a:rPr lang="en-US" smtClean="0"/>
              <a:t>‹#›</a:t>
            </a:fld>
            <a:endParaRPr lang="en-US"/>
          </a:p>
        </p:txBody>
      </p:sp>
    </p:spTree>
    <p:extLst>
      <p:ext uri="{BB962C8B-B14F-4D97-AF65-F5344CB8AC3E}">
        <p14:creationId xmlns:p14="http://schemas.microsoft.com/office/powerpoint/2010/main" val="2038979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88720" y="1280160"/>
            <a:ext cx="3657600" cy="823912"/>
          </a:xfrm>
        </p:spPr>
        <p:txBody>
          <a:bodyPr anchor="b">
            <a:noAutofit/>
          </a:bodyPr>
          <a:lstStyle>
            <a:lvl1pPr marL="0" indent="0">
              <a:spcBef>
                <a:spcPts val="0"/>
              </a:spcBef>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88720" y="2117884"/>
            <a:ext cx="3657600" cy="4297680"/>
          </a:xfrm>
        </p:spPr>
        <p:txBody>
          <a:bodyPr/>
          <a:lstStyle>
            <a:lvl1pPr>
              <a:defRPr sz="24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212080" y="1280160"/>
            <a:ext cx="3657600" cy="823912"/>
          </a:xfrm>
        </p:spPr>
        <p:txBody>
          <a:bodyPr anchor="b">
            <a:noAutofit/>
          </a:bodyPr>
          <a:lstStyle>
            <a:lvl1pPr marL="0" indent="0">
              <a:spcBef>
                <a:spcPts val="0"/>
              </a:spcBef>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212080" y="2103120"/>
            <a:ext cx="3657600" cy="4297680"/>
          </a:xfrm>
        </p:spPr>
        <p:txBody>
          <a:bodyPr/>
          <a:lstStyle>
            <a:lvl1pPr>
              <a:defRPr sz="24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noFill/>
        </p:spPr>
        <p:txBody>
          <a:bodyPr/>
          <a:lstStyle/>
          <a:p>
            <a:fld id="{9239D14D-A7D8-427F-8D62-8808716C1DB9}" type="datetimeFigureOut">
              <a:rPr lang="en-US" smtClean="0"/>
              <a:t>5/15/2017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noFill/>
        </p:spPr>
        <p:txBody>
          <a:bodyPr/>
          <a:lstStyle/>
          <a:p>
            <a:fld id="{18CF7050-A8E5-428C-81D9-F84418705036}" type="slidenum">
              <a:rPr lang="en-US" smtClean="0"/>
              <a:t>‹#›</a:t>
            </a:fld>
            <a:endParaRPr lang="en-US"/>
          </a:p>
        </p:txBody>
      </p:sp>
      <p:sp>
        <p:nvSpPr>
          <p:cNvPr id="10" name="Title 1"/>
          <p:cNvSpPr>
            <a:spLocks noGrp="1"/>
          </p:cNvSpPr>
          <p:nvPr>
            <p:ph type="title"/>
          </p:nvPr>
        </p:nvSpPr>
        <p:spPr>
          <a:xfrm>
            <a:off x="1143000" y="118872"/>
            <a:ext cx="7772400" cy="914400"/>
          </a:xfrm>
          <a:noFill/>
        </p:spPr>
        <p:txBody>
          <a:bodyPr/>
          <a:lstStyle/>
          <a:p>
            <a:r>
              <a:rPr lang="en-US" smtClean="0"/>
              <a:t>Click to edit Master title style</a:t>
            </a:r>
            <a:endParaRPr lang="en-US" dirty="0"/>
          </a:p>
        </p:txBody>
      </p:sp>
    </p:spTree>
    <p:extLst>
      <p:ext uri="{BB962C8B-B14F-4D97-AF65-F5344CB8AC3E}">
        <p14:creationId xmlns:p14="http://schemas.microsoft.com/office/powerpoint/2010/main" val="765062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smtClean="0"/>
              <a:t>Click to edit Master title style</a:t>
            </a:r>
            <a:endParaRPr lang="en-US" dirty="0"/>
          </a:p>
        </p:txBody>
      </p:sp>
      <p:sp>
        <p:nvSpPr>
          <p:cNvPr id="3" name="Date Placeholder 2"/>
          <p:cNvSpPr>
            <a:spLocks noGrp="1"/>
          </p:cNvSpPr>
          <p:nvPr>
            <p:ph type="dt" sz="half" idx="10"/>
          </p:nvPr>
        </p:nvSpPr>
        <p:spPr>
          <a:noFill/>
        </p:spPr>
        <p:txBody>
          <a:bodyPr/>
          <a:lstStyle/>
          <a:p>
            <a:fld id="{9239D14D-A7D8-427F-8D62-8808716C1DB9}" type="datetimeFigureOut">
              <a:rPr lang="en-US" smtClean="0"/>
              <a:t>5/15/2017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noFill/>
        </p:spPr>
        <p:txBody>
          <a:bodyPr/>
          <a:lstStyle/>
          <a:p>
            <a:fld id="{18CF7050-A8E5-428C-81D9-F84418705036}" type="slidenum">
              <a:rPr lang="en-US" smtClean="0"/>
              <a:t>‹#›</a:t>
            </a:fld>
            <a:endParaRPr lang="en-US"/>
          </a:p>
        </p:txBody>
      </p:sp>
    </p:spTree>
    <p:extLst>
      <p:ext uri="{BB962C8B-B14F-4D97-AF65-F5344CB8AC3E}">
        <p14:creationId xmlns:p14="http://schemas.microsoft.com/office/powerpoint/2010/main" val="1070833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noFill/>
        </p:spPr>
        <p:txBody>
          <a:bodyPr/>
          <a:lstStyle/>
          <a:p>
            <a:fld id="{9239D14D-A7D8-427F-8D62-8808716C1DB9}" type="datetimeFigureOut">
              <a:rPr lang="en-US" smtClean="0"/>
              <a:t>5/15/2017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noFill/>
        </p:spPr>
        <p:txBody>
          <a:bodyPr/>
          <a:lstStyle/>
          <a:p>
            <a:fld id="{18CF7050-A8E5-428C-81D9-F84418705036}" type="slidenum">
              <a:rPr lang="en-US" smtClean="0"/>
              <a:t>‹#›</a:t>
            </a:fld>
            <a:endParaRPr lang="en-US"/>
          </a:p>
        </p:txBody>
      </p:sp>
    </p:spTree>
    <p:extLst>
      <p:ext uri="{BB962C8B-B14F-4D97-AF65-F5344CB8AC3E}">
        <p14:creationId xmlns:p14="http://schemas.microsoft.com/office/powerpoint/2010/main" val="1847441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Disclaimer">
    <p:spTree>
      <p:nvGrpSpPr>
        <p:cNvPr id="1" name=""/>
        <p:cNvGrpSpPr/>
        <p:nvPr/>
      </p:nvGrpSpPr>
      <p:grpSpPr>
        <a:xfrm>
          <a:off x="0" y="0"/>
          <a:ext cx="0" cy="0"/>
          <a:chOff x="0" y="0"/>
          <a:chExt cx="0" cy="0"/>
        </a:xfrm>
      </p:grpSpPr>
      <p:sp>
        <p:nvSpPr>
          <p:cNvPr id="45" name="Date Placeholder 3"/>
          <p:cNvSpPr>
            <a:spLocks noGrp="1"/>
          </p:cNvSpPr>
          <p:nvPr>
            <p:ph type="dt" sz="half" idx="2"/>
          </p:nvPr>
        </p:nvSpPr>
        <p:spPr>
          <a:xfrm>
            <a:off x="1143000" y="6583680"/>
            <a:ext cx="914400" cy="228600"/>
          </a:xfrm>
          <a:prstGeom prst="rect">
            <a:avLst/>
          </a:prstGeom>
          <a:noFill/>
        </p:spPr>
        <p:txBody>
          <a:bodyPr vert="horz" lIns="91440" tIns="45720" rIns="91440" bIns="45720" rtlCol="0" anchor="ctr"/>
          <a:lstStyle>
            <a:lvl1pPr algn="l">
              <a:defRPr sz="1000">
                <a:solidFill>
                  <a:schemeClr val="tx1"/>
                </a:solidFill>
                <a:latin typeface="+mn-lt"/>
                <a:cs typeface="Arial" panose="020B0604020202020204" pitchFamily="34" charset="0"/>
              </a:defRPr>
            </a:lvl1pPr>
          </a:lstStyle>
          <a:p>
            <a:fld id="{9239D14D-A7D8-427F-8D62-8808716C1DB9}" type="datetimeFigureOut">
              <a:rPr lang="en-US" smtClean="0"/>
              <a:t>5/15/2017</a:t>
            </a:fld>
            <a:endParaRPr lang="en-US"/>
          </a:p>
        </p:txBody>
      </p:sp>
      <p:sp>
        <p:nvSpPr>
          <p:cNvPr id="46" name="Footer Placeholder 4"/>
          <p:cNvSpPr>
            <a:spLocks noGrp="1"/>
          </p:cNvSpPr>
          <p:nvPr>
            <p:ph type="ftr" sz="quarter" idx="3"/>
          </p:nvPr>
        </p:nvSpPr>
        <p:spPr>
          <a:xfrm>
            <a:off x="2332482" y="6583680"/>
            <a:ext cx="4114800" cy="228600"/>
          </a:xfrm>
          <a:prstGeom prst="rect">
            <a:avLst/>
          </a:prstGeom>
        </p:spPr>
        <p:txBody>
          <a:bodyPr vert="horz" lIns="91440" tIns="45720" rIns="91440" bIns="45720" rtlCol="0" anchor="ctr"/>
          <a:lstStyle>
            <a:lvl1pPr algn="ctr">
              <a:defRPr sz="1000">
                <a:solidFill>
                  <a:schemeClr val="tx1"/>
                </a:solidFill>
                <a:latin typeface="+mn-lt"/>
                <a:cs typeface="Arial" panose="020B0604020202020204" pitchFamily="34" charset="0"/>
              </a:defRPr>
            </a:lvl1pPr>
          </a:lstStyle>
          <a:p>
            <a:endParaRPr lang="en-US"/>
          </a:p>
        </p:txBody>
      </p:sp>
      <p:sp>
        <p:nvSpPr>
          <p:cNvPr id="49" name="Slide Number Placeholder 5"/>
          <p:cNvSpPr>
            <a:spLocks noGrp="1"/>
          </p:cNvSpPr>
          <p:nvPr>
            <p:ph type="sldNum" sz="quarter" idx="4"/>
          </p:nvPr>
        </p:nvSpPr>
        <p:spPr>
          <a:xfrm>
            <a:off x="8001000" y="6583680"/>
            <a:ext cx="914400" cy="228600"/>
          </a:xfrm>
          <a:prstGeom prst="rect">
            <a:avLst/>
          </a:prstGeom>
        </p:spPr>
        <p:txBody>
          <a:bodyPr vert="horz" lIns="91440" tIns="45720" rIns="91440" bIns="45720" rtlCol="0" anchor="ctr"/>
          <a:lstStyle>
            <a:lvl1pPr algn="r">
              <a:defRPr sz="1000">
                <a:solidFill>
                  <a:schemeClr val="tx1"/>
                </a:solidFill>
                <a:latin typeface="+mn-lt"/>
                <a:cs typeface="Arial" panose="020B0604020202020204" pitchFamily="34" charset="0"/>
              </a:defRPr>
            </a:lvl1pPr>
          </a:lstStyle>
          <a:p>
            <a:fld id="{18CF7050-A8E5-428C-81D9-F84418705036}" type="slidenum">
              <a:rPr lang="en-US" smtClean="0"/>
              <a:t>‹#›</a:t>
            </a:fld>
            <a:endParaRPr lang="en-US"/>
          </a:p>
        </p:txBody>
      </p:sp>
      <p:sp>
        <p:nvSpPr>
          <p:cNvPr id="51" name="Title 1"/>
          <p:cNvSpPr>
            <a:spLocks noGrp="1"/>
          </p:cNvSpPr>
          <p:nvPr>
            <p:ph type="ctrTitle"/>
          </p:nvPr>
        </p:nvSpPr>
        <p:spPr>
          <a:xfrm>
            <a:off x="2377440" y="2971800"/>
            <a:ext cx="5486400" cy="640080"/>
          </a:xfrm>
          <a:noFill/>
        </p:spPr>
        <p:txBody>
          <a:bodyPr lIns="91440" rIns="91440" anchor="ctr" anchorCtr="0">
            <a:noAutofit/>
          </a:bodyPr>
          <a:lstStyle>
            <a:lvl1pPr algn="l">
              <a:lnSpc>
                <a:spcPct val="100000"/>
              </a:lnSpc>
              <a:defRPr sz="4000"/>
            </a:lvl1pPr>
          </a:lstStyle>
          <a:p>
            <a:r>
              <a:rPr lang="en-US" smtClean="0"/>
              <a:t>Click to edit Master title style</a:t>
            </a:r>
            <a:endParaRPr lang="en-US" dirty="0"/>
          </a:p>
        </p:txBody>
      </p:sp>
      <p:sp>
        <p:nvSpPr>
          <p:cNvPr id="52" name="Round Single Corner Rectangle 51"/>
          <p:cNvSpPr/>
          <p:nvPr/>
        </p:nvSpPr>
        <p:spPr>
          <a:xfrm flipH="1">
            <a:off x="990600" y="1447800"/>
            <a:ext cx="1261872" cy="1261872"/>
          </a:xfrm>
          <a:prstGeom prst="round1Rect">
            <a:avLst/>
          </a:prstGeom>
          <a:solidFill>
            <a:srgbClr val="9E7F23">
              <a:alpha val="6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2311400" y="1447800"/>
            <a:ext cx="1261872" cy="1261872"/>
          </a:xfrm>
          <a:prstGeom prst="rect">
            <a:avLst/>
          </a:prstGeom>
          <a:solidFill>
            <a:srgbClr val="9E7F23">
              <a:alpha val="8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3632200" y="1447800"/>
            <a:ext cx="1261872" cy="1261872"/>
          </a:xfrm>
          <a:prstGeom prst="rect">
            <a:avLst/>
          </a:prstGeom>
          <a:solidFill>
            <a:srgbClr val="9E7F2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5" name="Group 54"/>
          <p:cNvGrpSpPr/>
          <p:nvPr/>
        </p:nvGrpSpPr>
        <p:grpSpPr>
          <a:xfrm>
            <a:off x="4953000" y="1447800"/>
            <a:ext cx="2971800" cy="1261872"/>
            <a:chOff x="4953000" y="1447800"/>
            <a:chExt cx="2971800" cy="1261872"/>
          </a:xfrm>
        </p:grpSpPr>
        <p:sp>
          <p:nvSpPr>
            <p:cNvPr id="56" name="Round Single Corner Rectangle 55"/>
            <p:cNvSpPr/>
            <p:nvPr/>
          </p:nvSpPr>
          <p:spPr>
            <a:xfrm flipV="1">
              <a:off x="4953000" y="1447800"/>
              <a:ext cx="2971800" cy="1261872"/>
            </a:xfrm>
            <a:prstGeom prst="round1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ound Single Corner Rectangle 87"/>
            <p:cNvSpPr/>
            <p:nvPr/>
          </p:nvSpPr>
          <p:spPr>
            <a:xfrm flipV="1">
              <a:off x="4953000" y="1447800"/>
              <a:ext cx="2971800" cy="1261872"/>
            </a:xfrm>
            <a:prstGeom prst="round1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TextBox 88"/>
            <p:cNvSpPr txBox="1"/>
            <p:nvPr/>
          </p:nvSpPr>
          <p:spPr>
            <a:xfrm>
              <a:off x="4953000" y="1981200"/>
              <a:ext cx="2971800" cy="292388"/>
            </a:xfrm>
            <a:prstGeom prst="rect">
              <a:avLst/>
            </a:prstGeom>
            <a:solidFill>
              <a:schemeClr val="tx1"/>
            </a:solidFill>
          </p:spPr>
          <p:txBody>
            <a:bodyPr wrap="square" rtlCol="0">
              <a:spAutoFit/>
            </a:bodyPr>
            <a:lstStyle/>
            <a:p>
              <a:pPr algn="ctr"/>
              <a:r>
                <a:rPr lang="en-US" sz="1300" dirty="0" smtClean="0">
                  <a:solidFill>
                    <a:srgbClr val="9E7F23"/>
                  </a:solidFill>
                  <a:latin typeface="Arial" pitchFamily="34" charset="0"/>
                  <a:cs typeface="Arial" pitchFamily="34" charset="0"/>
                </a:rPr>
                <a:t>Experience the </a:t>
              </a:r>
              <a:r>
                <a:rPr lang="en-US" sz="1300" dirty="0" smtClean="0">
                  <a:solidFill>
                    <a:schemeClr val="bg1"/>
                  </a:solidFill>
                  <a:latin typeface="Arial" pitchFamily="34" charset="0"/>
                  <a:cs typeface="Arial" pitchFamily="34" charset="0"/>
                </a:rPr>
                <a:t>Eide</a:t>
              </a:r>
              <a:r>
                <a:rPr lang="en-US" sz="1300" dirty="0" smtClean="0">
                  <a:solidFill>
                    <a:schemeClr val="accent5"/>
                  </a:solidFill>
                  <a:latin typeface="Arial" pitchFamily="34" charset="0"/>
                  <a:cs typeface="Arial" pitchFamily="34" charset="0"/>
                </a:rPr>
                <a:t> </a:t>
              </a:r>
              <a:r>
                <a:rPr lang="en-US" sz="1300" dirty="0" smtClean="0">
                  <a:solidFill>
                    <a:schemeClr val="bg1"/>
                  </a:solidFill>
                  <a:latin typeface="Arial" pitchFamily="34" charset="0"/>
                  <a:cs typeface="Arial" pitchFamily="34" charset="0"/>
                </a:rPr>
                <a:t>Bailly</a:t>
              </a:r>
              <a:r>
                <a:rPr lang="en-US" sz="1300" dirty="0" smtClean="0">
                  <a:solidFill>
                    <a:schemeClr val="accent5"/>
                  </a:solidFill>
                  <a:latin typeface="Arial" pitchFamily="34" charset="0"/>
                  <a:cs typeface="Arial" pitchFamily="34" charset="0"/>
                </a:rPr>
                <a:t> </a:t>
              </a:r>
              <a:r>
                <a:rPr lang="en-US" sz="1300" dirty="0" smtClean="0">
                  <a:solidFill>
                    <a:srgbClr val="9E7F23"/>
                  </a:solidFill>
                  <a:latin typeface="Arial" pitchFamily="34" charset="0"/>
                  <a:cs typeface="Arial" pitchFamily="34" charset="0"/>
                </a:rPr>
                <a:t>Difference</a:t>
              </a:r>
              <a:endParaRPr lang="en-US" sz="1300" dirty="0">
                <a:solidFill>
                  <a:srgbClr val="9E7F23"/>
                </a:solidFill>
                <a:latin typeface="Arial" pitchFamily="34" charset="0"/>
                <a:cs typeface="Arial" pitchFamily="34" charset="0"/>
              </a:endParaRPr>
            </a:p>
          </p:txBody>
        </p:sp>
      </p:grpSp>
      <p:cxnSp>
        <p:nvCxnSpPr>
          <p:cNvPr id="90" name="Straight Connector 89"/>
          <p:cNvCxnSpPr/>
          <p:nvPr/>
        </p:nvCxnSpPr>
        <p:spPr>
          <a:xfrm rot="5400000">
            <a:off x="1271810" y="3833590"/>
            <a:ext cx="2057400" cy="29020"/>
          </a:xfrm>
          <a:prstGeom prst="line">
            <a:avLst/>
          </a:prstGeom>
          <a:ln>
            <a:solidFill>
              <a:srgbClr val="9E7F23"/>
            </a:solidFill>
          </a:ln>
        </p:spPr>
        <p:style>
          <a:lnRef idx="1">
            <a:schemeClr val="accent1"/>
          </a:lnRef>
          <a:fillRef idx="0">
            <a:schemeClr val="accent1"/>
          </a:fillRef>
          <a:effectRef idx="0">
            <a:schemeClr val="accent1"/>
          </a:effectRef>
          <a:fontRef idx="minor">
            <a:schemeClr val="tx1"/>
          </a:fontRef>
        </p:style>
      </p:cxnSp>
      <p:pic>
        <p:nvPicPr>
          <p:cNvPr id="91" name="Picture 9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3200" y="5257800"/>
            <a:ext cx="1371600" cy="1008888"/>
          </a:xfrm>
          <a:prstGeom prst="rect">
            <a:avLst/>
          </a:prstGeom>
        </p:spPr>
      </p:pic>
      <p:sp>
        <p:nvSpPr>
          <p:cNvPr id="92" name="Rectangle 91"/>
          <p:cNvSpPr/>
          <p:nvPr/>
        </p:nvSpPr>
        <p:spPr>
          <a:xfrm>
            <a:off x="2377440" y="3657600"/>
            <a:ext cx="5486400" cy="1169551"/>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latin typeface="+mn-lt"/>
                <a:cs typeface="Arial" panose="020B0604020202020204" pitchFamily="34" charset="0"/>
              </a:rPr>
              <a:t>This presentation is presented with the understanding that the information contained does not constitute legal, accounting or other professional advice. It is not intended to be responsive to any individual situation or concerns, as the contents of this presentation are intended for general informational purposes only. Viewers are urged not to act upon the information contained in this presentation without first consulting competent legal, accounting or other professional advice regarding implications of a particular factual situation. Questions and additional information can be submitted to your Eide Bailly representative, or to the presenter of this session.</a:t>
            </a:r>
          </a:p>
        </p:txBody>
      </p:sp>
      <p:sp>
        <p:nvSpPr>
          <p:cNvPr id="18" name="Rectangle 17"/>
          <p:cNvSpPr/>
          <p:nvPr/>
        </p:nvSpPr>
        <p:spPr>
          <a:xfrm>
            <a:off x="0" y="0"/>
            <a:ext cx="9144000" cy="6858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0" y="0"/>
            <a:ext cx="9144000" cy="6858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18829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389120" y="1280159"/>
            <a:ext cx="4572000" cy="5120640"/>
          </a:xfrm>
        </p:spPr>
        <p:txBody>
          <a:bodyPr/>
          <a:lstStyle>
            <a:lvl1pPr>
              <a:defRPr sz="2600"/>
            </a:lvl1pPr>
            <a:lvl2pPr>
              <a:defRPr sz="2400"/>
            </a:lvl2pPr>
            <a:lvl3pPr>
              <a:defRPr sz="22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1280160"/>
            <a:ext cx="3017520" cy="5120640"/>
          </a:xfrm>
        </p:spPr>
        <p:txBody>
          <a:bodyPr/>
          <a:lstStyle>
            <a:lvl1pPr marL="0" indent="0">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noFill/>
        </p:spPr>
        <p:txBody>
          <a:bodyPr/>
          <a:lstStyle/>
          <a:p>
            <a:fld id="{9239D14D-A7D8-427F-8D62-8808716C1DB9}" type="datetimeFigureOut">
              <a:rPr lang="en-US" smtClean="0"/>
              <a:t>5/15/2017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noFill/>
        </p:spPr>
        <p:txBody>
          <a:bodyPr/>
          <a:lstStyle/>
          <a:p>
            <a:fld id="{18CF7050-A8E5-428C-81D9-F84418705036}" type="slidenum">
              <a:rPr lang="en-US" smtClean="0"/>
              <a:t>‹#›</a:t>
            </a:fld>
            <a:endParaRPr lang="en-US"/>
          </a:p>
        </p:txBody>
      </p:sp>
      <p:sp>
        <p:nvSpPr>
          <p:cNvPr id="8" name="Title 1"/>
          <p:cNvSpPr>
            <a:spLocks noGrp="1"/>
          </p:cNvSpPr>
          <p:nvPr>
            <p:ph type="title"/>
          </p:nvPr>
        </p:nvSpPr>
        <p:spPr>
          <a:xfrm>
            <a:off x="1143000" y="118872"/>
            <a:ext cx="7772400" cy="914400"/>
          </a:xfrm>
          <a:noFill/>
        </p:spPr>
        <p:txBody>
          <a:bodyPr/>
          <a:lstStyle/>
          <a:p>
            <a:r>
              <a:rPr lang="en-US" smtClean="0"/>
              <a:t>Click to edit Master title style</a:t>
            </a:r>
            <a:endParaRPr lang="en-US" dirty="0"/>
          </a:p>
        </p:txBody>
      </p:sp>
    </p:spTree>
    <p:extLst>
      <p:ext uri="{BB962C8B-B14F-4D97-AF65-F5344CB8AC3E}">
        <p14:creationId xmlns:p14="http://schemas.microsoft.com/office/powerpoint/2010/main" val="2123911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1280160"/>
            <a:ext cx="7772400" cy="51206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3000" y="6583680"/>
            <a:ext cx="914400" cy="228600"/>
          </a:xfrm>
          <a:prstGeom prst="rect">
            <a:avLst/>
          </a:prstGeom>
          <a:noFill/>
        </p:spPr>
        <p:txBody>
          <a:bodyPr vert="horz" lIns="91440" tIns="45720" rIns="91440" bIns="45720" rtlCol="0" anchor="ctr"/>
          <a:lstStyle>
            <a:lvl1pPr algn="l">
              <a:defRPr sz="1000">
                <a:solidFill>
                  <a:schemeClr val="tx1"/>
                </a:solidFill>
                <a:latin typeface="+mn-lt"/>
                <a:cs typeface="Arial" panose="020B0604020202020204" pitchFamily="34" charset="0"/>
              </a:defRPr>
            </a:lvl1pPr>
          </a:lstStyle>
          <a:p>
            <a:fld id="{9239D14D-A7D8-427F-8D62-8808716C1DB9}" type="datetimeFigureOut">
              <a:rPr lang="en-US" smtClean="0"/>
              <a:t>5/15/2017</a:t>
            </a:fld>
            <a:endParaRPr lang="en-US"/>
          </a:p>
        </p:txBody>
      </p:sp>
      <p:sp>
        <p:nvSpPr>
          <p:cNvPr id="5" name="Footer Placeholder 4"/>
          <p:cNvSpPr>
            <a:spLocks noGrp="1"/>
          </p:cNvSpPr>
          <p:nvPr>
            <p:ph type="ftr" sz="quarter" idx="3"/>
          </p:nvPr>
        </p:nvSpPr>
        <p:spPr>
          <a:xfrm>
            <a:off x="2332482" y="6583680"/>
            <a:ext cx="4114800" cy="228600"/>
          </a:xfrm>
          <a:prstGeom prst="rect">
            <a:avLst/>
          </a:prstGeom>
        </p:spPr>
        <p:txBody>
          <a:bodyPr vert="horz" lIns="91440" tIns="45720" rIns="91440" bIns="45720" rtlCol="0" anchor="ctr"/>
          <a:lstStyle>
            <a:lvl1pPr algn="ctr">
              <a:defRPr sz="1000">
                <a:solidFill>
                  <a:schemeClr val="tx1"/>
                </a:solidFill>
                <a:latin typeface="+mn-lt"/>
                <a:cs typeface="Arial" panose="020B0604020202020204" pitchFamily="34" charset="0"/>
              </a:defRPr>
            </a:lvl1pPr>
          </a:lstStyle>
          <a:p>
            <a:endParaRPr lang="en-US"/>
          </a:p>
        </p:txBody>
      </p:sp>
      <p:sp>
        <p:nvSpPr>
          <p:cNvPr id="6" name="Slide Number Placeholder 5"/>
          <p:cNvSpPr>
            <a:spLocks noGrp="1"/>
          </p:cNvSpPr>
          <p:nvPr>
            <p:ph type="sldNum" sz="quarter" idx="4"/>
          </p:nvPr>
        </p:nvSpPr>
        <p:spPr>
          <a:xfrm>
            <a:off x="8001000" y="6583680"/>
            <a:ext cx="914400" cy="228600"/>
          </a:xfrm>
          <a:prstGeom prst="rect">
            <a:avLst/>
          </a:prstGeom>
        </p:spPr>
        <p:txBody>
          <a:bodyPr vert="horz" lIns="91440" tIns="45720" rIns="91440" bIns="45720" rtlCol="0" anchor="ctr"/>
          <a:lstStyle>
            <a:lvl1pPr algn="r">
              <a:defRPr sz="1000">
                <a:solidFill>
                  <a:schemeClr val="tx1"/>
                </a:solidFill>
                <a:latin typeface="+mn-lt"/>
                <a:cs typeface="Arial" panose="020B0604020202020204" pitchFamily="34" charset="0"/>
              </a:defRPr>
            </a:lvl1pPr>
          </a:lstStyle>
          <a:p>
            <a:fld id="{18CF7050-A8E5-428C-81D9-F84418705036}" type="slidenum">
              <a:rPr lang="en-US" smtClean="0"/>
              <a:t>‹#›</a:t>
            </a:fld>
            <a:endParaRPr lang="en-US"/>
          </a:p>
        </p:txBody>
      </p:sp>
      <p:sp>
        <p:nvSpPr>
          <p:cNvPr id="2" name="Title Placeholder 1"/>
          <p:cNvSpPr>
            <a:spLocks noGrp="1"/>
          </p:cNvSpPr>
          <p:nvPr>
            <p:ph type="title"/>
          </p:nvPr>
        </p:nvSpPr>
        <p:spPr>
          <a:xfrm>
            <a:off x="1143000" y="118872"/>
            <a:ext cx="7772400" cy="914400"/>
          </a:xfrm>
          <a:prstGeom prst="rect">
            <a:avLst/>
          </a:prstGeom>
          <a:noFill/>
        </p:spPr>
        <p:txBody>
          <a:bodyPr vert="horz" lIns="91440" tIns="45720" rIns="91440" bIns="45720" rtlCol="0" anchor="ctr">
            <a:normAutofit/>
          </a:bodyPr>
          <a:lstStyle/>
          <a:p>
            <a:r>
              <a:rPr lang="en-US" smtClean="0"/>
              <a:t>Click to edit Master title style</a:t>
            </a:r>
            <a:endParaRPr lang="en-US" dirty="0"/>
          </a:p>
        </p:txBody>
      </p:sp>
      <p:sp>
        <p:nvSpPr>
          <p:cNvPr id="93" name="Round Single Corner Rectangle 92"/>
          <p:cNvSpPr/>
          <p:nvPr/>
        </p:nvSpPr>
        <p:spPr>
          <a:xfrm flipV="1">
            <a:off x="135636" y="1066800"/>
            <a:ext cx="914400" cy="5715000"/>
          </a:xfrm>
          <a:prstGeom prst="round1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ound Single Corner Rectangle 93"/>
          <p:cNvSpPr/>
          <p:nvPr/>
        </p:nvSpPr>
        <p:spPr>
          <a:xfrm flipH="1">
            <a:off x="135636" y="118872"/>
            <a:ext cx="914400" cy="914400"/>
          </a:xfrm>
          <a:prstGeom prst="round1Rect">
            <a:avLst/>
          </a:prstGeom>
          <a:solidFill>
            <a:srgbClr val="9E7F2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5" name="Straight Connector 94"/>
          <p:cNvCxnSpPr/>
          <p:nvPr/>
        </p:nvCxnSpPr>
        <p:spPr>
          <a:xfrm>
            <a:off x="1143000" y="1036320"/>
            <a:ext cx="777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6" name="Group 95"/>
          <p:cNvGrpSpPr/>
          <p:nvPr/>
        </p:nvGrpSpPr>
        <p:grpSpPr>
          <a:xfrm>
            <a:off x="359571" y="6169819"/>
            <a:ext cx="457200" cy="457200"/>
            <a:chOff x="4350543" y="2324104"/>
            <a:chExt cx="457200" cy="457200"/>
          </a:xfrm>
        </p:grpSpPr>
        <p:sp>
          <p:nvSpPr>
            <p:cNvPr id="97" name="Oval 96"/>
            <p:cNvSpPr/>
            <p:nvPr/>
          </p:nvSpPr>
          <p:spPr>
            <a:xfrm>
              <a:off x="4350543" y="2324104"/>
              <a:ext cx="457200" cy="457200"/>
            </a:xfrm>
            <a:prstGeom prst="ellipse">
              <a:avLst/>
            </a:prstGeom>
            <a:solidFill>
              <a:schemeClr val="bg2"/>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8" name="Group 24"/>
            <p:cNvGrpSpPr/>
            <p:nvPr/>
          </p:nvGrpSpPr>
          <p:grpSpPr>
            <a:xfrm>
              <a:off x="4628476" y="2445543"/>
              <a:ext cx="109534" cy="221622"/>
              <a:chOff x="4628476" y="2445533"/>
              <a:chExt cx="109534" cy="221622"/>
            </a:xfrm>
          </p:grpSpPr>
          <p:cxnSp>
            <p:nvCxnSpPr>
              <p:cNvPr id="105" name="Straight Connector 104"/>
              <p:cNvCxnSpPr/>
              <p:nvPr/>
            </p:nvCxnSpPr>
            <p:spPr>
              <a:xfrm rot="16680000" flipH="1">
                <a:off x="4632951" y="2441058"/>
                <a:ext cx="100584" cy="109534"/>
              </a:xfrm>
              <a:prstGeom prst="line">
                <a:avLst/>
              </a:prstGeom>
              <a:ln w="19050" cap="sq">
                <a:solidFill>
                  <a:schemeClr val="bg1"/>
                </a:solidFill>
                <a:miter lim="800000"/>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rot="10800000" flipH="1">
                <a:off x="4637079" y="2557621"/>
                <a:ext cx="91440" cy="109534"/>
              </a:xfrm>
              <a:prstGeom prst="line">
                <a:avLst/>
              </a:prstGeom>
              <a:ln w="19050" cap="sq">
                <a:solidFill>
                  <a:schemeClr val="bg1"/>
                </a:solidFill>
                <a:miter lim="800000"/>
              </a:ln>
            </p:spPr>
            <p:style>
              <a:lnRef idx="1">
                <a:schemeClr val="accent1"/>
              </a:lnRef>
              <a:fillRef idx="0">
                <a:schemeClr val="accent1"/>
              </a:fillRef>
              <a:effectRef idx="0">
                <a:schemeClr val="accent1"/>
              </a:effectRef>
              <a:fontRef idx="minor">
                <a:schemeClr val="tx1"/>
              </a:fontRef>
            </p:style>
          </p:cxnSp>
        </p:grpSp>
        <p:grpSp>
          <p:nvGrpSpPr>
            <p:cNvPr id="99" name="Group 25"/>
            <p:cNvGrpSpPr/>
            <p:nvPr/>
          </p:nvGrpSpPr>
          <p:grpSpPr>
            <a:xfrm>
              <a:off x="4525229" y="2445543"/>
              <a:ext cx="109534" cy="221622"/>
              <a:chOff x="4628476" y="2445533"/>
              <a:chExt cx="109534" cy="221622"/>
            </a:xfrm>
          </p:grpSpPr>
          <p:cxnSp>
            <p:nvCxnSpPr>
              <p:cNvPr id="103" name="Straight Connector 102"/>
              <p:cNvCxnSpPr/>
              <p:nvPr/>
            </p:nvCxnSpPr>
            <p:spPr>
              <a:xfrm rot="16680000" flipH="1">
                <a:off x="4632951" y="2441058"/>
                <a:ext cx="100584" cy="109534"/>
              </a:xfrm>
              <a:prstGeom prst="line">
                <a:avLst/>
              </a:prstGeom>
              <a:ln w="19050" cap="sq">
                <a:solidFill>
                  <a:schemeClr val="bg1"/>
                </a:solidFill>
                <a:miter lim="800000"/>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flipH="1">
                <a:off x="4637079" y="2557621"/>
                <a:ext cx="91440" cy="109534"/>
              </a:xfrm>
              <a:prstGeom prst="line">
                <a:avLst/>
              </a:prstGeom>
              <a:ln w="19050" cap="sq">
                <a:solidFill>
                  <a:schemeClr val="bg1"/>
                </a:solidFill>
                <a:miter lim="800000"/>
              </a:ln>
            </p:spPr>
            <p:style>
              <a:lnRef idx="1">
                <a:schemeClr val="accent1"/>
              </a:lnRef>
              <a:fillRef idx="0">
                <a:schemeClr val="accent1"/>
              </a:fillRef>
              <a:effectRef idx="0">
                <a:schemeClr val="accent1"/>
              </a:effectRef>
              <a:fontRef idx="minor">
                <a:schemeClr val="tx1"/>
              </a:fontRef>
            </p:style>
          </p:cxnSp>
        </p:grpSp>
        <p:grpSp>
          <p:nvGrpSpPr>
            <p:cNvPr id="100" name="Group 28"/>
            <p:cNvGrpSpPr/>
            <p:nvPr/>
          </p:nvGrpSpPr>
          <p:grpSpPr>
            <a:xfrm>
              <a:off x="4421981" y="2445543"/>
              <a:ext cx="109534" cy="221622"/>
              <a:chOff x="4628476" y="2445533"/>
              <a:chExt cx="109534" cy="221622"/>
            </a:xfrm>
          </p:grpSpPr>
          <p:cxnSp>
            <p:nvCxnSpPr>
              <p:cNvPr id="101" name="Straight Connector 100"/>
              <p:cNvCxnSpPr/>
              <p:nvPr/>
            </p:nvCxnSpPr>
            <p:spPr>
              <a:xfrm rot="16680000" flipH="1">
                <a:off x="4632951" y="2441058"/>
                <a:ext cx="100584" cy="109534"/>
              </a:xfrm>
              <a:prstGeom prst="line">
                <a:avLst/>
              </a:prstGeom>
              <a:ln w="19050" cap="sq">
                <a:solidFill>
                  <a:schemeClr val="bg1"/>
                </a:solidFill>
                <a:miter lim="800000"/>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10800000" flipH="1">
                <a:off x="4637079" y="2557621"/>
                <a:ext cx="91440" cy="109534"/>
              </a:xfrm>
              <a:prstGeom prst="line">
                <a:avLst/>
              </a:prstGeom>
              <a:ln w="19050" cap="sq">
                <a:solidFill>
                  <a:schemeClr val="bg1"/>
                </a:solidFill>
                <a:miter lim="800000"/>
              </a:ln>
            </p:spPr>
            <p:style>
              <a:lnRef idx="1">
                <a:schemeClr val="accent1"/>
              </a:lnRef>
              <a:fillRef idx="0">
                <a:schemeClr val="accent1"/>
              </a:fillRef>
              <a:effectRef idx="0">
                <a:schemeClr val="accent1"/>
              </a:effectRef>
              <a:fontRef idx="minor">
                <a:schemeClr val="tx1"/>
              </a:fontRef>
            </p:style>
          </p:cxnSp>
        </p:grpSp>
      </p:grpSp>
      <p:sp>
        <p:nvSpPr>
          <p:cNvPr id="107" name="TextBox 106"/>
          <p:cNvSpPr txBox="1"/>
          <p:nvPr/>
        </p:nvSpPr>
        <p:spPr>
          <a:xfrm>
            <a:off x="6649720" y="6583680"/>
            <a:ext cx="1645920" cy="246221"/>
          </a:xfrm>
          <a:prstGeom prst="rect">
            <a:avLst/>
          </a:prstGeom>
          <a:noFill/>
          <a:ln>
            <a:noFill/>
          </a:ln>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i="0" kern="1200" spc="150" baseline="0" dirty="0" smtClean="0">
                <a:solidFill>
                  <a:schemeClr val="tx1"/>
                </a:solidFill>
                <a:latin typeface="+mn-lt"/>
                <a:ea typeface="+mn-ea"/>
                <a:cs typeface="Arial" pitchFamily="34" charset="0"/>
              </a:rPr>
              <a:t>www.</a:t>
            </a:r>
            <a:r>
              <a:rPr lang="en-US" sz="1000" b="0" i="0" kern="1200" spc="150" baseline="0" dirty="0" smtClean="0">
                <a:solidFill>
                  <a:srgbClr val="9E7F23"/>
                </a:solidFill>
                <a:latin typeface="+mn-lt"/>
                <a:ea typeface="+mn-ea"/>
                <a:cs typeface="Arial" pitchFamily="34" charset="0"/>
              </a:rPr>
              <a:t>eidebailly</a:t>
            </a:r>
            <a:r>
              <a:rPr lang="en-US" sz="1000" b="0" i="0" kern="1200" spc="150" baseline="0" dirty="0" smtClean="0">
                <a:solidFill>
                  <a:schemeClr val="tx1"/>
                </a:solidFill>
                <a:latin typeface="+mn-lt"/>
                <a:ea typeface="+mn-ea"/>
                <a:cs typeface="Arial" pitchFamily="34" charset="0"/>
              </a:rPr>
              <a:t>.com</a:t>
            </a:r>
          </a:p>
        </p:txBody>
      </p:sp>
      <p:sp>
        <p:nvSpPr>
          <p:cNvPr id="23" name="Rectangle 22"/>
          <p:cNvSpPr/>
          <p:nvPr/>
        </p:nvSpPr>
        <p:spPr>
          <a:xfrm>
            <a:off x="0" y="0"/>
            <a:ext cx="9144000" cy="6858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userDrawn="1"/>
        </p:nvSpPr>
        <p:spPr>
          <a:xfrm>
            <a:off x="0" y="0"/>
            <a:ext cx="9144000" cy="6858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39888100"/>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Lst>
  <p:txStyles>
    <p:titleStyle>
      <a:lvl1pPr algn="l" defTabSz="914400" rtl="0" eaLnBrk="1" latinLnBrk="0" hangingPunct="1">
        <a:lnSpc>
          <a:spcPct val="100000"/>
        </a:lnSpc>
        <a:spcBef>
          <a:spcPct val="0"/>
        </a:spcBef>
        <a:buNone/>
        <a:defRPr sz="3400" kern="1200" baseline="0">
          <a:solidFill>
            <a:schemeClr val="tx1"/>
          </a:solidFill>
          <a:latin typeface="+mj-lt"/>
          <a:ea typeface="+mj-ea"/>
          <a:cs typeface="Arial" panose="020B0604020202020204" pitchFamily="34" charset="0"/>
        </a:defRPr>
      </a:lvl1pPr>
    </p:titleStyle>
    <p:bodyStyle>
      <a:lvl1pPr marL="228600" indent="-228600" algn="l" defTabSz="914400" rtl="0" eaLnBrk="1" latinLnBrk="0" hangingPunct="1">
        <a:lnSpc>
          <a:spcPct val="100000"/>
        </a:lnSpc>
        <a:spcBef>
          <a:spcPts val="0"/>
        </a:spcBef>
        <a:buFont typeface="Arial" panose="020B0604020202020204" pitchFamily="34" charset="0"/>
        <a:buChar char="•"/>
        <a:defRPr sz="2600" kern="1200" baseline="0">
          <a:solidFill>
            <a:schemeClr val="tx1"/>
          </a:solidFill>
          <a:latin typeface="+mn-lt"/>
          <a:ea typeface="+mn-ea"/>
          <a:cs typeface="Arial" panose="020B0604020202020204" pitchFamily="34" charset="0"/>
        </a:defRPr>
      </a:lvl1pPr>
      <a:lvl2pPr marL="685800" indent="-228600" algn="l" defTabSz="914400" rtl="0" eaLnBrk="1" latinLnBrk="0" hangingPunct="1">
        <a:lnSpc>
          <a:spcPct val="100000"/>
        </a:lnSpc>
        <a:spcBef>
          <a:spcPts val="0"/>
        </a:spcBef>
        <a:buFont typeface="Arial" panose="020B0604020202020204" pitchFamily="34" charset="0"/>
        <a:buChar char="•"/>
        <a:defRPr sz="2400" kern="1200" baseline="0">
          <a:solidFill>
            <a:schemeClr val="tx1"/>
          </a:solidFill>
          <a:latin typeface="+mn-lt"/>
          <a:ea typeface="+mn-ea"/>
          <a:cs typeface="Arial" panose="020B0604020202020204" pitchFamily="34" charset="0"/>
        </a:defRPr>
      </a:lvl2pPr>
      <a:lvl3pPr marL="1143000" indent="-228600" algn="l" defTabSz="914400" rtl="0" eaLnBrk="1" latinLnBrk="0" hangingPunct="1">
        <a:lnSpc>
          <a:spcPct val="100000"/>
        </a:lnSpc>
        <a:spcBef>
          <a:spcPts val="0"/>
        </a:spcBef>
        <a:buFont typeface="Arial" panose="020B0604020202020204" pitchFamily="34" charset="0"/>
        <a:buChar char="•"/>
        <a:defRPr sz="2200" kern="1200" baseline="0">
          <a:solidFill>
            <a:schemeClr val="tx1"/>
          </a:solidFill>
          <a:latin typeface="+mn-lt"/>
          <a:ea typeface="+mn-ea"/>
          <a:cs typeface="Arial" panose="020B0604020202020204" pitchFamily="34" charset="0"/>
        </a:defRPr>
      </a:lvl3pPr>
      <a:lvl4pPr marL="1600200" indent="-228600" algn="l" defTabSz="914400" rtl="0" eaLnBrk="1" latinLnBrk="0" hangingPunct="1">
        <a:lnSpc>
          <a:spcPct val="100000"/>
        </a:lnSpc>
        <a:spcBef>
          <a:spcPts val="0"/>
        </a:spcBef>
        <a:buFont typeface="Arial" panose="020B0604020202020204" pitchFamily="34" charset="0"/>
        <a:buChar char="•"/>
        <a:defRPr sz="2000" kern="1200" baseline="0">
          <a:solidFill>
            <a:schemeClr val="tx1"/>
          </a:solidFill>
          <a:latin typeface="+mn-lt"/>
          <a:ea typeface="+mn-ea"/>
          <a:cs typeface="Arial" panose="020B0604020202020204" pitchFamily="34" charset="0"/>
        </a:defRPr>
      </a:lvl4pPr>
      <a:lvl5pPr marL="2057400" indent="-228600" algn="l" defTabSz="914400" rtl="0" eaLnBrk="1" latinLnBrk="0" hangingPunct="1">
        <a:lnSpc>
          <a:spcPct val="100000"/>
        </a:lnSpc>
        <a:spcBef>
          <a:spcPts val="0"/>
        </a:spcBef>
        <a:buFont typeface="Arial" panose="020B0604020202020204" pitchFamily="34" charset="0"/>
        <a:buChar char="•"/>
        <a:defRPr sz="1800" kern="1200" baseline="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3.xml"/><Relationship Id="rId1" Type="http://schemas.openxmlformats.org/officeDocument/2006/relationships/slideLayout" Target="../slideLayouts/slideLayout5.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http://www.cfo.gov/wp-content/uploads/2013/01/2-C.F.R.-200-FAQs-2-12-2014.pdf" TargetMode="External"/><Relationship Id="rId7" Type="http://schemas.openxmlformats.org/officeDocument/2006/relationships/hyperlink" Target="https://www.agacgfm.org/Resources/Online-Library/Intergovernmental-Reports.aspx"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hyperlink" Target="http://www.whitehouse.gov/omb/financial_default/" TargetMode="External"/><Relationship Id="rId5" Type="http://schemas.openxmlformats.org/officeDocument/2006/relationships/hyperlink" Target="http://www.whitehouse.gov/omb/grants" TargetMode="External"/><Relationship Id="rId4" Type="http://schemas.openxmlformats.org/officeDocument/2006/relationships/hyperlink" Target="http://www.cfo.gov/cofar" TargetMode="External"/></Relationships>
</file>

<file path=ppt/slides/_rels/slide68.xml.rels><?xml version="1.0" encoding="UTF-8" standalone="yes"?>
<Relationships xmlns="http://schemas.openxmlformats.org/package/2006/relationships"><Relationship Id="rId2" Type="http://schemas.openxmlformats.org/officeDocument/2006/relationships/hyperlink" Target="mailto:sphillips@eidebailly.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ubtitle 2"/>
          <p:cNvSpPr>
            <a:spLocks noGrp="1"/>
          </p:cNvSpPr>
          <p:nvPr>
            <p:ph type="subTitle" idx="1"/>
          </p:nvPr>
        </p:nvSpPr>
        <p:spPr>
          <a:xfrm>
            <a:off x="2498103" y="4028387"/>
            <a:ext cx="5476188" cy="1752600"/>
          </a:xfrm>
        </p:spPr>
        <p:txBody>
          <a:bodyPr>
            <a:normAutofit/>
          </a:bodyPr>
          <a:lstStyle/>
          <a:p>
            <a:r>
              <a:rPr lang="en-US" dirty="0" smtClean="0"/>
              <a:t>Colorado NAHRO</a:t>
            </a:r>
          </a:p>
          <a:p>
            <a:r>
              <a:rPr lang="en-US" dirty="0" smtClean="0"/>
              <a:t>May 2017</a:t>
            </a:r>
          </a:p>
        </p:txBody>
      </p:sp>
      <p:sp>
        <p:nvSpPr>
          <p:cNvPr id="9" name="Title 8"/>
          <p:cNvSpPr>
            <a:spLocks noGrp="1"/>
          </p:cNvSpPr>
          <p:nvPr>
            <p:ph type="ctrTitle"/>
          </p:nvPr>
        </p:nvSpPr>
        <p:spPr>
          <a:xfrm>
            <a:off x="2498103" y="2558362"/>
            <a:ext cx="6300902" cy="1470025"/>
          </a:xfrm>
        </p:spPr>
        <p:txBody>
          <a:bodyPr>
            <a:normAutofit/>
          </a:bodyPr>
          <a:lstStyle/>
          <a:p>
            <a:r>
              <a:rPr lang="en-US" sz="4000" dirty="0" smtClean="0"/>
              <a:t>Uniform Guidance 2 CFR 200</a:t>
            </a:r>
            <a:endParaRPr lang="en-CA" sz="2800" dirty="0"/>
          </a:p>
        </p:txBody>
      </p:sp>
      <p:sp>
        <p:nvSpPr>
          <p:cNvPr id="2" name="AutoShape 4" descr="data:image/jpeg;base64,/9j/4AAQSkZJRgABAQAAAQABAAD/2wCEAAkGBhMSEBQUEhQVFRUVGB0aFxgYGB8bHxwaHB8eGx0iGhsXHCYeGh8lHBwdHy8gJycpLC0sIB8xNTIqNSYrLCkBCQoKDgwOGg8PGikkHyIsKSwsKTU1MDUsLCosLCkqLCwsKS4pNSkpLCwsNCwpNS0sLCwsLCwsKSwsLCksLCksLP/AABEIAEgBBAMBIgACEQEDEQH/xAAcAAACAwEBAQEAAAAAAAAAAAAABwQFBgMBAgj/xABFEAACAQIDBAYGBgYJBQAAAAABAgMAEQQSIQUGEzEHIkFRYZEUMlJxgaEXI1Oi0dJCYnKxwcIVMzVjc5KjsuEWgtPi8P/EABoBAQADAQEBAAAAAAAAAAAAAAABAgMEBQb/xAArEQACAgIBAwIFBAMAAAAAAAAAAQIDERIhBBQxMkEiUVKR8HGBobETQmH/2gAMAwEAAhEDEQA/AHjRWN2t0nQYeeSFopSY2ykjLY6A6Xa/bUT6X8P9hN9z81brp7GspFdkb2isF9MGH+xm+5+apeyukpMTKIocNMzH9gADtJObQCj6exLLQ2RsqK4YvEMkZZYzIwF8ikAn3ZiBf41ipOlyBSQYJwQbEHLoR39aqQqnP0oltI3lFYL6X8P9jN9z81H0wYf7Cb7n5q07a36SNkb2isvu3v8Aw4yUxpHIhCFrtltoQLaE661cbW2/BhlzTSKl+Q5k+5RqaydclLVrknKLCisBjul+FTaKF3HexCfKxNcIemJL9fDMB+rICfIqP31r2tvnBGyGNRWc2Rv/AIPEMFWTI55LIMvkeR860dYyhKLxJYJTyFFFQ9rbUTDwvNJ6qC57z3AX7SdKhLLwiSZRWFw/S3hmdVMUqgkAscthftNmvatwkgIuDerzrlD1IhNM+qKKptt73YXCaSyDN7C9ZvIcvjaqxi5PCROcFzRS7xHTFGPUw7n9pwv7ga64XpfgNuJDIvipDD+BrbtbfpK7I39FVWxt58Nir8GQMQLlTow94Ovxqj2z0mQ4aeSFopWMZsSMtjoDpdr9tZxqnJ6pck5RsaKwX0v4f7Gb7n5qPpgw/wBhN9z81adtb9JGyN7RWKwnSxhGNnWWPxKgj7pNazAbRjnQPE6up5EH/wCsfCs51Th6kSmmSaKKKzJCiiigCiiigENvr/aOK/xP5Vqkq731/tHFf4n8q1SV9FX6F+iOd+QrZ9HW21wzOSmczSwQg3Ay5+Kb68x1Rp7qrN3NycTjOsgCR/aNy/7Rzb93jTO3V3GiwatduKzFCSyiysmaxQcweudb+Vc3U3VqLi+X8i0U85K6DpORnxK8Aj0dJGJzjrcNgndpe96W+9OJEmMlkAyiTI9u7PGjdnPnzp6DZMILEQx3a4bqLqDqb6a3OtY/eXovWeR5YZcjtbqsAU0AUBcoBUWA765qLqoSzjBaSbQpq9qw21sCfCvknQrfkeat+yw5/vqvr1E01lGRa7ubY9GkeQatwyFHexZbX8NL11wGBmx87PI5PLO57B2BR+4chVJTR3B2ZaBNPW6x+PL5AVy9RJVJzXl8F4rPB32TuTCo0iDeL9Y/PQfAVZTbjwOLNEnwWx8xWnijCiwrkdoRA2MiXH6w/GvJ3m3nLNcIU+9+4Ho8ZlhuUX11Oth3g9oq26Nd7nJOGmYtYXjJNzbtUk87dlbzFYiCRGR3jZWFiCwsQe/Ws/h92MGkqtCIVYHq5SL/AA1rod+1bhYm37Mrrh5RrQb0s+lvbt2jwynl15P5R+8+VMHFYxYIHkc2WNSx+FI7DZsbjcz85HLv4Lzt5WWp6SCy7H4Qm/Y+dpbCaKCGU3+sHW8CdV81pkdG+3+LAEY3aPqn3fony0+FTMVu6MRhJIyACy9U9zDVT50s90tqnC4tc2gJyOOVtba+41rt3FT+a5K+ljf3s2z6Lg5ZRbMBZL+0dB+NJrYWzzi8QRIzG93du0n3nvJ504d4tlem4N4r2Yi6n9Ycr+FJuCSfA4i7IVddCrDQj+I8RTpea5KPqJl5Gbs7c6EL1YU95GY+Zr7x/R/BItiiqewoMpHlz+NQNldK+HsBLHJGe8WYfKx+VX+D3+wMlgJ1UnscFP8AcBXM4XxeXktmIo9pYKbZ+LsrEOhDIw7VPK4+RFR94do8fEyS+3Y+45Vv8706dq7BwuMCyMkcpAsrc9OehHjSb3rwKw4yeNAFVWsAOQ6oP8a9Dp7lZLlcpGclg22y9ycPKinhalVJ6zcyAfaqd9HOH+y+8/5q+Ngb8YOKNQ8tiFUH6uQ6gAdid9XH0kbP+3/0pf8Ax1wPuM/7fyafCZjbfRsgidoQVdQSBe4Ntbdbl771nNw9uPBi0UE5JTlZey/YfeK2W8nSdh+CyYYtI7qQGylQt9LnOASfC1Zbc/duTirLIpUL6oOhJ5XsdQBXTFyVMv8AL+2fJR4zwOOCXMAa6VF2fHZBepVeYahRRRQBRRRQCG31/tHFf4n8q1bdHu5wxbmWUfUxnl7bd37I7fLvqs3vhL7TxCrzaYKPeQoHzNMfZW3osNEsMcZMcSOzNe31aaZ7Eal5LhR22JvavYtnKNUVDy0v6MUlnk1scYUAKAANABoAPCvqsXs7pHEmGxE5gKLABpnBLM3Ierp76nbob6jH8a0Rj4QXmwa+bN3AWtl+debKmaTbXg1yjTUViN2uk1cXiI4RAUzgnNxAbWUtyCi/Kum83SQuDxJhMJewU5g4Hra8spqe3s21xyNkajaey48RE0cqhlb5eIPYfGkbvRu82DxBia5XmjW9ZfxHI01cXvyseNiw7RNllClJA19H5XW1xrpz8az+/eKGKgZWjKTYdn7c1itiVvlAs8V5FOl8hHMV09M51ySfh/mSksMWdOTcFw2GiI9kDy0/hSjwmCaTPkFyq5rd4BANvO9afcLe1cM/DlNo2Nw3sk9/6p+VdPVwdkPh8orF4Y5aUe2ejGYzSPnhs8jsNG5MxYX05602IJ1dQykEEXBBuDXrRg868uu6VWdTVpMS30bTe1F5H8KqdgoI8dDaxKTDUC3IkaU1t896ocJEyoVadhZFGtr/AKTdwHPXnSj2PKFxETMdA4JPgNTXp0zsshJz+XBk0k+Dd9Jm8RMMeHU6v15PcPVHxOvwFY/d/bowrM3DzlrD1rWA7OR7a5yO+MxV+2RvJf8Aha3uE3Aw7j+r++/5qq3XTWq5rOfJPLeURIel7KLDC/6n/rWK27tJcRiHlWPhhzcre+vab2HPnTI+jfD/AGf33/NULbXRwggcwpaRRmXrMb21I6xI1FUqvohL4U1n8+ZLjJlxuDvCJcModgGXqtcgXtyOveKv8dsuLELZgjjxsRX59Nbfo33oWBmgkbKrtmQk6BuRHhfn76rf0muZxf7CM/Zmjx3Rph29VCv7JI+RvVBjui9gPq5Pg408xTXR7i9elRXLHqLY+GW1Qhb4vZ0oszRHmLG6sPdyPleoe2tqHETyTMApexIHK4ABt5VuOlvGRXhiUgyKSzW/RB0F/E0ujyr16HvFTa5Mnw8G5wPR9HIitnk1UE+r2gHuqV9GCe3L938K1+6tuEnL1F/2ir/q+FeU+otz6jXVCpxXRiQCY5Dce0BbzHKqfYG8MuDxGSXMUDZZEY3y9l193zp0YzGRRIXkZUUcySBSI27jPS8ZI8Y0leyC1jbkL+Nta6+nnK5NWcopJY8D6w04ZQRXaqbd0HIB3ADyFqua8s1CiiigCiiigFptLc2cbUOKPDMRmWS2YlsoA/Ry2vpyvW5/pmP2X/y/81V7R3kfNLw4omihcRu8k4iLPYMVjDIVJAI9Zlubjxqbi9rYWOQRuwDHLfQkLnNkzsAVXMdBci9aTtlPGfYhLB9y7ShZSrRllPMFAQfeDpXzhsZh478OLJfnljC3tyvbnzPnXQY/DXtmF+LwbWN+JbNltbnl1vytrXCLbeDbiWcWjVnYlSBkQkOykizhSLEre2neKplknkE2FRgyQBWHIrEoI9xFe4ifDO2Z4Azd7RKT5muUm8eCCRuWNpQxj+re7KgBYhQtyACDe2o5V7jN48FEFLyCzRiYEKzDhHTOSqkBfE02YJg2vELWRtOXV5Vzxe043R1yMcykG66G4tr4Vzj23hCkjBxaIqHupBBb1eqVuc19LA37K8fbuECI5fSRzGoyMWMigllyBcwYBToR2UyDA7pbqTwTZpMtimXqknW6ntUdxq62/wBHEc15Ijw3PMAdUnxHYfEVoId48K02HjjzOcSjSRsqErlQqDdraG7dvK2tri/1jN7oFhnePrtBE0nDIKZlW4uCy6qSCMwBFbPqJue+eSuqxgW0e720sMcsTuB+pJYeTWr7lw+15NHllsdNZQB9w02bI0YdrKMuY35AWudT3VQ7F2/DNDLLKnAEVmIY3+qYZ435D1kIOW1wbrqRWndy90vsRojG7G3A6wac5ze+Qcj+0x1Nctt9H05md4ljEbG4Ga1tNdMumtMVdv4VYw+Y2LlAMjZs6gsRky5rhQTy5a194reTCLlzSCzqrggEgK+iMxAsgY8ibfKqrqrNtsk6owm6O6UkMjNKBmOi2N7Dt7Bz5Uy8HBlUVDl2pho2cM4BR0jbQ6PLlyDQfpZl868TejDGbgiTrh2jtla2dRmK5rZSwXW172rGyx2S2kSlgtaLVRYLe6KZIXj0WWZoQJAyNmXPfKMpzHqXsbC19bi1ScFvPhpZOHHJdjnA6rAExnK4BIsSp5gGqEi43l6OJhiJGh4fCY5lBYgi+pFrHkfGuEvR5I6BkKq9ushuVv8Aqtz86ZmB3hw2JfhxvmYpxAMrDMlwMylgAy3IsRoarNt7yGDEcBIoi3DDjizcHiEkjJCSjB2GXUEqBmXXW46u7s458FdEL+LZ+1MNpG0oA9iQEfAN+FeSna0vVZ57HQ3cKPlamb/TWHbETQEOHhjWRyUOXK2bk1rEjL+F7G3IbXwfDaQvZVdY2ujBg75cqlSM1zmW2naKt3cvpX2I0F/sno/ZjmnbxyrqT72/CjbW4GIMrvGsYjNsozEWAAHLL4Ux4tu4QRrIHurOYwAjZs4vdclswIsbi2gFR8HvdA+FjxEoMaycS1gz2WNipYlV0FgDcgWvVe7s22yTohYf9CYr+7/zn8tH/QmK/u/85/LTb/pPDcbg5wZMocgAkBCCQzNbKAcpsSeyq2PezCtK40EKYcTtK11GUsVFlZQSCBcNfXsq3e2f8I0QuotwMQT1igHvLfwFand3clYTm1d/aItb3Ds99bbZ8sMylo7kAlSCpUgjmCrAEVn9jb68XELFworNLNGMk2eReCzqWkiMa5FOTmGa2Ze+s7OpsmsNkqKRpsDhci2qTVbg948PK5RJAWsxGhAYKcrFGIs4BIBIJtcd9cV3twvDkkMuVYgpkzKylQ/qHKyg2bsNtda5yxcUVn9ub6QYeB5NWZYWlEZVlJAvbN1TwwzAqCw537qv1NxQHtFFFAZjbO5Zm46pOY4sSbyxmNJBmKhC0Zf1GIA79RcWNdcducsjPaVljmEYmSwOcRaCzHVLgBTbs5WOtFFASxu4nppxWZrlR9XplzgZeJ35snU7rAVWbP3BjiSVFk6rwyQpZFDKshubta7kaAXsNNQTrRRQFk+7il8O2dhwIniAsNQ6otz4jID8agNuKnB4XFe3oPoV7D1QLZ+XreHKiigOm0Nyo5uNmdry8C1wCFaC5U2/SBJ1Brpg901QQdfWGZ5eqiqGZ1ZSLAaABvfpqTXtFAfGzN0RAcKUlY+jLMmqg51mZXN7WykFBYjxqBhujpVEuad2MmHfDliq5srNmzMbXeS97sdD3CiigL/aexxNhmw5ZlVlCMRa5TQMvhmW6k9xNqqcTuBAeJw2kiEsQR1DFgSrB4265OqG9hyIJBoooCTiN3JX4TnEtx4ndkk4a2AdShUJytbXmTcX8K5bQ3P4pf69wJo0ixF1UmRY72N7DIxDMCQLa8haiigDaG53EmdxMyJJJDK6BVN3gK5bMdQCEUEeGlrmuw3UXOrcRurimxNrD1mQpl93WvfnRRQHxht0gqwqZWIgxLzp1QPX4hyt3gGQ66HQUYTc9EMXXZhE07WIHW9IJLA25AX0tRRQFdulu3iIZo3mNkhw3o6KWVtMynQoouAqAZmszdqrbWx3g3WbElx6QyxSpkkjZFkFtRePP/VsQbE68gbUUUB7Pupdpys0iLPh0gNvWXh5wrK51vZze971Hwe46ojgym7zxTnKiqM0IQABRyB4YvzOp1r2igOp3RAbPHKyyDEPOrFQ1uIMrrl7Rbt58qhT9Hyth4oOO+VFmRrqpzcc5i1vVV11CtY2BbTWvaKAsoN1Yw0xZmZZoI4GXQDKgddCNbkOfd2VDh3MazZ8QzscOMOCY0sEU5gSpBDE8jfQ9wr2igLLd7YnosRjzl7sWF9AoNuqi3OVRblc6k1WbP3J4cqu0zMkc0kyJw0Uh5GdjdwMzKOI2nbpflRRQHTAbmiMp9c5SGOSOBQApjElrnMNWYAAA9nidaiYXo9VYZozMxMyQozBFH9QxYHxZr9Ym9+dFFATtvbp+kGYrM0QxEHAlAVWzKM5Ugt6pHEceIPgDV+osKKKA9ooooD/2Q=="/>
          <p:cNvSpPr>
            <a:spLocks noChangeAspect="1" noChangeArrowheads="1"/>
          </p:cNvSpPr>
          <p:nvPr/>
        </p:nvSpPr>
        <p:spPr bwMode="auto">
          <a:xfrm>
            <a:off x="63500" y="-3841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 name="AutoShape 6" descr="data:image/jpeg;base64,/9j/4AAQSkZJRgABAQAAAQABAAD/2wCEAAkGBhMSEBQUEhQVFRUVGB0aFxgYGB8bHxwaHB8eGx0iGhsXHCYeGh8lHBwdHy8gJycpLC0sIB8xNTIqNSYrLCkBCQoKDgwOGg8PGikkHyIsKSwsKTU1MDUsLCosLCkqLCwsKS4pNSkpLCwsNCwpNS0sLCwsLCwsKSwsLCksLCksLP/AABEIAEgBBAMBIgACEQEDEQH/xAAcAAACAwEBAQEAAAAAAAAAAAAABwQFBgMBAgj/xABFEAACAQIDBAYGBgYJBQAAAAABAgMAEQQSIQUGEzEHIkFRYZEUMlJxgaEXI1Oi0dJCYnKxwcIVMzVjc5KjsuEWgtPi8P/EABoBAQADAQEBAAAAAAAAAAAAAAABAgMEBQb/xAArEQACAgIBAwIFBAMAAAAAAAAAAQIDERIhBBQxMkEiUVKR8HGBobETQmH/2gAMAwEAAhEDEQA/AHjRWN2t0nQYeeSFopSY2ykjLY6A6Xa/bUT6X8P9hN9z81brp7GspFdkb2isF9MGH+xm+5+apeyukpMTKIocNMzH9gADtJObQCj6exLLQ2RsqK4YvEMkZZYzIwF8ikAn3ZiBf41ipOlyBSQYJwQbEHLoR39aqQqnP0oltI3lFYL6X8P9jN9z81H0wYf7Cb7n5q07a36SNkb2isvu3v8Aw4yUxpHIhCFrtltoQLaE661cbW2/BhlzTSKl+Q5k+5RqaydclLVrknKLCisBjul+FTaKF3HexCfKxNcIemJL9fDMB+rICfIqP31r2tvnBGyGNRWc2Rv/AIPEMFWTI55LIMvkeR860dYyhKLxJYJTyFFFQ9rbUTDwvNJ6qC57z3AX7SdKhLLwiSZRWFw/S3hmdVMUqgkAscthftNmvatwkgIuDerzrlD1IhNM+qKKptt73YXCaSyDN7C9ZvIcvjaqxi5PCROcFzRS7xHTFGPUw7n9pwv7ga64XpfgNuJDIvipDD+BrbtbfpK7I39FVWxt58Nir8GQMQLlTow94Ovxqj2z0mQ4aeSFopWMZsSMtjoDpdr9tZxqnJ6pck5RsaKwX0v4f7Gb7n5qPpgw/wBhN9z81adtb9JGyN7RWKwnSxhGNnWWPxKgj7pNazAbRjnQPE6up5EH/wCsfCs51Th6kSmmSaKKKzJCiiigCiiigENvr/aOK/xP5Vqkq731/tHFf4n8q1SV9FX6F+iOd+QrZ9HW21wzOSmczSwQg3Ay5+Kb68x1Rp7qrN3NycTjOsgCR/aNy/7Rzb93jTO3V3GiwatduKzFCSyiysmaxQcweudb+Vc3U3VqLi+X8i0U85K6DpORnxK8Aj0dJGJzjrcNgndpe96W+9OJEmMlkAyiTI9u7PGjdnPnzp6DZMILEQx3a4bqLqDqb6a3OtY/eXovWeR5YZcjtbqsAU0AUBcoBUWA765qLqoSzjBaSbQpq9qw21sCfCvknQrfkeat+yw5/vqvr1E01lGRa7ubY9GkeQatwyFHexZbX8NL11wGBmx87PI5PLO57B2BR+4chVJTR3B2ZaBNPW6x+PL5AVy9RJVJzXl8F4rPB32TuTCo0iDeL9Y/PQfAVZTbjwOLNEnwWx8xWnijCiwrkdoRA2MiXH6w/GvJ3m3nLNcIU+9+4Ho8ZlhuUX11Oth3g9oq26Nd7nJOGmYtYXjJNzbtUk87dlbzFYiCRGR3jZWFiCwsQe/Ws/h92MGkqtCIVYHq5SL/AA1rod+1bhYm37Mrrh5RrQb0s+lvbt2jwynl15P5R+8+VMHFYxYIHkc2WNSx+FI7DZsbjcz85HLv4Lzt5WWp6SCy7H4Qm/Y+dpbCaKCGU3+sHW8CdV81pkdG+3+LAEY3aPqn3fony0+FTMVu6MRhJIyACy9U9zDVT50s90tqnC4tc2gJyOOVtba+41rt3FT+a5K+ljf3s2z6Lg5ZRbMBZL+0dB+NJrYWzzi8QRIzG93du0n3nvJ504d4tlem4N4r2Yi6n9Ycr+FJuCSfA4i7IVddCrDQj+I8RTpea5KPqJl5Gbs7c6EL1YU95GY+Zr7x/R/BItiiqewoMpHlz+NQNldK+HsBLHJGe8WYfKx+VX+D3+wMlgJ1UnscFP8AcBXM4XxeXktmIo9pYKbZ+LsrEOhDIw7VPK4+RFR94do8fEyS+3Y+45Vv8706dq7BwuMCyMkcpAsrc9OehHjSb3rwKw4yeNAFVWsAOQ6oP8a9Dp7lZLlcpGclg22y9ycPKinhalVJ6zcyAfaqd9HOH+y+8/5q+Ngb8YOKNQ8tiFUH6uQ6gAdid9XH0kbP+3/0pf8Ax1wPuM/7fyafCZjbfRsgidoQVdQSBe4Ntbdbl771nNw9uPBi0UE5JTlZey/YfeK2W8nSdh+CyYYtI7qQGylQt9LnOASfC1Zbc/duTirLIpUL6oOhJ5XsdQBXTFyVMv8AL+2fJR4zwOOCXMAa6VF2fHZBepVeYahRRRQBRRRQCG31/tHFf4n8q1bdHu5wxbmWUfUxnl7bd37I7fLvqs3vhL7TxCrzaYKPeQoHzNMfZW3osNEsMcZMcSOzNe31aaZ7Eal5LhR22JvavYtnKNUVDy0v6MUlnk1scYUAKAANABoAPCvqsXs7pHEmGxE5gKLABpnBLM3Ierp76nbob6jH8a0Rj4QXmwa+bN3AWtl+debKmaTbXg1yjTUViN2uk1cXiI4RAUzgnNxAbWUtyCi/Kum83SQuDxJhMJewU5g4Hra8spqe3s21xyNkajaey48RE0cqhlb5eIPYfGkbvRu82DxBia5XmjW9ZfxHI01cXvyseNiw7RNllClJA19H5XW1xrpz8az+/eKGKgZWjKTYdn7c1itiVvlAs8V5FOl8hHMV09M51ySfh/mSksMWdOTcFw2GiI9kDy0/hSjwmCaTPkFyq5rd4BANvO9afcLe1cM/DlNo2Nw3sk9/6p+VdPVwdkPh8orF4Y5aUe2ejGYzSPnhs8jsNG5MxYX05602IJ1dQykEEXBBuDXrRg868uu6VWdTVpMS30bTe1F5H8KqdgoI8dDaxKTDUC3IkaU1t896ocJEyoVadhZFGtr/AKTdwHPXnSj2PKFxETMdA4JPgNTXp0zsshJz+XBk0k+Dd9Jm8RMMeHU6v15PcPVHxOvwFY/d/bowrM3DzlrD1rWA7OR7a5yO+MxV+2RvJf8Aha3uE3Aw7j+r++/5qq3XTWq5rOfJPLeURIel7KLDC/6n/rWK27tJcRiHlWPhhzcre+vab2HPnTI+jfD/AGf33/NULbXRwggcwpaRRmXrMb21I6xI1FUqvohL4U1n8+ZLjJlxuDvCJcModgGXqtcgXtyOveKv8dsuLELZgjjxsRX59Nbfo33oWBmgkbKrtmQk6BuRHhfn76rf0muZxf7CM/Zmjx3Rph29VCv7JI+RvVBjui9gPq5Pg408xTXR7i9elRXLHqLY+GW1Qhb4vZ0oszRHmLG6sPdyPleoe2tqHETyTMApexIHK4ABt5VuOlvGRXhiUgyKSzW/RB0F/E0ujyr16HvFTa5Mnw8G5wPR9HIitnk1UE+r2gHuqV9GCe3L938K1+6tuEnL1F/2ir/q+FeU+otz6jXVCpxXRiQCY5Dce0BbzHKqfYG8MuDxGSXMUDZZEY3y9l193zp0YzGRRIXkZUUcySBSI27jPS8ZI8Y0leyC1jbkL+Nta6+nnK5NWcopJY8D6w04ZQRXaqbd0HIB3ADyFqua8s1CiiigCiiigFptLc2cbUOKPDMRmWS2YlsoA/Ry2vpyvW5/pmP2X/y/81V7R3kfNLw4omihcRu8k4iLPYMVjDIVJAI9Zlubjxqbi9rYWOQRuwDHLfQkLnNkzsAVXMdBci9aTtlPGfYhLB9y7ShZSrRllPMFAQfeDpXzhsZh478OLJfnljC3tyvbnzPnXQY/DXtmF+LwbWN+JbNltbnl1vytrXCLbeDbiWcWjVnYlSBkQkOykizhSLEre2neKplknkE2FRgyQBWHIrEoI9xFe4ifDO2Z4Azd7RKT5muUm8eCCRuWNpQxj+re7KgBYhQtyACDe2o5V7jN48FEFLyCzRiYEKzDhHTOSqkBfE02YJg2vELWRtOXV5Vzxe043R1yMcykG66G4tr4Vzj23hCkjBxaIqHupBBb1eqVuc19LA37K8fbuECI5fSRzGoyMWMigllyBcwYBToR2UyDA7pbqTwTZpMtimXqknW6ntUdxq62/wBHEc15Ijw3PMAdUnxHYfEVoId48K02HjjzOcSjSRsqErlQqDdraG7dvK2tri/1jN7oFhnePrtBE0nDIKZlW4uCy6qSCMwBFbPqJue+eSuqxgW0e720sMcsTuB+pJYeTWr7lw+15NHllsdNZQB9w02bI0YdrKMuY35AWudT3VQ7F2/DNDLLKnAEVmIY3+qYZ435D1kIOW1wbrqRWndy90vsRojG7G3A6wac5ze+Qcj+0x1Nctt9H05md4ljEbG4Ga1tNdMumtMVdv4VYw+Y2LlAMjZs6gsRky5rhQTy5a194reTCLlzSCzqrggEgK+iMxAsgY8ibfKqrqrNtsk6owm6O6UkMjNKBmOi2N7Dt7Bz5Uy8HBlUVDl2pho2cM4BR0jbQ6PLlyDQfpZl868TejDGbgiTrh2jtla2dRmK5rZSwXW172rGyx2S2kSlgtaLVRYLe6KZIXj0WWZoQJAyNmXPfKMpzHqXsbC19bi1ScFvPhpZOHHJdjnA6rAExnK4BIsSp5gGqEi43l6OJhiJGh4fCY5lBYgi+pFrHkfGuEvR5I6BkKq9ushuVv8Aqtz86ZmB3hw2JfhxvmYpxAMrDMlwMylgAy3IsRoarNt7yGDEcBIoi3DDjizcHiEkjJCSjB2GXUEqBmXXW46u7s458FdEL+LZ+1MNpG0oA9iQEfAN+FeSna0vVZ57HQ3cKPlamb/TWHbETQEOHhjWRyUOXK2bk1rEjL+F7G3IbXwfDaQvZVdY2ujBg75cqlSM1zmW2naKt3cvpX2I0F/sno/ZjmnbxyrqT72/CjbW4GIMrvGsYjNsozEWAAHLL4Ux4tu4QRrIHurOYwAjZs4vdclswIsbi2gFR8HvdA+FjxEoMaycS1gz2WNipYlV0FgDcgWvVe7s22yTohYf9CYr+7/zn8tH/QmK/u/85/LTb/pPDcbg5wZMocgAkBCCQzNbKAcpsSeyq2PezCtK40EKYcTtK11GUsVFlZQSCBcNfXsq3e2f8I0QuotwMQT1igHvLfwFand3clYTm1d/aItb3Ds99bbZ8sMylo7kAlSCpUgjmCrAEVn9jb68XELFworNLNGMk2eReCzqWkiMa5FOTmGa2Ze+s7OpsmsNkqKRpsDhci2qTVbg948PK5RJAWsxGhAYKcrFGIs4BIBIJtcd9cV3twvDkkMuVYgpkzKylQ/qHKyg2bsNtda5yxcUVn9ub6QYeB5NWZYWlEZVlJAvbN1TwwzAqCw537qv1NxQHtFFFAZjbO5Zm46pOY4sSbyxmNJBmKhC0Zf1GIA79RcWNdcducsjPaVljmEYmSwOcRaCzHVLgBTbs5WOtFFASxu4nppxWZrlR9XplzgZeJ35snU7rAVWbP3BjiSVFk6rwyQpZFDKshubta7kaAXsNNQTrRRQFk+7il8O2dhwIniAsNQ6otz4jID8agNuKnB4XFe3oPoV7D1QLZ+XreHKiigOm0Nyo5uNmdry8C1wCFaC5U2/SBJ1Brpg901QQdfWGZ5eqiqGZ1ZSLAaABvfpqTXtFAfGzN0RAcKUlY+jLMmqg51mZXN7WykFBYjxqBhujpVEuad2MmHfDliq5srNmzMbXeS97sdD3CiigL/aexxNhmw5ZlVlCMRa5TQMvhmW6k9xNqqcTuBAeJw2kiEsQR1DFgSrB4265OqG9hyIJBoooCTiN3JX4TnEtx4ndkk4a2AdShUJytbXmTcX8K5bQ3P4pf69wJo0ixF1UmRY72N7DIxDMCQLa8haiigDaG53EmdxMyJJJDK6BVN3gK5bMdQCEUEeGlrmuw3UXOrcRurimxNrD1mQpl93WvfnRRQHxht0gqwqZWIgxLzp1QPX4hyt3gGQ66HQUYTc9EMXXZhE07WIHW9IJLA25AX0tRRQFdulu3iIZo3mNkhw3o6KWVtMynQoouAqAZmszdqrbWx3g3WbElx6QyxSpkkjZFkFtRePP/VsQbE68gbUUUB7Pupdpys0iLPh0gNvWXh5wrK51vZze971Hwe46ojgym7zxTnKiqM0IQABRyB4YvzOp1r2igOp3RAbPHKyyDEPOrFQ1uIMrrl7Rbt58qhT9Hyth4oOO+VFmRrqpzcc5i1vVV11CtY2BbTWvaKAsoN1Yw0xZmZZoI4GXQDKgddCNbkOfd2VDh3MazZ8QzscOMOCY0sEU5gSpBDE8jfQ9wr2igLLd7YnosRjzl7sWF9AoNuqi3OVRblc6k1WbP3J4cqu0zMkc0kyJw0Uh5GdjdwMzKOI2nbpflRRQHTAbmiMp9c5SGOSOBQApjElrnMNWYAAA9nidaiYXo9VYZozMxMyQozBFH9QxYHxZr9Ym9+dFFATtvbp+kGYrM0QxEHAlAVWzKM5Ugt6pHEceIPgDV+osKKKA9ooooD/2Q=="/>
          <p:cNvSpPr>
            <a:spLocks noChangeAspect="1" noChangeArrowheads="1"/>
          </p:cNvSpPr>
          <p:nvPr/>
        </p:nvSpPr>
        <p:spPr bwMode="auto">
          <a:xfrm>
            <a:off x="215900" y="-2317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80241664"/>
      </p:ext>
    </p:extLst>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198400" y="80088"/>
            <a:ext cx="6705600" cy="914400"/>
          </a:xfrm>
        </p:spPr>
        <p:txBody>
          <a:bodyPr>
            <a:normAutofit fontScale="90000"/>
          </a:bodyPr>
          <a:lstStyle/>
          <a:p>
            <a:r>
              <a:rPr lang="en-US" sz="3600" dirty="0" smtClean="0"/>
              <a:t>Eliminated </a:t>
            </a:r>
            <a:r>
              <a:rPr lang="en-US" sz="3600" dirty="0"/>
              <a:t>Duplicative and Conflicting Guidance</a:t>
            </a:r>
            <a:endParaRPr lang="en-US" sz="3600" dirty="0" smtClean="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819929172"/>
              </p:ext>
            </p:extLst>
          </p:nvPr>
        </p:nvGraphicFramePr>
        <p:xfrm>
          <a:off x="1061356" y="1243048"/>
          <a:ext cx="7970288" cy="41659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2255325" y="2624450"/>
            <a:ext cx="1535276" cy="1200329"/>
          </a:xfrm>
          <a:prstGeom prst="rect">
            <a:avLst/>
          </a:prstGeom>
          <a:solidFill>
            <a:schemeClr val="accent1"/>
          </a:solidFill>
        </p:spPr>
        <p:txBody>
          <a:bodyPr wrap="square" rtlCol="0">
            <a:spAutoFit/>
          </a:bodyPr>
          <a:lstStyle/>
          <a:p>
            <a:pPr algn="ctr"/>
            <a:r>
              <a:rPr lang="en-US" dirty="0" smtClean="0">
                <a:solidFill>
                  <a:schemeClr val="bg1"/>
                </a:solidFill>
              </a:rPr>
              <a:t>INSERT YOUR </a:t>
            </a:r>
          </a:p>
          <a:p>
            <a:pPr algn="ctr"/>
            <a:r>
              <a:rPr lang="en-US" dirty="0" smtClean="0">
                <a:solidFill>
                  <a:schemeClr val="bg1"/>
                </a:solidFill>
              </a:rPr>
              <a:t>STATE OR AGENCY  HERE</a:t>
            </a:r>
            <a:endParaRPr lang="en-US" dirty="0">
              <a:solidFill>
                <a:schemeClr val="bg1"/>
              </a:solidFill>
            </a:endParaRPr>
          </a:p>
        </p:txBody>
      </p:sp>
      <p:pic>
        <p:nvPicPr>
          <p:cNvPr id="5122"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319650" y="3776142"/>
            <a:ext cx="1413951" cy="1060463"/>
          </a:xfrm>
          <a:prstGeom prst="rect">
            <a:avLst/>
          </a:prstGeom>
          <a:ln w="38100" cap="sq">
            <a:solidFill>
              <a:schemeClr val="accent1"/>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cxnSp>
        <p:nvCxnSpPr>
          <p:cNvPr id="6" name="Straight Connector 5"/>
          <p:cNvCxnSpPr/>
          <p:nvPr/>
        </p:nvCxnSpPr>
        <p:spPr>
          <a:xfrm>
            <a:off x="794650" y="5657600"/>
            <a:ext cx="7564600" cy="0"/>
          </a:xfrm>
          <a:prstGeom prst="line">
            <a:avLst/>
          </a:prstGeom>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1198400" y="5716975"/>
            <a:ext cx="7696200" cy="461665"/>
          </a:xfrm>
          <a:prstGeom prst="rect">
            <a:avLst/>
          </a:prstGeom>
          <a:noFill/>
        </p:spPr>
        <p:txBody>
          <a:bodyPr wrap="square" rtlCol="0">
            <a:spAutoFit/>
          </a:bodyPr>
          <a:lstStyle/>
          <a:p>
            <a:r>
              <a:rPr lang="en-US" sz="2400" b="1" dirty="0" smtClean="0"/>
              <a:t>Now: All OMB guidance streamlined in 2 CFR 200</a:t>
            </a:r>
            <a:r>
              <a:rPr lang="en-US" b="1" dirty="0" smtClean="0"/>
              <a:t>.</a:t>
            </a:r>
            <a:endParaRPr lang="en-US" b="1" dirty="0"/>
          </a:p>
        </p:txBody>
      </p:sp>
      <p:sp>
        <p:nvSpPr>
          <p:cNvPr id="11" name="TextBox 10"/>
          <p:cNvSpPr txBox="1"/>
          <p:nvPr/>
        </p:nvSpPr>
        <p:spPr>
          <a:xfrm>
            <a:off x="990600" y="1570334"/>
            <a:ext cx="1100351" cy="461665"/>
          </a:xfrm>
          <a:prstGeom prst="rect">
            <a:avLst/>
          </a:prstGeom>
          <a:noFill/>
        </p:spPr>
        <p:txBody>
          <a:bodyPr wrap="square" rtlCol="0">
            <a:spAutoFit/>
          </a:bodyPr>
          <a:lstStyle/>
          <a:p>
            <a:r>
              <a:rPr lang="en-US" sz="2400" b="1" dirty="0" smtClean="0"/>
              <a:t>Then:</a:t>
            </a:r>
            <a:endParaRPr lang="en-US" sz="2400" b="1" dirty="0"/>
          </a:p>
        </p:txBody>
      </p:sp>
    </p:spTree>
    <p:extLst>
      <p:ext uri="{BB962C8B-B14F-4D97-AF65-F5344CB8AC3E}">
        <p14:creationId xmlns:p14="http://schemas.microsoft.com/office/powerpoint/2010/main" val="2065869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13270"/>
            <a:ext cx="7593842" cy="858947"/>
          </a:xfrm>
        </p:spPr>
        <p:txBody>
          <a:bodyPr/>
          <a:lstStyle/>
          <a:p>
            <a:r>
              <a:rPr lang="en-US" sz="3200" dirty="0" smtClean="0"/>
              <a:t>Impact of Uniform Guidance</a:t>
            </a:r>
            <a:endParaRPr lang="en-US" sz="3200" dirty="0"/>
          </a:p>
        </p:txBody>
      </p:sp>
      <p:sp>
        <p:nvSpPr>
          <p:cNvPr id="3" name="Content Placeholder 2"/>
          <p:cNvSpPr>
            <a:spLocks noGrp="1"/>
          </p:cNvSpPr>
          <p:nvPr>
            <p:ph idx="1"/>
          </p:nvPr>
        </p:nvSpPr>
        <p:spPr/>
        <p:txBody>
          <a:bodyPr>
            <a:normAutofit lnSpcReduction="10000"/>
          </a:bodyPr>
          <a:lstStyle/>
          <a:p>
            <a:r>
              <a:rPr lang="en-US" dirty="0" smtClean="0"/>
              <a:t>Eliminates Duplicative and Conflicting Guidance</a:t>
            </a:r>
          </a:p>
          <a:p>
            <a:r>
              <a:rPr lang="en-US" b="1" dirty="0" smtClean="0"/>
              <a:t>Focus on Performance and Internal Controls over Directive Compliance for Accountability</a:t>
            </a:r>
          </a:p>
          <a:p>
            <a:r>
              <a:rPr lang="en-US" dirty="0"/>
              <a:t>Provides Framework for Standard Business Processes &amp; Data Definitions</a:t>
            </a:r>
          </a:p>
          <a:p>
            <a:r>
              <a:rPr lang="en-US" dirty="0"/>
              <a:t>Promotes Efficient Use of IT and Shared </a:t>
            </a:r>
            <a:r>
              <a:rPr lang="en-US" dirty="0" smtClean="0"/>
              <a:t>Services</a:t>
            </a:r>
          </a:p>
          <a:p>
            <a:r>
              <a:rPr lang="en-US" b="1" dirty="0"/>
              <a:t>Requires Consistent and Transparent Treatment of Costs</a:t>
            </a:r>
          </a:p>
          <a:p>
            <a:r>
              <a:rPr lang="en-US" dirty="0"/>
              <a:t>Encourages </a:t>
            </a:r>
            <a:r>
              <a:rPr lang="en-US" dirty="0" smtClean="0"/>
              <a:t>Family-Friendly </a:t>
            </a:r>
            <a:r>
              <a:rPr lang="en-US" dirty="0"/>
              <a:t>Policies</a:t>
            </a:r>
          </a:p>
          <a:p>
            <a:r>
              <a:rPr lang="en-US" b="1" dirty="0"/>
              <a:t>Stronger Oversight &amp; Target Audits on Risk of Waste, Fraud, and Abuse </a:t>
            </a:r>
          </a:p>
          <a:p>
            <a:r>
              <a:rPr lang="en-US" dirty="0"/>
              <a:t>Increased Accountability for Effective Resolution of </a:t>
            </a:r>
            <a:r>
              <a:rPr lang="en-US" dirty="0" smtClean="0"/>
              <a:t>Weaknesses</a:t>
            </a:r>
            <a:endParaRPr lang="en-US" dirty="0"/>
          </a:p>
        </p:txBody>
      </p:sp>
    </p:spTree>
    <p:extLst>
      <p:ext uri="{BB962C8B-B14F-4D97-AF65-F5344CB8AC3E}">
        <p14:creationId xmlns:p14="http://schemas.microsoft.com/office/powerpoint/2010/main" val="16852966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0328" y="203887"/>
            <a:ext cx="8043672" cy="762000"/>
          </a:xfrm>
        </p:spPr>
        <p:txBody>
          <a:bodyPr/>
          <a:lstStyle/>
          <a:p>
            <a:r>
              <a:rPr lang="en-US" sz="3200" dirty="0" smtClean="0"/>
              <a:t>Stronger Oversight</a:t>
            </a:r>
            <a:endParaRPr lang="en-US" sz="3200" dirty="0"/>
          </a:p>
        </p:txBody>
      </p:sp>
      <p:sp>
        <p:nvSpPr>
          <p:cNvPr id="3" name="Content Placeholder 2"/>
          <p:cNvSpPr>
            <a:spLocks noGrp="1"/>
          </p:cNvSpPr>
          <p:nvPr>
            <p:ph idx="1"/>
          </p:nvPr>
        </p:nvSpPr>
        <p:spPr>
          <a:xfrm>
            <a:off x="1100328" y="1651687"/>
            <a:ext cx="7543800" cy="4648200"/>
          </a:xfrm>
        </p:spPr>
        <p:txBody>
          <a:bodyPr/>
          <a:lstStyle/>
          <a:p>
            <a:r>
              <a:rPr lang="en-US" sz="2800" dirty="0" smtClean="0"/>
              <a:t>Requires mandatory disclosures for conflict of interest and criminal violations (Section 112 reporting)</a:t>
            </a:r>
          </a:p>
          <a:p>
            <a:r>
              <a:rPr lang="en-US" sz="2800" dirty="0" smtClean="0"/>
              <a:t>Requires pre-award review of merit of proposal and risk of applicant</a:t>
            </a:r>
          </a:p>
          <a:p>
            <a:r>
              <a:rPr lang="en-US" sz="2800" dirty="0" smtClean="0"/>
              <a:t>Federal agencies may assign specific conditions for awards based on risk</a:t>
            </a:r>
          </a:p>
          <a:p>
            <a:r>
              <a:rPr lang="en-US" sz="2800" dirty="0" smtClean="0"/>
              <a:t>Strong focus on </a:t>
            </a:r>
            <a:r>
              <a:rPr lang="en-US" sz="2800" dirty="0"/>
              <a:t>i</a:t>
            </a:r>
            <a:r>
              <a:rPr lang="en-US" sz="2800" dirty="0" smtClean="0"/>
              <a:t>nternal controls</a:t>
            </a:r>
          </a:p>
          <a:p>
            <a:pPr marL="0" indent="0">
              <a:buNone/>
            </a:pPr>
            <a:endParaRPr lang="en-US" dirty="0" smtClean="0"/>
          </a:p>
        </p:txBody>
      </p:sp>
    </p:spTree>
    <p:extLst>
      <p:ext uri="{BB962C8B-B14F-4D97-AF65-F5344CB8AC3E}">
        <p14:creationId xmlns:p14="http://schemas.microsoft.com/office/powerpoint/2010/main" val="33793069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Definitions to Know – Equipment vs. Supplies – an opportunity for waste??</a:t>
            </a:r>
            <a:endParaRPr lang="en-US" dirty="0"/>
          </a:p>
        </p:txBody>
      </p:sp>
      <p:sp>
        <p:nvSpPr>
          <p:cNvPr id="3" name="Content Placeholder 2"/>
          <p:cNvSpPr>
            <a:spLocks noGrp="1"/>
          </p:cNvSpPr>
          <p:nvPr>
            <p:ph idx="1"/>
          </p:nvPr>
        </p:nvSpPr>
        <p:spPr/>
        <p:txBody>
          <a:bodyPr>
            <a:normAutofit/>
          </a:bodyPr>
          <a:lstStyle/>
          <a:p>
            <a:r>
              <a:rPr lang="en-US" b="1" dirty="0" smtClean="0"/>
              <a:t>Equipment</a:t>
            </a:r>
          </a:p>
          <a:p>
            <a:pPr lvl="1"/>
            <a:r>
              <a:rPr lang="en-US" dirty="0" smtClean="0"/>
              <a:t>Tangible personal property including IT having a useful life </a:t>
            </a:r>
            <a:r>
              <a:rPr lang="en-US" i="1" dirty="0" smtClean="0"/>
              <a:t>more than one year</a:t>
            </a:r>
          </a:p>
          <a:p>
            <a:pPr lvl="1"/>
            <a:r>
              <a:rPr lang="en-US" dirty="0" smtClean="0"/>
              <a:t>Per unit cost is equal to federal level or higher (or if government sets a lower level – higher than that)</a:t>
            </a:r>
          </a:p>
          <a:p>
            <a:pPr lvl="1"/>
            <a:r>
              <a:rPr lang="en-US" dirty="0" smtClean="0"/>
              <a:t>Federal level is $5,000</a:t>
            </a:r>
          </a:p>
          <a:p>
            <a:pPr lvl="1"/>
            <a:r>
              <a:rPr lang="en-US" dirty="0" smtClean="0"/>
              <a:t>General purpose equipment – office furniture, IT etc.</a:t>
            </a:r>
          </a:p>
          <a:p>
            <a:pPr lvl="1"/>
            <a:r>
              <a:rPr lang="en-US" dirty="0" smtClean="0"/>
              <a:t>Special purpose equipment – research / science only</a:t>
            </a:r>
            <a:endParaRPr lang="en-US" dirty="0"/>
          </a:p>
          <a:p>
            <a:r>
              <a:rPr lang="en-US" b="1" dirty="0" smtClean="0"/>
              <a:t>Supplies are DIFFERENT</a:t>
            </a:r>
          </a:p>
          <a:p>
            <a:pPr lvl="1"/>
            <a:r>
              <a:rPr lang="en-US" dirty="0" smtClean="0"/>
              <a:t>All else including IT less than $5,000</a:t>
            </a:r>
          </a:p>
          <a:p>
            <a:pPr lvl="2"/>
            <a:r>
              <a:rPr lang="en-US" dirty="0" smtClean="0"/>
              <a:t>MEANING – Smartphones, laptops, tablets etc. now expensed</a:t>
            </a:r>
          </a:p>
          <a:p>
            <a:pPr lvl="2"/>
            <a:r>
              <a:rPr lang="en-US" dirty="0" smtClean="0"/>
              <a:t>No issue on useful life</a:t>
            </a:r>
          </a:p>
          <a:p>
            <a:pPr lvl="1"/>
            <a:endParaRPr lang="en-US" dirty="0" smtClean="0"/>
          </a:p>
        </p:txBody>
      </p:sp>
    </p:spTree>
    <p:extLst>
      <p:ext uri="{BB962C8B-B14F-4D97-AF65-F5344CB8AC3E}">
        <p14:creationId xmlns:p14="http://schemas.microsoft.com/office/powerpoint/2010/main" val="10560343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Some Definitions to Know – just for reference</a:t>
            </a:r>
          </a:p>
        </p:txBody>
      </p:sp>
      <p:sp>
        <p:nvSpPr>
          <p:cNvPr id="3" name="Content Placeholder 2"/>
          <p:cNvSpPr>
            <a:spLocks noGrp="1"/>
          </p:cNvSpPr>
          <p:nvPr>
            <p:ph idx="1"/>
          </p:nvPr>
        </p:nvSpPr>
        <p:spPr/>
        <p:txBody>
          <a:bodyPr>
            <a:normAutofit/>
          </a:bodyPr>
          <a:lstStyle/>
          <a:p>
            <a:r>
              <a:rPr lang="en-US" b="1" dirty="0" smtClean="0"/>
              <a:t>Internal Controls</a:t>
            </a:r>
            <a:r>
              <a:rPr lang="en-US" dirty="0" smtClean="0"/>
              <a:t> – over compliance requirements is a process to provide </a:t>
            </a:r>
            <a:r>
              <a:rPr lang="en-US" i="1" dirty="0" smtClean="0"/>
              <a:t>reasonable assurance</a:t>
            </a:r>
            <a:r>
              <a:rPr lang="en-US" dirty="0" smtClean="0"/>
              <a:t> regarding achieving the objectives of federal awards including:</a:t>
            </a:r>
          </a:p>
          <a:p>
            <a:pPr lvl="1"/>
            <a:r>
              <a:rPr lang="en-US" dirty="0" smtClean="0"/>
              <a:t>Transactions are properly recorded and accounted for to permit the preparation of reliable financial statements for federal reports, maintain accountability over assets and demonstrate compliance</a:t>
            </a:r>
          </a:p>
          <a:p>
            <a:pPr lvl="1"/>
            <a:r>
              <a:rPr lang="en-US" dirty="0" smtClean="0"/>
              <a:t>Transactions are executed in compliance with federal statutes, regulations, terms and conditions etc., and any provisions in the </a:t>
            </a:r>
            <a:r>
              <a:rPr lang="en-US" i="1" dirty="0" smtClean="0"/>
              <a:t>Compliance Supplement</a:t>
            </a:r>
            <a:r>
              <a:rPr lang="en-US" dirty="0" smtClean="0"/>
              <a:t> and funds / assets are safeguarded against unauthorized use or disposition</a:t>
            </a:r>
          </a:p>
          <a:p>
            <a:endParaRPr lang="en-US" b="1" dirty="0"/>
          </a:p>
        </p:txBody>
      </p:sp>
    </p:spTree>
    <p:extLst>
      <p:ext uri="{BB962C8B-B14F-4D97-AF65-F5344CB8AC3E}">
        <p14:creationId xmlns:p14="http://schemas.microsoft.com/office/powerpoint/2010/main" val="7111733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about “Must” and “Should”</a:t>
            </a:r>
            <a:endParaRPr lang="en-US" dirty="0"/>
          </a:p>
        </p:txBody>
      </p:sp>
      <p:sp>
        <p:nvSpPr>
          <p:cNvPr id="3" name="Content Placeholder 2"/>
          <p:cNvSpPr>
            <a:spLocks noGrp="1"/>
          </p:cNvSpPr>
          <p:nvPr>
            <p:ph idx="1"/>
          </p:nvPr>
        </p:nvSpPr>
        <p:spPr/>
        <p:txBody>
          <a:bodyPr>
            <a:normAutofit/>
          </a:bodyPr>
          <a:lstStyle/>
          <a:p>
            <a:r>
              <a:rPr lang="en-US" dirty="0" smtClean="0"/>
              <a:t>Not in Subpart A as definitions, but used throughout</a:t>
            </a:r>
          </a:p>
          <a:p>
            <a:pPr lvl="1"/>
            <a:r>
              <a:rPr lang="en-US" b="1" dirty="0" smtClean="0"/>
              <a:t>Must</a:t>
            </a:r>
            <a:r>
              <a:rPr lang="en-US" dirty="0" smtClean="0"/>
              <a:t> - indicates </a:t>
            </a:r>
            <a:r>
              <a:rPr lang="en-US" dirty="0"/>
              <a:t>requirements </a:t>
            </a:r>
            <a:endParaRPr lang="en-US" dirty="0" smtClean="0"/>
          </a:p>
          <a:p>
            <a:pPr lvl="1"/>
            <a:r>
              <a:rPr lang="en-US" b="1" dirty="0" smtClean="0"/>
              <a:t>Should</a:t>
            </a:r>
            <a:r>
              <a:rPr lang="en-US" dirty="0" smtClean="0"/>
              <a:t> – indicates best </a:t>
            </a:r>
            <a:r>
              <a:rPr lang="en-US" dirty="0"/>
              <a:t>practices or recommended approaches that the COFAR wanted non-Federal entities to be aware of, but not necessarily required to comply with </a:t>
            </a:r>
            <a:r>
              <a:rPr lang="en-US" dirty="0" smtClean="0"/>
              <a:t>(COFAR FAQs III-5)</a:t>
            </a:r>
          </a:p>
          <a:p>
            <a:r>
              <a:rPr lang="en-US" dirty="0" smtClean="0"/>
              <a:t>Different from AICPA definitions in Audit / Ethics codifications</a:t>
            </a:r>
          </a:p>
          <a:p>
            <a:pPr lvl="1"/>
            <a:r>
              <a:rPr lang="en-US" b="1" dirty="0" smtClean="0"/>
              <a:t>Must</a:t>
            </a:r>
            <a:r>
              <a:rPr lang="en-US" dirty="0" smtClean="0"/>
              <a:t> – unconditional requirement where relevant</a:t>
            </a:r>
          </a:p>
          <a:p>
            <a:pPr lvl="1"/>
            <a:r>
              <a:rPr lang="en-US" b="1" dirty="0" smtClean="0"/>
              <a:t>Should</a:t>
            </a:r>
            <a:r>
              <a:rPr lang="en-US" dirty="0" smtClean="0"/>
              <a:t> – presumptively mandatory, except in rare circumstances (AU-C 200.25) (ET 1.310)</a:t>
            </a:r>
            <a:endParaRPr lang="en-US" b="1" dirty="0"/>
          </a:p>
          <a:p>
            <a:pPr lvl="1"/>
            <a:endParaRPr lang="en-US" b="1" dirty="0"/>
          </a:p>
          <a:p>
            <a:pPr lvl="1"/>
            <a:endParaRPr lang="en-US" b="1" dirty="0"/>
          </a:p>
        </p:txBody>
      </p:sp>
    </p:spTree>
    <p:extLst>
      <p:ext uri="{BB962C8B-B14F-4D97-AF65-F5344CB8AC3E}">
        <p14:creationId xmlns:p14="http://schemas.microsoft.com/office/powerpoint/2010/main" val="29241159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Section – MANDATORY Disclosure of Conflict of Interest (200.112)</a:t>
            </a: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a:t>non-Federal entity </a:t>
            </a:r>
            <a:r>
              <a:rPr lang="en-US" b="1" i="1" u="sng" dirty="0" smtClean="0"/>
              <a:t>must disclose</a:t>
            </a:r>
            <a:r>
              <a:rPr lang="en-US" dirty="0" smtClean="0"/>
              <a:t> to Federal agencies </a:t>
            </a:r>
            <a:r>
              <a:rPr lang="en-US" b="1" u="sng" dirty="0" smtClean="0"/>
              <a:t>any</a:t>
            </a:r>
            <a:r>
              <a:rPr lang="en-US" dirty="0" smtClean="0"/>
              <a:t> and all instances of conflict of interest or similar </a:t>
            </a:r>
            <a:r>
              <a:rPr lang="en-US" i="1" dirty="0" smtClean="0"/>
              <a:t>criminal </a:t>
            </a:r>
            <a:r>
              <a:rPr lang="en-US" dirty="0" smtClean="0"/>
              <a:t>violations of Federal Law.</a:t>
            </a:r>
            <a:endParaRPr lang="en-US" dirty="0"/>
          </a:p>
          <a:p>
            <a:pPr lvl="1"/>
            <a:r>
              <a:rPr lang="en-US" dirty="0"/>
              <a:t>M</a:t>
            </a:r>
            <a:r>
              <a:rPr lang="en-US" dirty="0" smtClean="0"/>
              <a:t>ust </a:t>
            </a:r>
            <a:r>
              <a:rPr lang="en-US" dirty="0"/>
              <a:t>disclose in writing </a:t>
            </a:r>
            <a:r>
              <a:rPr lang="en-US" b="1" i="1" dirty="0"/>
              <a:t>any potential</a:t>
            </a:r>
            <a:r>
              <a:rPr lang="en-US" dirty="0"/>
              <a:t> conflict of interest to the Federal awarding agency or pass-through entity in accordance with applicable Federal awarding agency policy</a:t>
            </a:r>
            <a:r>
              <a:rPr lang="en-US" dirty="0" smtClean="0"/>
              <a:t>.</a:t>
            </a:r>
          </a:p>
          <a:p>
            <a:pPr lvl="1"/>
            <a:r>
              <a:rPr lang="en-US" dirty="0" smtClean="0"/>
              <a:t>Awardees - Review Federal agency policy prior to grant application process</a:t>
            </a:r>
          </a:p>
          <a:p>
            <a:pPr lvl="2"/>
            <a:r>
              <a:rPr lang="en-US" dirty="0" smtClean="0"/>
              <a:t>Example - R&amp;D / Scientific conflicts – review 42 CFR Part 50 (HHS Policy)</a:t>
            </a:r>
          </a:p>
          <a:p>
            <a:pPr lvl="1"/>
            <a:r>
              <a:rPr lang="en-US" dirty="0" smtClean="0"/>
              <a:t>Auditors – Review policy and match against any conflict of interest findings (typically in procurement)</a:t>
            </a:r>
            <a:endParaRPr lang="en-US" dirty="0"/>
          </a:p>
          <a:p>
            <a:endParaRPr lang="en-US" dirty="0"/>
          </a:p>
          <a:p>
            <a:endParaRPr lang="en-US" dirty="0"/>
          </a:p>
        </p:txBody>
      </p:sp>
    </p:spTree>
    <p:extLst>
      <p:ext uri="{BB962C8B-B14F-4D97-AF65-F5344CB8AC3E}">
        <p14:creationId xmlns:p14="http://schemas.microsoft.com/office/powerpoint/2010/main" val="35487458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Section – MANDATORY Disclosure of Fraud (200.113)</a:t>
            </a:r>
            <a:endParaRPr lang="en-US" dirty="0"/>
          </a:p>
        </p:txBody>
      </p:sp>
      <p:sp>
        <p:nvSpPr>
          <p:cNvPr id="3" name="Content Placeholder 2"/>
          <p:cNvSpPr>
            <a:spLocks noGrp="1"/>
          </p:cNvSpPr>
          <p:nvPr>
            <p:ph idx="1"/>
          </p:nvPr>
        </p:nvSpPr>
        <p:spPr/>
        <p:txBody>
          <a:bodyPr/>
          <a:lstStyle/>
          <a:p>
            <a:r>
              <a:rPr lang="en-US" dirty="0" smtClean="0"/>
              <a:t>The </a:t>
            </a:r>
            <a:r>
              <a:rPr lang="en-US" dirty="0"/>
              <a:t>non-Federal entity </a:t>
            </a:r>
            <a:r>
              <a:rPr lang="en-US" b="1" i="1" u="sng" dirty="0"/>
              <a:t>or applicant</a:t>
            </a:r>
            <a:r>
              <a:rPr lang="en-US" dirty="0"/>
              <a:t> for a Federal award must disclose, </a:t>
            </a:r>
            <a:r>
              <a:rPr lang="en-US" u="sng" dirty="0"/>
              <a:t>in a timely manner</a:t>
            </a:r>
            <a:r>
              <a:rPr lang="en-US" dirty="0"/>
              <a:t>, </a:t>
            </a:r>
            <a:r>
              <a:rPr lang="en-US" b="1" dirty="0"/>
              <a:t>in writing</a:t>
            </a:r>
            <a:r>
              <a:rPr lang="en-US" dirty="0"/>
              <a:t> to the Federal awarding agency or pass through entity </a:t>
            </a:r>
            <a:r>
              <a:rPr lang="en-US" b="1" u="sng" dirty="0"/>
              <a:t>all violations</a:t>
            </a:r>
            <a:r>
              <a:rPr lang="en-US" dirty="0"/>
              <a:t> of </a:t>
            </a:r>
            <a:r>
              <a:rPr lang="en-US" b="1" i="1" dirty="0"/>
              <a:t>Federal</a:t>
            </a:r>
            <a:r>
              <a:rPr lang="en-US" dirty="0"/>
              <a:t> criminal law involving fraud, bribery, or gratuity violations potentially affecting the Federal award</a:t>
            </a:r>
            <a:r>
              <a:rPr lang="en-US" dirty="0" smtClean="0"/>
              <a:t>.</a:t>
            </a:r>
          </a:p>
          <a:p>
            <a:pPr lvl="1"/>
            <a:r>
              <a:rPr lang="en-US" dirty="0" smtClean="0"/>
              <a:t>Pass-through-entities should have some form of reporting mechanism and adjust </a:t>
            </a:r>
            <a:r>
              <a:rPr lang="en-US" dirty="0" err="1" smtClean="0"/>
              <a:t>subrecipient</a:t>
            </a:r>
            <a:r>
              <a:rPr lang="en-US" dirty="0" smtClean="0"/>
              <a:t> risk (see next section)</a:t>
            </a:r>
          </a:p>
          <a:p>
            <a:pPr lvl="1"/>
            <a:r>
              <a:rPr lang="en-US" dirty="0" smtClean="0"/>
              <a:t>Federal agencies may need to also adjust risk in grant program, including implementing constraints on draws or operations.</a:t>
            </a:r>
          </a:p>
          <a:p>
            <a:pPr marL="0" indent="0">
              <a:buNone/>
            </a:pPr>
            <a:r>
              <a:rPr lang="en-US" dirty="0"/>
              <a:t>	</a:t>
            </a:r>
          </a:p>
          <a:p>
            <a:endParaRPr lang="en-US" dirty="0"/>
          </a:p>
          <a:p>
            <a:endParaRPr lang="en-US" dirty="0"/>
          </a:p>
        </p:txBody>
      </p:sp>
    </p:spTree>
    <p:extLst>
      <p:ext uri="{BB962C8B-B14F-4D97-AF65-F5344CB8AC3E}">
        <p14:creationId xmlns:p14="http://schemas.microsoft.com/office/powerpoint/2010/main" val="42808641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Section – MANDATORY Disclosure of Fraud (200.113)</a:t>
            </a:r>
            <a:endParaRPr lang="en-US" dirty="0"/>
          </a:p>
        </p:txBody>
      </p:sp>
      <p:sp>
        <p:nvSpPr>
          <p:cNvPr id="3" name="Content Placeholder 2"/>
          <p:cNvSpPr>
            <a:spLocks noGrp="1"/>
          </p:cNvSpPr>
          <p:nvPr>
            <p:ph idx="1"/>
          </p:nvPr>
        </p:nvSpPr>
        <p:spPr/>
        <p:txBody>
          <a:bodyPr>
            <a:noAutofit/>
          </a:bodyPr>
          <a:lstStyle/>
          <a:p>
            <a:r>
              <a:rPr lang="en-US" sz="2800" dirty="0" smtClean="0"/>
              <a:t>Just in case you didn’t know…</a:t>
            </a:r>
          </a:p>
          <a:p>
            <a:pPr lvl="1"/>
            <a:r>
              <a:rPr lang="en-US" sz="2800" b="1" i="1" dirty="0" smtClean="0"/>
              <a:t>Bribery</a:t>
            </a:r>
            <a:r>
              <a:rPr lang="en-US" sz="2800" dirty="0"/>
              <a:t> </a:t>
            </a:r>
            <a:r>
              <a:rPr lang="en-US" sz="2800" dirty="0" smtClean="0"/>
              <a:t>- Act </a:t>
            </a:r>
            <a:r>
              <a:rPr lang="en-US" sz="2800" dirty="0"/>
              <a:t>of giving money, goods, or other forms in exchange for an alteration on their </a:t>
            </a:r>
            <a:r>
              <a:rPr lang="en-US" sz="2800" dirty="0" smtClean="0"/>
              <a:t>behavior.</a:t>
            </a:r>
          </a:p>
          <a:p>
            <a:pPr lvl="1"/>
            <a:r>
              <a:rPr lang="en-US" sz="2800" b="1" i="1" dirty="0" smtClean="0"/>
              <a:t>Gratuities</a:t>
            </a:r>
            <a:r>
              <a:rPr lang="en-US" sz="2800" dirty="0"/>
              <a:t> </a:t>
            </a:r>
            <a:r>
              <a:rPr lang="en-US" sz="2800" dirty="0" smtClean="0"/>
              <a:t>-The </a:t>
            </a:r>
            <a:r>
              <a:rPr lang="en-US" sz="2800" dirty="0"/>
              <a:t>provision of a gift, entertainment, or other favor with an expectation of favorable treatment under a Federal </a:t>
            </a:r>
            <a:r>
              <a:rPr lang="en-US" sz="2800" dirty="0" smtClean="0"/>
              <a:t>award.</a:t>
            </a:r>
          </a:p>
          <a:p>
            <a:pPr lvl="1"/>
            <a:r>
              <a:rPr lang="en-US" sz="2800" b="1" i="1" dirty="0" smtClean="0"/>
              <a:t>Fraud - </a:t>
            </a:r>
            <a:r>
              <a:rPr lang="en-US" sz="2800" dirty="0"/>
              <a:t> </a:t>
            </a:r>
            <a:r>
              <a:rPr lang="en-US" sz="2800" dirty="0" smtClean="0"/>
              <a:t>Any </a:t>
            </a:r>
            <a:r>
              <a:rPr lang="en-US" sz="2800" i="1" dirty="0" smtClean="0"/>
              <a:t>intentional </a:t>
            </a:r>
            <a:r>
              <a:rPr lang="en-US" sz="2800" dirty="0" smtClean="0"/>
              <a:t>act</a:t>
            </a:r>
            <a:r>
              <a:rPr lang="en-US" sz="2800" dirty="0"/>
              <a:t>, or series of acts, that is designed to </a:t>
            </a:r>
            <a:r>
              <a:rPr lang="en-US" sz="2800" i="1" dirty="0" smtClean="0"/>
              <a:t>deceive </a:t>
            </a:r>
            <a:r>
              <a:rPr lang="en-US" sz="2800" dirty="0" smtClean="0"/>
              <a:t>or </a:t>
            </a:r>
            <a:r>
              <a:rPr lang="en-US" sz="2800" dirty="0"/>
              <a:t>mislead others and that </a:t>
            </a:r>
            <a:r>
              <a:rPr lang="en-US" sz="2800" i="1" dirty="0"/>
              <a:t>has an impact or potential impact on an organization’s financial statements </a:t>
            </a:r>
            <a:r>
              <a:rPr lang="en-US" sz="2800" dirty="0" smtClean="0"/>
              <a:t>or operations.</a:t>
            </a:r>
            <a:endParaRPr lang="en-US" sz="1600" dirty="0"/>
          </a:p>
        </p:txBody>
      </p:sp>
    </p:spTree>
    <p:extLst>
      <p:ext uri="{BB962C8B-B14F-4D97-AF65-F5344CB8AC3E}">
        <p14:creationId xmlns:p14="http://schemas.microsoft.com/office/powerpoint/2010/main" val="32053229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Section – MANDATORY Disclosure of Fraud (200.113) – Consider Procurement Cycle..</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A trigger of the section could be as simple as processing a grant draw</a:t>
            </a:r>
            <a:r>
              <a:rPr lang="en-US" dirty="0"/>
              <a:t> </a:t>
            </a:r>
            <a:r>
              <a:rPr lang="en-US" dirty="0" smtClean="0"/>
              <a:t>if it resulted in an improper payment</a:t>
            </a:r>
          </a:p>
          <a:p>
            <a:pPr lvl="1"/>
            <a:r>
              <a:rPr lang="en-US" dirty="0" smtClean="0"/>
              <a:t>Improper payments are those that should not have been made in accordance with law / regulation / grant award / contract, or for incorrect amounts.</a:t>
            </a:r>
          </a:p>
          <a:p>
            <a:pPr lvl="1"/>
            <a:r>
              <a:rPr lang="en-US" dirty="0" smtClean="0"/>
              <a:t>Could also be for inadequate support, for ineligible goods / services, to an ineligible party and for other items.</a:t>
            </a:r>
          </a:p>
          <a:p>
            <a:r>
              <a:rPr lang="en-US" dirty="0" smtClean="0"/>
              <a:t>Improper payments trigger the False Claims Act of 1863, which carries penalties if one knows </a:t>
            </a:r>
            <a:r>
              <a:rPr lang="en-US" i="1" dirty="0" smtClean="0"/>
              <a:t>or should have known</a:t>
            </a:r>
            <a:r>
              <a:rPr lang="en-US" dirty="0" smtClean="0"/>
              <a:t> matters that contributed to false claims</a:t>
            </a:r>
          </a:p>
          <a:p>
            <a:pPr lvl="1"/>
            <a:r>
              <a:rPr lang="en-US" dirty="0" smtClean="0"/>
              <a:t>Civil penalties $5,500 - $11,000 per claim </a:t>
            </a:r>
            <a:r>
              <a:rPr lang="en-US" i="1" dirty="0" smtClean="0"/>
              <a:t>and</a:t>
            </a:r>
            <a:r>
              <a:rPr lang="en-US" dirty="0" smtClean="0"/>
              <a:t> up to the government’s damages </a:t>
            </a:r>
            <a:r>
              <a:rPr lang="en-US" i="1" dirty="0" smtClean="0"/>
              <a:t>trebled</a:t>
            </a:r>
            <a:endParaRPr lang="en-US" dirty="0" smtClean="0"/>
          </a:p>
        </p:txBody>
      </p:sp>
    </p:spTree>
    <p:extLst>
      <p:ext uri="{BB962C8B-B14F-4D97-AF65-F5344CB8AC3E}">
        <p14:creationId xmlns:p14="http://schemas.microsoft.com/office/powerpoint/2010/main" val="26324921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Presenter</a:t>
            </a:r>
            <a:endParaRPr lang="en-US" dirty="0"/>
          </a:p>
        </p:txBody>
      </p:sp>
      <p:sp>
        <p:nvSpPr>
          <p:cNvPr id="3" name="Content Placeholder 2"/>
          <p:cNvSpPr>
            <a:spLocks noGrp="1"/>
          </p:cNvSpPr>
          <p:nvPr>
            <p:ph idx="1"/>
          </p:nvPr>
        </p:nvSpPr>
        <p:spPr/>
        <p:txBody>
          <a:bodyPr>
            <a:normAutofit/>
          </a:bodyPr>
          <a:lstStyle/>
          <a:p>
            <a:r>
              <a:rPr lang="en-US" dirty="0" smtClean="0"/>
              <a:t>Scot Phillips</a:t>
            </a:r>
          </a:p>
          <a:p>
            <a:pPr lvl="1"/>
            <a:r>
              <a:rPr lang="en-US" dirty="0" smtClean="0"/>
              <a:t>Partner with Eide Bailly, LLP</a:t>
            </a:r>
          </a:p>
          <a:p>
            <a:pPr lvl="1"/>
            <a:r>
              <a:rPr lang="en-US" dirty="0" smtClean="0"/>
              <a:t>Chair of the Technical Committee for Eide Bailly, LLP’s Governmental Practice</a:t>
            </a:r>
          </a:p>
          <a:p>
            <a:pPr lvl="1"/>
            <a:r>
              <a:rPr lang="en-US" dirty="0" smtClean="0"/>
              <a:t>Former chair of AICPA’s Technical Issues Committee</a:t>
            </a:r>
          </a:p>
          <a:p>
            <a:pPr lvl="1"/>
            <a:r>
              <a:rPr lang="en-US" dirty="0" smtClean="0"/>
              <a:t>Member of the Idaho State Society of CPA’s peer review committee and CPE </a:t>
            </a:r>
            <a:r>
              <a:rPr lang="en-US" dirty="0" smtClean="0"/>
              <a:t>committee</a:t>
            </a:r>
          </a:p>
          <a:p>
            <a:pPr marL="457200" lvl="1" indent="0">
              <a:buNone/>
            </a:pPr>
            <a:endParaRPr lang="en-US" dirty="0"/>
          </a:p>
          <a:p>
            <a:pPr marL="457200" lvl="1" indent="0">
              <a:buNone/>
            </a:pPr>
            <a:r>
              <a:rPr lang="en-US" sz="1200" dirty="0"/>
              <a:t>These seminar materials are intended to provide the seminar participants with guidance in accounting and financial reporting matters. The materials do not constitute, and should not be treated as professional advice regarding the use of any particular accounting or financial reporting technique.  Every effort has been made to assure the accuracy of these materials.  Eide Bailly LLP and the author do not assume responsibility for any individual's reliance upon the written or oral information provided during the seminar.  Seminar participants should independently verify all statements made before applying them to a particular fact situation, and should independently determine consequences of any particular technique before recommending the technique to a client or implementing it on the client's behalf.</a:t>
            </a:r>
          </a:p>
          <a:p>
            <a:pPr marL="457200" lvl="1" indent="0">
              <a:buNone/>
            </a:pPr>
            <a:endParaRPr lang="en-US" dirty="0"/>
          </a:p>
        </p:txBody>
      </p:sp>
    </p:spTree>
    <p:extLst>
      <p:ext uri="{BB962C8B-B14F-4D97-AF65-F5344CB8AC3E}">
        <p14:creationId xmlns:p14="http://schemas.microsoft.com/office/powerpoint/2010/main" val="11062218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Does This All Lead To?  Risk Assessment</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2 Levels of Risk Assessment Required in Uniform Guidance in order to lessen the risk of material noncompliance and fraud, waste and abuse</a:t>
            </a:r>
          </a:p>
          <a:p>
            <a:pPr lvl="1"/>
            <a:r>
              <a:rPr lang="en-US" sz="3200" dirty="0" smtClean="0"/>
              <a:t>Federal agencies – Use Section 205 in the review of risk posed by applicants for Federal Awards</a:t>
            </a:r>
          </a:p>
          <a:p>
            <a:pPr lvl="2"/>
            <a:r>
              <a:rPr lang="en-US" sz="2800" dirty="0" smtClean="0"/>
              <a:t>Review for financial integrity of recipient and eligibility</a:t>
            </a:r>
          </a:p>
          <a:p>
            <a:pPr lvl="2"/>
            <a:r>
              <a:rPr lang="en-US" sz="2800" dirty="0" smtClean="0"/>
              <a:t>Risk evaluation focuses also on application quality</a:t>
            </a:r>
          </a:p>
          <a:p>
            <a:pPr lvl="2"/>
            <a:r>
              <a:rPr lang="en-US" sz="2800" dirty="0"/>
              <a:t>C</a:t>
            </a:r>
            <a:r>
              <a:rPr lang="en-US" sz="2800" dirty="0" smtClean="0"/>
              <a:t>riteria must be in the funding announcement</a:t>
            </a:r>
          </a:p>
          <a:p>
            <a:pPr lvl="2"/>
            <a:endParaRPr lang="en-US" sz="2800" dirty="0" smtClean="0"/>
          </a:p>
        </p:txBody>
      </p:sp>
    </p:spTree>
    <p:extLst>
      <p:ext uri="{BB962C8B-B14F-4D97-AF65-F5344CB8AC3E}">
        <p14:creationId xmlns:p14="http://schemas.microsoft.com/office/powerpoint/2010/main" val="6149391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Section 205 Risk Considerations – lower risk = lower potential for fraud, waste and abuse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88995514"/>
              </p:ext>
            </p:extLst>
          </p:nvPr>
        </p:nvGraphicFramePr>
        <p:xfrm>
          <a:off x="1143000" y="1279525"/>
          <a:ext cx="7772400" cy="5121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61637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Section 205 Risk Considerations – lower risk = lower potential for fraud, waste and abuse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97301238"/>
              </p:ext>
            </p:extLst>
          </p:nvPr>
        </p:nvGraphicFramePr>
        <p:xfrm>
          <a:off x="1143000" y="1279525"/>
          <a:ext cx="7772400" cy="5121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9245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dirty="0"/>
              <a:t>Section 205 Risk Considerations – lower risk = lower potential for fraud, waste and abuse</a:t>
            </a:r>
          </a:p>
        </p:txBody>
      </p:sp>
      <p:sp>
        <p:nvSpPr>
          <p:cNvPr id="3" name="Content Placeholder 2"/>
          <p:cNvSpPr>
            <a:spLocks noGrp="1"/>
          </p:cNvSpPr>
          <p:nvPr>
            <p:ph idx="1"/>
          </p:nvPr>
        </p:nvSpPr>
        <p:spPr/>
        <p:txBody>
          <a:bodyPr>
            <a:normAutofit fontScale="85000" lnSpcReduction="20000"/>
          </a:bodyPr>
          <a:lstStyle/>
          <a:p>
            <a:r>
              <a:rPr lang="en-US" sz="3200" dirty="0" smtClean="0"/>
              <a:t>Other factors to consider </a:t>
            </a:r>
            <a:endParaRPr lang="en-US" sz="3200" dirty="0" smtClean="0"/>
          </a:p>
          <a:p>
            <a:pPr lvl="1"/>
            <a:r>
              <a:rPr lang="en-US" sz="3200" dirty="0" smtClean="0"/>
              <a:t>Program – specific criteria for performance</a:t>
            </a:r>
          </a:p>
          <a:p>
            <a:pPr lvl="1"/>
            <a:r>
              <a:rPr lang="en-US" sz="3200" dirty="0" smtClean="0"/>
              <a:t>Criteria </a:t>
            </a:r>
            <a:r>
              <a:rPr lang="en-US" sz="3200" dirty="0" smtClean="0"/>
              <a:t>for eligibility, merit review or need</a:t>
            </a:r>
          </a:p>
          <a:p>
            <a:pPr lvl="1"/>
            <a:r>
              <a:rPr lang="en-US" sz="3200" dirty="0" smtClean="0"/>
              <a:t>Are there special award conditions needed (Section 207)?</a:t>
            </a:r>
          </a:p>
          <a:p>
            <a:pPr lvl="2"/>
            <a:r>
              <a:rPr lang="en-US" sz="3000" dirty="0" smtClean="0"/>
              <a:t>Reimbursement vs. advance payment</a:t>
            </a:r>
          </a:p>
          <a:p>
            <a:pPr lvl="2"/>
            <a:r>
              <a:rPr lang="en-US" sz="3000" dirty="0" smtClean="0"/>
              <a:t>Performance management – audits before new funding</a:t>
            </a:r>
          </a:p>
          <a:p>
            <a:pPr lvl="2"/>
            <a:r>
              <a:rPr lang="en-US" sz="3000" dirty="0" smtClean="0"/>
              <a:t>Detailed financial reporting required?</a:t>
            </a:r>
          </a:p>
          <a:p>
            <a:pPr lvl="2"/>
            <a:r>
              <a:rPr lang="en-US" sz="3000" dirty="0" smtClean="0"/>
              <a:t>Project monitoring / technical assistance required?</a:t>
            </a:r>
          </a:p>
          <a:p>
            <a:pPr lvl="1"/>
            <a:r>
              <a:rPr lang="en-US" sz="3200" dirty="0" smtClean="0"/>
              <a:t>Special award conditions must be transmitted to applicant</a:t>
            </a:r>
          </a:p>
          <a:p>
            <a:pPr lvl="2"/>
            <a:r>
              <a:rPr lang="en-US" sz="3000" dirty="0" smtClean="0"/>
              <a:t>Conditions can be removed upon documented remediation</a:t>
            </a:r>
            <a:endParaRPr lang="en-US" sz="3000" dirty="0"/>
          </a:p>
        </p:txBody>
      </p:sp>
    </p:spTree>
    <p:extLst>
      <p:ext uri="{BB962C8B-B14F-4D97-AF65-F5344CB8AC3E}">
        <p14:creationId xmlns:p14="http://schemas.microsoft.com/office/powerpoint/2010/main" val="8467954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Does This All Lead To?  Risk Assessment</a:t>
            </a:r>
            <a:endParaRPr lang="en-US" dirty="0"/>
          </a:p>
        </p:txBody>
      </p:sp>
      <p:sp>
        <p:nvSpPr>
          <p:cNvPr id="3" name="Content Placeholder 2"/>
          <p:cNvSpPr>
            <a:spLocks noGrp="1"/>
          </p:cNvSpPr>
          <p:nvPr>
            <p:ph idx="1"/>
          </p:nvPr>
        </p:nvSpPr>
        <p:spPr/>
        <p:txBody>
          <a:bodyPr>
            <a:normAutofit fontScale="92500"/>
          </a:bodyPr>
          <a:lstStyle/>
          <a:p>
            <a:r>
              <a:rPr lang="en-US" sz="3200" dirty="0" smtClean="0"/>
              <a:t>2 Levels of Risk Assessment Required in Uniform Guidance in order to lessen the risk of material noncompliance and fraud, waste and abuse</a:t>
            </a:r>
          </a:p>
          <a:p>
            <a:pPr lvl="1"/>
            <a:r>
              <a:rPr lang="en-US" sz="3200" dirty="0" smtClean="0"/>
              <a:t>Pass-through Entities use Section 331(b) – similar requirements</a:t>
            </a:r>
          </a:p>
          <a:p>
            <a:pPr lvl="2"/>
            <a:r>
              <a:rPr lang="en-US" sz="2800" dirty="0" smtClean="0"/>
              <a:t>Focus is on risk of noncompliance with Federal Statutes, Regulations, terms and conditions of award</a:t>
            </a:r>
          </a:p>
          <a:p>
            <a:pPr lvl="2"/>
            <a:r>
              <a:rPr lang="en-US" sz="2800" dirty="0" smtClean="0"/>
              <a:t>Also include provisions where PTE must meet its own responsibility to Federal Agency</a:t>
            </a:r>
          </a:p>
          <a:p>
            <a:pPr lvl="3"/>
            <a:r>
              <a:rPr lang="en-US" sz="2600" dirty="0" smtClean="0"/>
              <a:t>Performance measurement</a:t>
            </a:r>
          </a:p>
          <a:p>
            <a:pPr lvl="3"/>
            <a:r>
              <a:rPr lang="en-US" sz="2600" dirty="0" smtClean="0"/>
              <a:t>Reporting (timing / content)</a:t>
            </a:r>
          </a:p>
          <a:p>
            <a:pPr lvl="2"/>
            <a:endParaRPr lang="en-US" sz="2800" dirty="0" smtClean="0"/>
          </a:p>
        </p:txBody>
      </p:sp>
    </p:spTree>
    <p:extLst>
      <p:ext uri="{BB962C8B-B14F-4D97-AF65-F5344CB8AC3E}">
        <p14:creationId xmlns:p14="http://schemas.microsoft.com/office/powerpoint/2010/main" val="26895998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1025610" y="1463040"/>
            <a:ext cx="3627591" cy="4754880"/>
          </a:xfrm>
        </p:spPr>
        <p:txBody>
          <a:bodyPr>
            <a:normAutofit fontScale="92500" lnSpcReduction="10000"/>
          </a:bodyPr>
          <a:lstStyle/>
          <a:p>
            <a:r>
              <a:rPr lang="en-US" sz="3200" dirty="0" smtClean="0"/>
              <a:t>Conflict of interest reporting (Section 112) and Mandatory disclosures (Section 113) are key in the risk documentation</a:t>
            </a:r>
          </a:p>
          <a:p>
            <a:pPr lvl="1"/>
            <a:r>
              <a:rPr lang="en-US" sz="2400" dirty="0" smtClean="0"/>
              <a:t>Continuous reporting for the life of the award</a:t>
            </a:r>
          </a:p>
          <a:p>
            <a:pPr lvl="1"/>
            <a:r>
              <a:rPr lang="en-US" dirty="0" smtClean="0"/>
              <a:t>Debarment / suspension also continuous monitoring</a:t>
            </a:r>
          </a:p>
          <a:p>
            <a:pPr marL="0" indent="0">
              <a:buNone/>
            </a:pPr>
            <a:endParaRPr lang="en-US" sz="2600" dirty="0" smtClean="0"/>
          </a:p>
          <a:p>
            <a:pPr lvl="2"/>
            <a:endParaRPr lang="en-US" sz="2800" dirty="0" smtClean="0"/>
          </a:p>
        </p:txBody>
      </p:sp>
      <p:graphicFrame>
        <p:nvGraphicFramePr>
          <p:cNvPr id="7" name="Content Placeholder 6"/>
          <p:cNvGraphicFramePr>
            <a:graphicFrameLocks noGrp="1"/>
          </p:cNvGraphicFramePr>
          <p:nvPr>
            <p:ph sz="quarter" idx="4"/>
            <p:extLst>
              <p:ext uri="{D42A27DB-BD31-4B8C-83A1-F6EECF244321}">
                <p14:modId xmlns:p14="http://schemas.microsoft.com/office/powerpoint/2010/main" val="315054312"/>
              </p:ext>
            </p:extLst>
          </p:nvPr>
        </p:nvGraphicFramePr>
        <p:xfrm>
          <a:off x="4710863" y="1611124"/>
          <a:ext cx="4158817" cy="44587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normAutofit fontScale="90000"/>
          </a:bodyPr>
          <a:lstStyle/>
          <a:p>
            <a:r>
              <a:rPr lang="en-US" dirty="0" smtClean="0"/>
              <a:t>Where Does This All Lead To?  Risk Assessment</a:t>
            </a:r>
            <a:endParaRPr lang="en-US" dirty="0"/>
          </a:p>
        </p:txBody>
      </p:sp>
      <p:sp>
        <p:nvSpPr>
          <p:cNvPr id="8" name="TextBox 7"/>
          <p:cNvSpPr txBox="1"/>
          <p:nvPr/>
        </p:nvSpPr>
        <p:spPr>
          <a:xfrm>
            <a:off x="4932218" y="1385455"/>
            <a:ext cx="3937462" cy="369332"/>
          </a:xfrm>
          <a:prstGeom prst="rect">
            <a:avLst/>
          </a:prstGeom>
          <a:noFill/>
        </p:spPr>
        <p:txBody>
          <a:bodyPr wrap="square" rtlCol="0">
            <a:spAutoFit/>
          </a:bodyPr>
          <a:lstStyle/>
          <a:p>
            <a:pPr algn="ctr"/>
            <a:r>
              <a:rPr lang="en-US" i="1" dirty="0" smtClean="0"/>
              <a:t>Risks are All Interconnected</a:t>
            </a:r>
            <a:endParaRPr lang="en-US" i="1" dirty="0"/>
          </a:p>
        </p:txBody>
      </p:sp>
    </p:spTree>
    <p:extLst>
      <p:ext uri="{BB962C8B-B14F-4D97-AF65-F5344CB8AC3E}">
        <p14:creationId xmlns:p14="http://schemas.microsoft.com/office/powerpoint/2010/main" val="4613451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Certain Allowable Costs Changes</a:t>
            </a:r>
            <a:endParaRPr lang="en-US" dirty="0"/>
          </a:p>
        </p:txBody>
      </p:sp>
      <p:sp>
        <p:nvSpPr>
          <p:cNvPr id="3" name="Content Placeholder 2"/>
          <p:cNvSpPr>
            <a:spLocks noGrp="1"/>
          </p:cNvSpPr>
          <p:nvPr>
            <p:ph idx="1"/>
          </p:nvPr>
        </p:nvSpPr>
        <p:spPr/>
        <p:txBody>
          <a:bodyPr/>
          <a:lstStyle/>
          <a:p>
            <a:r>
              <a:rPr lang="en-US" dirty="0" smtClean="0"/>
              <a:t>Administrative/Clerical Salary Cost (200.413) - In general, still should not be charged, but may be exceptions for “major project or activity” (must be in the budget and have written approval)</a:t>
            </a:r>
          </a:p>
          <a:p>
            <a:r>
              <a:rPr lang="en-US" dirty="0" smtClean="0"/>
              <a:t>Supply costs – Computing Devices (200.20) – under $5,000 no longer require prior written approval (tablets, etc.)</a:t>
            </a:r>
          </a:p>
          <a:p>
            <a:r>
              <a:rPr lang="en-US" dirty="0" smtClean="0"/>
              <a:t>Participant Support Costs (200.75, 200.456) – travel and training of employees, requires prior approval</a:t>
            </a:r>
            <a:endParaRPr lang="en-US" dirty="0"/>
          </a:p>
        </p:txBody>
      </p:sp>
    </p:spTree>
    <p:extLst>
      <p:ext uri="{BB962C8B-B14F-4D97-AF65-F5344CB8AC3E}">
        <p14:creationId xmlns:p14="http://schemas.microsoft.com/office/powerpoint/2010/main" val="18230860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Procurement</a:t>
            </a:r>
            <a:endParaRPr lang="en-US" dirty="0"/>
          </a:p>
        </p:txBody>
      </p:sp>
      <p:sp>
        <p:nvSpPr>
          <p:cNvPr id="3" name="Content Placeholder 2"/>
          <p:cNvSpPr>
            <a:spLocks noGrp="1"/>
          </p:cNvSpPr>
          <p:nvPr>
            <p:ph idx="1"/>
          </p:nvPr>
        </p:nvSpPr>
        <p:spPr/>
        <p:txBody>
          <a:bodyPr/>
          <a:lstStyle/>
          <a:p>
            <a:r>
              <a:rPr lang="en-US" dirty="0" smtClean="0"/>
              <a:t>$2,999 exempt from bidding</a:t>
            </a:r>
          </a:p>
          <a:p>
            <a:r>
              <a:rPr lang="en-US" dirty="0" smtClean="0"/>
              <a:t>$3,000 - $149,999 – Price Reasonableness and history of purchase must be documented</a:t>
            </a:r>
          </a:p>
          <a:p>
            <a:r>
              <a:rPr lang="en-US" dirty="0" smtClean="0"/>
              <a:t>$150,000 – competitive bidding required</a:t>
            </a:r>
          </a:p>
          <a:p>
            <a:r>
              <a:rPr lang="en-US" dirty="0" smtClean="0"/>
              <a:t>Get procurement department’s involved early in the process</a:t>
            </a:r>
          </a:p>
        </p:txBody>
      </p:sp>
    </p:spTree>
    <p:extLst>
      <p:ext uri="{BB962C8B-B14F-4D97-AF65-F5344CB8AC3E}">
        <p14:creationId xmlns:p14="http://schemas.microsoft.com/office/powerpoint/2010/main" val="39861131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Federal Agencies</a:t>
            </a:r>
            <a:endParaRPr lang="en-US" dirty="0"/>
          </a:p>
        </p:txBody>
      </p:sp>
      <p:sp>
        <p:nvSpPr>
          <p:cNvPr id="4" name="Content Placeholder 3"/>
          <p:cNvSpPr>
            <a:spLocks noGrp="1"/>
          </p:cNvSpPr>
          <p:nvPr>
            <p:ph sz="half" idx="2"/>
          </p:nvPr>
        </p:nvSpPr>
        <p:spPr/>
        <p:txBody>
          <a:bodyPr>
            <a:normAutofit/>
          </a:bodyPr>
          <a:lstStyle/>
          <a:p>
            <a:r>
              <a:rPr lang="en-US" sz="2800" dirty="0" smtClean="0"/>
              <a:t>Federal Awardee Performance and Integrity Information System (FAPIIS)</a:t>
            </a:r>
          </a:p>
          <a:p>
            <a:r>
              <a:rPr lang="en-US" sz="2800" dirty="0" smtClean="0"/>
              <a:t>Dun &amp; Bradstreet</a:t>
            </a:r>
          </a:p>
          <a:p>
            <a:r>
              <a:rPr lang="en-US" sz="2800" dirty="0" smtClean="0"/>
              <a:t>Do Not Pay List (US Treasury)</a:t>
            </a:r>
          </a:p>
          <a:p>
            <a:r>
              <a:rPr lang="en-US" sz="2800" dirty="0" smtClean="0"/>
              <a:t>Suspension and Debarment List</a:t>
            </a:r>
            <a:endParaRPr lang="en-US" sz="2800" dirty="0"/>
          </a:p>
        </p:txBody>
      </p:sp>
      <p:sp>
        <p:nvSpPr>
          <p:cNvPr id="5" name="Text Placeholder 4"/>
          <p:cNvSpPr>
            <a:spLocks noGrp="1"/>
          </p:cNvSpPr>
          <p:nvPr>
            <p:ph type="body" sz="quarter" idx="3"/>
          </p:nvPr>
        </p:nvSpPr>
        <p:spPr/>
        <p:txBody>
          <a:bodyPr/>
          <a:lstStyle/>
          <a:p>
            <a:r>
              <a:rPr lang="en-US" dirty="0" smtClean="0"/>
              <a:t>Pass-Through Entities</a:t>
            </a:r>
            <a:endParaRPr lang="en-US" dirty="0"/>
          </a:p>
        </p:txBody>
      </p:sp>
      <p:sp>
        <p:nvSpPr>
          <p:cNvPr id="6" name="Content Placeholder 5"/>
          <p:cNvSpPr>
            <a:spLocks noGrp="1"/>
          </p:cNvSpPr>
          <p:nvPr>
            <p:ph sz="quarter" idx="4"/>
          </p:nvPr>
        </p:nvSpPr>
        <p:spPr/>
        <p:txBody>
          <a:bodyPr/>
          <a:lstStyle/>
          <a:p>
            <a:r>
              <a:rPr lang="en-US" dirty="0" smtClean="0"/>
              <a:t>External / Internal Audit results</a:t>
            </a:r>
          </a:p>
          <a:p>
            <a:r>
              <a:rPr lang="en-US" dirty="0" smtClean="0"/>
              <a:t>Inspector General Reports</a:t>
            </a:r>
          </a:p>
          <a:p>
            <a:r>
              <a:rPr lang="en-US" dirty="0" smtClean="0"/>
              <a:t>Reporting and performance history</a:t>
            </a:r>
          </a:p>
          <a:p>
            <a:r>
              <a:rPr lang="en-US" dirty="0" smtClean="0"/>
              <a:t>Suspension and Debarment List</a:t>
            </a:r>
          </a:p>
          <a:p>
            <a:endParaRPr lang="en-US" dirty="0"/>
          </a:p>
        </p:txBody>
      </p:sp>
      <p:sp>
        <p:nvSpPr>
          <p:cNvPr id="2" name="Title 1"/>
          <p:cNvSpPr>
            <a:spLocks noGrp="1"/>
          </p:cNvSpPr>
          <p:nvPr>
            <p:ph type="title"/>
          </p:nvPr>
        </p:nvSpPr>
        <p:spPr/>
        <p:txBody>
          <a:bodyPr/>
          <a:lstStyle/>
          <a:p>
            <a:r>
              <a:rPr lang="en-US" dirty="0" smtClean="0"/>
              <a:t> Where to Get Information On Risk</a:t>
            </a:r>
            <a:endParaRPr lang="en-US" dirty="0"/>
          </a:p>
        </p:txBody>
      </p:sp>
    </p:spTree>
    <p:extLst>
      <p:ext uri="{BB962C8B-B14F-4D97-AF65-F5344CB8AC3E}">
        <p14:creationId xmlns:p14="http://schemas.microsoft.com/office/powerpoint/2010/main" val="26796672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2377440" y="4527516"/>
            <a:ext cx="5486400" cy="731520"/>
          </a:xfrm>
        </p:spPr>
        <p:txBody>
          <a:bodyPr/>
          <a:lstStyle/>
          <a:p>
            <a:r>
              <a:rPr lang="en-US" dirty="0" smtClean="0"/>
              <a:t>A Prime Audit Focus Area in the </a:t>
            </a:r>
            <a:r>
              <a:rPr lang="en-US" i="1" dirty="0" smtClean="0"/>
              <a:t>Uniform Guidance </a:t>
            </a:r>
          </a:p>
          <a:p>
            <a:r>
              <a:rPr lang="en-US" dirty="0" smtClean="0"/>
              <a:t>to </a:t>
            </a:r>
            <a:r>
              <a:rPr lang="en-US" dirty="0"/>
              <a:t>lower risk of Fraud, Waste and Abuse</a:t>
            </a:r>
          </a:p>
          <a:p>
            <a:endParaRPr lang="en-US" i="1" dirty="0"/>
          </a:p>
        </p:txBody>
      </p:sp>
      <p:sp>
        <p:nvSpPr>
          <p:cNvPr id="3" name="Title 2"/>
          <p:cNvSpPr>
            <a:spLocks noGrp="1"/>
          </p:cNvSpPr>
          <p:nvPr>
            <p:ph type="ctrTitle"/>
          </p:nvPr>
        </p:nvSpPr>
        <p:spPr/>
        <p:txBody>
          <a:bodyPr/>
          <a:lstStyle/>
          <a:p>
            <a:r>
              <a:rPr lang="en-US" dirty="0" err="1" smtClean="0"/>
              <a:t>Subrecipients</a:t>
            </a:r>
            <a:r>
              <a:rPr lang="en-US" dirty="0" smtClean="0"/>
              <a:t> and contractors – monitoring - a deeper dive…</a:t>
            </a:r>
            <a:endParaRPr lang="en-US" dirty="0"/>
          </a:p>
        </p:txBody>
      </p:sp>
    </p:spTree>
    <p:extLst>
      <p:ext uri="{BB962C8B-B14F-4D97-AF65-F5344CB8AC3E}">
        <p14:creationId xmlns:p14="http://schemas.microsoft.com/office/powerpoint/2010/main" val="5383695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xfrm>
            <a:off x="1143000" y="1447800"/>
            <a:ext cx="7540752" cy="4800600"/>
          </a:xfrm>
        </p:spPr>
        <p:txBody>
          <a:bodyPr>
            <a:normAutofit/>
          </a:bodyPr>
          <a:lstStyle/>
          <a:p>
            <a:r>
              <a:rPr lang="en-US" sz="3000" dirty="0" smtClean="0"/>
              <a:t>Expectations of HOME and CDBG</a:t>
            </a:r>
          </a:p>
          <a:p>
            <a:r>
              <a:rPr lang="en-US" sz="3000" dirty="0" smtClean="0"/>
              <a:t>Review </a:t>
            </a:r>
            <a:r>
              <a:rPr lang="en-US" sz="3000" dirty="0"/>
              <a:t>of </a:t>
            </a:r>
            <a:r>
              <a:rPr lang="en-US" sz="3000" i="1" u="sng" dirty="0"/>
              <a:t>Fundamental</a:t>
            </a:r>
            <a:r>
              <a:rPr lang="en-US" sz="3000" dirty="0"/>
              <a:t> Sections of the </a:t>
            </a:r>
            <a:r>
              <a:rPr lang="en-US" sz="3000" i="1" dirty="0" smtClean="0"/>
              <a:t>Uniform Guidance</a:t>
            </a:r>
          </a:p>
          <a:p>
            <a:pPr marL="228600" lvl="2"/>
            <a:r>
              <a:rPr lang="en-US" sz="3000" dirty="0" err="1" smtClean="0"/>
              <a:t>Subrecipient</a:t>
            </a:r>
            <a:r>
              <a:rPr lang="en-US" sz="3000" dirty="0" smtClean="0"/>
              <a:t> issues </a:t>
            </a:r>
            <a:r>
              <a:rPr lang="en-US" sz="3000" dirty="0"/>
              <a:t>in CDBG and HOME programs</a:t>
            </a:r>
          </a:p>
          <a:p>
            <a:pPr marL="228600" lvl="2"/>
            <a:r>
              <a:rPr lang="en-US" sz="3000" dirty="0" smtClean="0"/>
              <a:t>Other Common Issues</a:t>
            </a:r>
            <a:endParaRPr lang="en-US" sz="2000" dirty="0" smtClean="0"/>
          </a:p>
          <a:p>
            <a:pPr marL="690563" lvl="2" indent="0">
              <a:buNone/>
            </a:pPr>
            <a:endParaRPr lang="en-US" sz="1800" dirty="0" smtClean="0"/>
          </a:p>
        </p:txBody>
      </p:sp>
    </p:spTree>
    <p:extLst>
      <p:ext uri="{BB962C8B-B14F-4D97-AF65-F5344CB8AC3E}">
        <p14:creationId xmlns:p14="http://schemas.microsoft.com/office/powerpoint/2010/main" val="26456850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Sub-recipient vs. Contractor / Fixed Amount </a:t>
            </a:r>
            <a:r>
              <a:rPr lang="en-US" dirty="0" err="1" smtClean="0"/>
              <a:t>Subawards</a:t>
            </a:r>
            <a:endParaRPr lang="en-US" dirty="0"/>
          </a:p>
        </p:txBody>
      </p:sp>
      <p:sp>
        <p:nvSpPr>
          <p:cNvPr id="3" name="Content Placeholder 2"/>
          <p:cNvSpPr>
            <a:spLocks noGrp="1"/>
          </p:cNvSpPr>
          <p:nvPr>
            <p:ph idx="1"/>
          </p:nvPr>
        </p:nvSpPr>
        <p:spPr/>
        <p:txBody>
          <a:bodyPr>
            <a:normAutofit/>
          </a:bodyPr>
          <a:lstStyle/>
          <a:p>
            <a:r>
              <a:rPr lang="en-US" dirty="0" smtClean="0"/>
              <a:t>Not much change in </a:t>
            </a:r>
            <a:r>
              <a:rPr lang="en-US" u="sng" dirty="0" smtClean="0"/>
              <a:t>definition</a:t>
            </a:r>
            <a:r>
              <a:rPr lang="en-US" dirty="0" smtClean="0"/>
              <a:t> of Sub-recipient</a:t>
            </a:r>
          </a:p>
          <a:p>
            <a:r>
              <a:rPr lang="en-US" dirty="0" smtClean="0"/>
              <a:t>Governments can be Prime Recipients or Sub-Recipients or Contractors</a:t>
            </a:r>
          </a:p>
          <a:p>
            <a:r>
              <a:rPr lang="en-US" dirty="0" smtClean="0"/>
              <a:t>Primes are responsible for sub-recipients as</a:t>
            </a:r>
          </a:p>
          <a:p>
            <a:pPr lvl="1"/>
            <a:r>
              <a:rPr lang="en-US" dirty="0" smtClean="0"/>
              <a:t>Prime recipients determine who is eligible to receive federal grant</a:t>
            </a:r>
          </a:p>
          <a:p>
            <a:pPr lvl="1"/>
            <a:r>
              <a:rPr lang="en-US" dirty="0" smtClean="0"/>
              <a:t>Primes have performance measured by the federal agency – therefore the sub also will have performance measures</a:t>
            </a:r>
          </a:p>
          <a:p>
            <a:pPr lvl="1"/>
            <a:r>
              <a:rPr lang="en-US" dirty="0" smtClean="0"/>
              <a:t>Primes have responsibility for program decision-making</a:t>
            </a:r>
          </a:p>
          <a:p>
            <a:pPr lvl="1"/>
            <a:r>
              <a:rPr lang="en-US" dirty="0" smtClean="0"/>
              <a:t>Primes have to adhere to federal grant conditions</a:t>
            </a:r>
          </a:p>
          <a:p>
            <a:pPr lvl="1"/>
            <a:r>
              <a:rPr lang="en-US" dirty="0" smtClean="0"/>
              <a:t>Primes have to carry out purpose of grants</a:t>
            </a:r>
          </a:p>
        </p:txBody>
      </p:sp>
    </p:spTree>
    <p:extLst>
      <p:ext uri="{BB962C8B-B14F-4D97-AF65-F5344CB8AC3E}">
        <p14:creationId xmlns:p14="http://schemas.microsoft.com/office/powerpoint/2010/main" val="10598164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Sub-recipient vs. Contractor </a:t>
            </a:r>
            <a:r>
              <a:rPr lang="en-US" dirty="0" smtClean="0"/>
              <a:t>/ </a:t>
            </a:r>
            <a:r>
              <a:rPr lang="en-US" dirty="0"/>
              <a:t>Fixed Amount </a:t>
            </a:r>
            <a:r>
              <a:rPr lang="en-US" dirty="0" err="1" smtClean="0"/>
              <a:t>Subawards</a:t>
            </a:r>
            <a:endParaRPr lang="en-US" dirty="0"/>
          </a:p>
        </p:txBody>
      </p:sp>
      <p:sp>
        <p:nvSpPr>
          <p:cNvPr id="3" name="Content Placeholder 2"/>
          <p:cNvSpPr>
            <a:spLocks noGrp="1"/>
          </p:cNvSpPr>
          <p:nvPr>
            <p:ph idx="1"/>
          </p:nvPr>
        </p:nvSpPr>
        <p:spPr/>
        <p:txBody>
          <a:bodyPr>
            <a:normAutofit/>
          </a:bodyPr>
          <a:lstStyle/>
          <a:p>
            <a:r>
              <a:rPr lang="en-US" dirty="0" smtClean="0"/>
              <a:t>Contractors</a:t>
            </a:r>
          </a:p>
          <a:p>
            <a:pPr lvl="1"/>
            <a:r>
              <a:rPr lang="en-US" dirty="0" smtClean="0"/>
              <a:t>Provides goods and services as part of normal business operations</a:t>
            </a:r>
          </a:p>
          <a:p>
            <a:pPr lvl="1"/>
            <a:r>
              <a:rPr lang="en-US" dirty="0" smtClean="0"/>
              <a:t>Similar goods and services provided to many purchasers</a:t>
            </a:r>
          </a:p>
          <a:p>
            <a:pPr lvl="1"/>
            <a:r>
              <a:rPr lang="en-US" dirty="0" smtClean="0"/>
              <a:t>Normally operates in competition with others</a:t>
            </a:r>
          </a:p>
          <a:p>
            <a:pPr lvl="1"/>
            <a:r>
              <a:rPr lang="en-US" dirty="0" smtClean="0"/>
              <a:t>Provides goods / services ancillary to federal operations</a:t>
            </a:r>
          </a:p>
          <a:p>
            <a:pPr lvl="1"/>
            <a:r>
              <a:rPr lang="en-US" dirty="0" smtClean="0"/>
              <a:t>Not subject to compliance requirements as a result of the agreement, but may have other requirements</a:t>
            </a:r>
          </a:p>
          <a:p>
            <a:r>
              <a:rPr lang="en-US" dirty="0" smtClean="0"/>
              <a:t>Judgment is needed on sub-recipient vs. contractor</a:t>
            </a:r>
          </a:p>
          <a:p>
            <a:r>
              <a:rPr lang="en-US" dirty="0" smtClean="0"/>
              <a:t>Pass-</a:t>
            </a:r>
            <a:r>
              <a:rPr lang="en-US" dirty="0" err="1" smtClean="0"/>
              <a:t>throughs</a:t>
            </a:r>
            <a:r>
              <a:rPr lang="en-US" dirty="0" smtClean="0"/>
              <a:t> to sub-recipients may be in fixed amount awards</a:t>
            </a:r>
          </a:p>
        </p:txBody>
      </p:sp>
    </p:spTree>
    <p:extLst>
      <p:ext uri="{BB962C8B-B14F-4D97-AF65-F5344CB8AC3E}">
        <p14:creationId xmlns:p14="http://schemas.microsoft.com/office/powerpoint/2010/main" val="246736944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Subrecipient Audits</a:t>
            </a:r>
            <a:endParaRPr lang="en-US" dirty="0"/>
          </a:p>
        </p:txBody>
      </p:sp>
      <p:sp>
        <p:nvSpPr>
          <p:cNvPr id="3" name="Content Placeholder 2"/>
          <p:cNvSpPr>
            <a:spLocks noGrp="1"/>
          </p:cNvSpPr>
          <p:nvPr>
            <p:ph idx="1"/>
          </p:nvPr>
        </p:nvSpPr>
        <p:spPr/>
        <p:txBody>
          <a:bodyPr/>
          <a:lstStyle/>
          <a:p>
            <a:r>
              <a:rPr lang="en-US" b="1" dirty="0" smtClean="0"/>
              <a:t>Problems</a:t>
            </a:r>
          </a:p>
          <a:p>
            <a:pPr lvl="1"/>
            <a:r>
              <a:rPr lang="en-US" dirty="0" smtClean="0"/>
              <a:t>Under </a:t>
            </a:r>
            <a:r>
              <a:rPr lang="en-US" i="1" dirty="0" smtClean="0"/>
              <a:t>Uniform Guidance</a:t>
            </a:r>
            <a:r>
              <a:rPr lang="en-US" dirty="0" smtClean="0"/>
              <a:t>, subrecipient no longer required to submit reporting package directly to PTE</a:t>
            </a:r>
          </a:p>
          <a:p>
            <a:pPr lvl="2"/>
            <a:r>
              <a:rPr lang="en-US" dirty="0" smtClean="0"/>
              <a:t>Requirement of PTE to retain a copy of subrecipient reporting package is also removed</a:t>
            </a:r>
          </a:p>
          <a:p>
            <a:pPr lvl="2"/>
            <a:r>
              <a:rPr lang="en-US" dirty="0" smtClean="0"/>
              <a:t>$150,000 simplified audit threshold in place with minimal follow up needed</a:t>
            </a:r>
          </a:p>
          <a:p>
            <a:r>
              <a:rPr lang="en-US" dirty="0" smtClean="0"/>
              <a:t>Solutions</a:t>
            </a:r>
          </a:p>
          <a:p>
            <a:pPr lvl="1"/>
            <a:r>
              <a:rPr lang="en-US" dirty="0" smtClean="0"/>
              <a:t>Test entities for their work in sub-recipient monitoring in accordance with applicable provisions in </a:t>
            </a:r>
            <a:r>
              <a:rPr lang="en-US" i="1" dirty="0" smtClean="0"/>
              <a:t>Compliance Supplement</a:t>
            </a:r>
            <a:r>
              <a:rPr lang="en-US" dirty="0" smtClean="0"/>
              <a:t> (3.1-M for remaining A-133’s or 3.2-M).</a:t>
            </a:r>
            <a:endParaRPr lang="en-US" dirty="0"/>
          </a:p>
        </p:txBody>
      </p:sp>
    </p:spTree>
    <p:extLst>
      <p:ext uri="{BB962C8B-B14F-4D97-AF65-F5344CB8AC3E}">
        <p14:creationId xmlns:p14="http://schemas.microsoft.com/office/powerpoint/2010/main" val="79259771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prstGeom prst="rect">
            <a:avLst/>
          </a:prstGeom>
        </p:spPr>
        <p:txBody>
          <a:bodyPr lIns="76197" tIns="38098" rIns="76197" bIns="38098"/>
          <a:lstStyle/>
          <a:p>
            <a:pPr eaLnBrk="1" hangingPunct="1"/>
            <a:r>
              <a:rPr lang="en-US" dirty="0" smtClean="0"/>
              <a:t>Subrecipient / Contractor Determination</a:t>
            </a:r>
          </a:p>
        </p:txBody>
      </p:sp>
      <p:sp>
        <p:nvSpPr>
          <p:cNvPr id="4099" name="Rectangle 5"/>
          <p:cNvSpPr>
            <a:spLocks noGrp="1" noChangeArrowheads="1"/>
          </p:cNvSpPr>
          <p:nvPr>
            <p:ph idx="1"/>
          </p:nvPr>
        </p:nvSpPr>
        <p:spPr>
          <a:prstGeom prst="rect">
            <a:avLst/>
          </a:prstGeom>
        </p:spPr>
        <p:txBody>
          <a:bodyPr lIns="76197" tIns="38098" rIns="76197" bIns="38098"/>
          <a:lstStyle/>
          <a:p>
            <a:pPr eaLnBrk="1" hangingPunct="1"/>
            <a:r>
              <a:rPr lang="en-US" sz="3200" dirty="0" smtClean="0"/>
              <a:t>All characteristics need not be present</a:t>
            </a:r>
          </a:p>
          <a:p>
            <a:pPr eaLnBrk="1" hangingPunct="1"/>
            <a:r>
              <a:rPr lang="en-US" sz="3200" dirty="0" smtClean="0"/>
              <a:t>Judgment should be used in the determination process </a:t>
            </a:r>
          </a:p>
          <a:p>
            <a:pPr lvl="0"/>
            <a:r>
              <a:rPr lang="en-US" sz="3200" dirty="0">
                <a:solidFill>
                  <a:schemeClr val="tx2"/>
                </a:solidFill>
              </a:rPr>
              <a:t>Substance of the agreement is more important than the </a:t>
            </a:r>
            <a:r>
              <a:rPr lang="en-US" sz="3200" dirty="0" smtClean="0">
                <a:solidFill>
                  <a:schemeClr val="tx2"/>
                </a:solidFill>
              </a:rPr>
              <a:t>form</a:t>
            </a:r>
          </a:p>
          <a:p>
            <a:pPr marL="0" lvl="0" indent="0">
              <a:buNone/>
            </a:pPr>
            <a:endParaRPr lang="en-US" sz="3200" dirty="0">
              <a:solidFill>
                <a:schemeClr val="tx2"/>
              </a:solidFill>
            </a:endParaRPr>
          </a:p>
        </p:txBody>
      </p:sp>
      <p:sp>
        <p:nvSpPr>
          <p:cNvPr id="2" name="Slide Number Placeholder 1"/>
          <p:cNvSpPr>
            <a:spLocks noGrp="1"/>
          </p:cNvSpPr>
          <p:nvPr>
            <p:ph type="sldNum" sz="quarter" idx="12"/>
          </p:nvPr>
        </p:nvSpPr>
        <p:spPr>
          <a:xfrm>
            <a:off x="8506259" y="6519863"/>
            <a:ext cx="471685" cy="365125"/>
          </a:xfrm>
          <a:prstGeom prst="rect">
            <a:avLst/>
          </a:prstGeom>
        </p:spPr>
        <p:txBody>
          <a:bodyPr/>
          <a:lstStyle/>
          <a:p>
            <a:fld id="{2D86A998-937C-C345-9749-9154D609CA64}" type="slidenum">
              <a:rPr lang="en-US" smtClean="0"/>
              <a:pPr/>
              <a:t>33</a:t>
            </a:fld>
            <a:endParaRPr lang="en-US" dirty="0"/>
          </a:p>
        </p:txBody>
      </p:sp>
    </p:spTree>
    <p:extLst>
      <p:ext uri="{BB962C8B-B14F-4D97-AF65-F5344CB8AC3E}">
        <p14:creationId xmlns:p14="http://schemas.microsoft.com/office/powerpoint/2010/main" val="3733942524"/>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Subrecipients</a:t>
            </a:r>
            <a:r>
              <a:rPr lang="en-US" dirty="0" smtClean="0"/>
              <a:t> vs. Contractors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42915750"/>
              </p:ext>
            </p:extLst>
          </p:nvPr>
        </p:nvGraphicFramePr>
        <p:xfrm>
          <a:off x="442160" y="1215190"/>
          <a:ext cx="8701840" cy="5098933"/>
        </p:xfrm>
        <a:graphic>
          <a:graphicData uri="http://schemas.openxmlformats.org/drawingml/2006/table">
            <a:tbl>
              <a:tblPr firstRow="1" bandRow="1">
                <a:tableStyleId>{5C22544A-7EE6-4342-B048-85BDC9FD1C3A}</a:tableStyleId>
              </a:tblPr>
              <a:tblGrid>
                <a:gridCol w="4350920"/>
                <a:gridCol w="4350920"/>
              </a:tblGrid>
              <a:tr h="397249">
                <a:tc>
                  <a:txBody>
                    <a:bodyPr/>
                    <a:lstStyle/>
                    <a:p>
                      <a:pPr algn="ctr"/>
                      <a:r>
                        <a:rPr lang="en-US" sz="1800" dirty="0" err="1" smtClean="0"/>
                        <a:t>Subrecipient</a:t>
                      </a:r>
                      <a:endParaRPr lang="en-US" sz="1800" dirty="0"/>
                    </a:p>
                  </a:txBody>
                  <a:tcPr/>
                </a:tc>
                <a:tc>
                  <a:txBody>
                    <a:bodyPr/>
                    <a:lstStyle/>
                    <a:p>
                      <a:pPr algn="ctr"/>
                      <a:r>
                        <a:rPr lang="en-US" sz="1800" dirty="0" smtClean="0"/>
                        <a:t>Contractor</a:t>
                      </a:r>
                      <a:endParaRPr lang="en-US" sz="1800" dirty="0"/>
                    </a:p>
                  </a:txBody>
                  <a:tcPr/>
                </a:tc>
              </a:tr>
              <a:tr h="685662">
                <a:tc>
                  <a:txBody>
                    <a:bodyPr/>
                    <a:lstStyle/>
                    <a:p>
                      <a:r>
                        <a:rPr lang="en-US" sz="1800" dirty="0" smtClean="0"/>
                        <a:t>Creates</a:t>
                      </a:r>
                      <a:r>
                        <a:rPr lang="en-US" sz="1800" baseline="0" dirty="0" smtClean="0"/>
                        <a:t> the federal assistance relationship</a:t>
                      </a:r>
                      <a:endParaRPr lang="en-US" sz="1800" dirty="0"/>
                    </a:p>
                  </a:txBody>
                  <a:tcPr/>
                </a:tc>
                <a:tc>
                  <a:txBody>
                    <a:bodyPr/>
                    <a:lstStyle/>
                    <a:p>
                      <a:r>
                        <a:rPr lang="en-US" sz="1800" dirty="0" smtClean="0"/>
                        <a:t>Obtains goods / services for the non-federal entity</a:t>
                      </a:r>
                      <a:r>
                        <a:rPr lang="en-US" sz="1800" baseline="0" dirty="0" smtClean="0"/>
                        <a:t> and creates a </a:t>
                      </a:r>
                      <a:r>
                        <a:rPr lang="en-US" sz="1800" i="1" baseline="0" dirty="0" smtClean="0"/>
                        <a:t>procurement</a:t>
                      </a:r>
                      <a:r>
                        <a:rPr lang="en-US" sz="1800" i="0" baseline="0" dirty="0" smtClean="0"/>
                        <a:t> relationship</a:t>
                      </a:r>
                      <a:endParaRPr lang="en-US" sz="1800" dirty="0"/>
                    </a:p>
                  </a:txBody>
                  <a:tcPr/>
                </a:tc>
              </a:tr>
              <a:tr h="685662">
                <a:tc>
                  <a:txBody>
                    <a:bodyPr/>
                    <a:lstStyle/>
                    <a:p>
                      <a:r>
                        <a:rPr lang="en-US" sz="1800" dirty="0" smtClean="0"/>
                        <a:t>Determines who is eligible</a:t>
                      </a:r>
                      <a:r>
                        <a:rPr lang="en-US" sz="1800" baseline="0" dirty="0" smtClean="0"/>
                        <a:t> to receive what federal assistance</a:t>
                      </a:r>
                      <a:endParaRPr lang="en-US" sz="1800" dirty="0"/>
                    </a:p>
                  </a:txBody>
                  <a:tcPr/>
                </a:tc>
                <a:tc>
                  <a:txBody>
                    <a:bodyPr/>
                    <a:lstStyle/>
                    <a:p>
                      <a:r>
                        <a:rPr lang="en-US" sz="1800" dirty="0" smtClean="0"/>
                        <a:t>Provides goods / services within normal business operations</a:t>
                      </a:r>
                      <a:endParaRPr lang="en-US" sz="1800" dirty="0"/>
                    </a:p>
                  </a:txBody>
                  <a:tcPr/>
                </a:tc>
              </a:tr>
              <a:tr h="979518">
                <a:tc>
                  <a:txBody>
                    <a:bodyPr/>
                    <a:lstStyle/>
                    <a:p>
                      <a:r>
                        <a:rPr lang="en-US" sz="1800" dirty="0" smtClean="0"/>
                        <a:t>Has performance measured in relation to whether objectives of federal program were met</a:t>
                      </a:r>
                      <a:endParaRPr lang="en-US" sz="1800" dirty="0"/>
                    </a:p>
                  </a:txBody>
                  <a:tcPr/>
                </a:tc>
                <a:tc>
                  <a:txBody>
                    <a:bodyPr/>
                    <a:lstStyle/>
                    <a:p>
                      <a:r>
                        <a:rPr lang="en-US" sz="1800" dirty="0" smtClean="0"/>
                        <a:t>Provides similar goods /</a:t>
                      </a:r>
                      <a:r>
                        <a:rPr lang="en-US" sz="1800" baseline="0" dirty="0" smtClean="0"/>
                        <a:t> services to many purchasers</a:t>
                      </a:r>
                      <a:endParaRPr lang="en-US" sz="1800" dirty="0"/>
                    </a:p>
                  </a:txBody>
                  <a:tcPr/>
                </a:tc>
              </a:tr>
              <a:tr h="685662">
                <a:tc>
                  <a:txBody>
                    <a:bodyPr/>
                    <a:lstStyle/>
                    <a:p>
                      <a:r>
                        <a:rPr lang="en-US" sz="1800" dirty="0" smtClean="0"/>
                        <a:t>Has responsibility</a:t>
                      </a:r>
                      <a:r>
                        <a:rPr lang="en-US" sz="1800" baseline="0" dirty="0" smtClean="0"/>
                        <a:t> for programmatic decision-making</a:t>
                      </a:r>
                      <a:endParaRPr lang="en-US" sz="1800" dirty="0"/>
                    </a:p>
                  </a:txBody>
                  <a:tcPr/>
                </a:tc>
                <a:tc>
                  <a:txBody>
                    <a:bodyPr/>
                    <a:lstStyle/>
                    <a:p>
                      <a:r>
                        <a:rPr lang="en-US" sz="1800" dirty="0" smtClean="0"/>
                        <a:t>Normally operates in a competitive environment</a:t>
                      </a:r>
                      <a:endParaRPr lang="en-US" sz="1800" dirty="0"/>
                    </a:p>
                  </a:txBody>
                  <a:tcPr/>
                </a:tc>
              </a:tr>
              <a:tr h="685662">
                <a:tc>
                  <a:txBody>
                    <a:bodyPr/>
                    <a:lstStyle/>
                    <a:p>
                      <a:r>
                        <a:rPr lang="en-US" sz="1800" dirty="0" smtClean="0"/>
                        <a:t>Must comply with program requirements specified</a:t>
                      </a:r>
                      <a:r>
                        <a:rPr lang="en-US" sz="1800" baseline="0" dirty="0" smtClean="0"/>
                        <a:t> in the federal awards</a:t>
                      </a:r>
                      <a:endParaRPr lang="en-US" sz="1800" dirty="0"/>
                    </a:p>
                  </a:txBody>
                  <a:tcPr/>
                </a:tc>
                <a:tc>
                  <a:txBody>
                    <a:bodyPr/>
                    <a:lstStyle/>
                    <a:p>
                      <a:r>
                        <a:rPr lang="en-US" sz="1800" dirty="0" smtClean="0"/>
                        <a:t>Provides goods / services ancillary to federal program</a:t>
                      </a:r>
                      <a:endParaRPr lang="en-US" sz="1800" dirty="0"/>
                    </a:p>
                  </a:txBody>
                  <a:tcPr/>
                </a:tc>
              </a:tr>
              <a:tr h="979518">
                <a:tc>
                  <a:txBody>
                    <a:bodyPr/>
                    <a:lstStyle/>
                    <a:p>
                      <a:r>
                        <a:rPr lang="en-US" sz="1800" dirty="0" smtClean="0"/>
                        <a:t>Uses federal</a:t>
                      </a:r>
                      <a:r>
                        <a:rPr lang="en-US" sz="1800" baseline="0" dirty="0" smtClean="0"/>
                        <a:t> funds to carry out program for public purpose specific in award / statute etc.</a:t>
                      </a:r>
                      <a:endParaRPr lang="en-US" sz="1800" dirty="0"/>
                    </a:p>
                  </a:txBody>
                  <a:tcPr/>
                </a:tc>
                <a:tc>
                  <a:txBody>
                    <a:bodyPr/>
                    <a:lstStyle/>
                    <a:p>
                      <a:r>
                        <a:rPr lang="en-US" sz="1800" dirty="0" smtClean="0"/>
                        <a:t>Not subject to compliance</a:t>
                      </a:r>
                      <a:r>
                        <a:rPr lang="en-US" sz="1800" baseline="0" dirty="0" smtClean="0"/>
                        <a:t> requirements as a result of the agreement, but may have other requirements related to local law</a:t>
                      </a:r>
                      <a:endParaRPr lang="en-US" sz="1800" dirty="0"/>
                    </a:p>
                  </a:txBody>
                  <a:tcPr/>
                </a:tc>
              </a:tr>
            </a:tbl>
          </a:graphicData>
        </a:graphic>
      </p:graphicFrame>
    </p:spTree>
    <p:extLst>
      <p:ext uri="{BB962C8B-B14F-4D97-AF65-F5344CB8AC3E}">
        <p14:creationId xmlns:p14="http://schemas.microsoft.com/office/powerpoint/2010/main" val="143427699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4967" y="182743"/>
            <a:ext cx="7721897" cy="686738"/>
          </a:xfrm>
        </p:spPr>
        <p:txBody>
          <a:bodyPr>
            <a:normAutofit fontScale="90000"/>
          </a:bodyPr>
          <a:lstStyle/>
          <a:p>
            <a:r>
              <a:rPr lang="en-US" dirty="0" err="1" smtClean="0"/>
              <a:t>Subaward</a:t>
            </a:r>
            <a:r>
              <a:rPr lang="en-US" dirty="0" smtClean="0"/>
              <a:t> Requirements – for your reference</a:t>
            </a:r>
            <a:endParaRPr lang="en-US" dirty="0"/>
          </a:p>
        </p:txBody>
      </p:sp>
      <p:sp>
        <p:nvSpPr>
          <p:cNvPr id="3" name="Content Placeholder 2"/>
          <p:cNvSpPr>
            <a:spLocks noGrp="1"/>
          </p:cNvSpPr>
          <p:nvPr>
            <p:ph idx="1"/>
          </p:nvPr>
        </p:nvSpPr>
        <p:spPr>
          <a:xfrm>
            <a:off x="799824" y="1273397"/>
            <a:ext cx="7865726" cy="4880268"/>
          </a:xfrm>
        </p:spPr>
        <p:txBody>
          <a:bodyPr>
            <a:normAutofit fontScale="92500" lnSpcReduction="20000"/>
          </a:bodyPr>
          <a:lstStyle/>
          <a:p>
            <a:r>
              <a:rPr lang="en-US" dirty="0" smtClean="0"/>
              <a:t>Federal Award Identification</a:t>
            </a:r>
          </a:p>
          <a:p>
            <a:pPr lvl="1"/>
            <a:r>
              <a:rPr lang="en-US" dirty="0" smtClean="0"/>
              <a:t>Subrecipient name and DUNS number</a:t>
            </a:r>
          </a:p>
          <a:p>
            <a:pPr lvl="1"/>
            <a:r>
              <a:rPr lang="en-US" dirty="0" smtClean="0"/>
              <a:t>Federal award identification number (FAIN) and award date</a:t>
            </a:r>
          </a:p>
          <a:p>
            <a:pPr lvl="1"/>
            <a:r>
              <a:rPr lang="en-US" dirty="0" smtClean="0"/>
              <a:t>Subaward period of performance – start and end date</a:t>
            </a:r>
          </a:p>
          <a:p>
            <a:pPr lvl="1"/>
            <a:r>
              <a:rPr lang="en-US" dirty="0" smtClean="0"/>
              <a:t>Amount of federal funds obligated by the action</a:t>
            </a:r>
          </a:p>
          <a:p>
            <a:pPr lvl="1"/>
            <a:r>
              <a:rPr lang="en-US" dirty="0" smtClean="0"/>
              <a:t>Total amount of federal funds obligated to the subrecipient</a:t>
            </a:r>
          </a:p>
          <a:p>
            <a:pPr lvl="1"/>
            <a:r>
              <a:rPr lang="en-US" dirty="0" smtClean="0"/>
              <a:t>Total amount of the federal award</a:t>
            </a:r>
          </a:p>
          <a:p>
            <a:pPr lvl="1"/>
            <a:r>
              <a:rPr lang="en-US" dirty="0" smtClean="0"/>
              <a:t>Federal award project description </a:t>
            </a:r>
          </a:p>
          <a:p>
            <a:pPr lvl="1"/>
            <a:r>
              <a:rPr lang="en-US" dirty="0" smtClean="0"/>
              <a:t>Name of the federal awarding agency, PTE, and contact information for awarding official</a:t>
            </a:r>
          </a:p>
          <a:p>
            <a:pPr lvl="1"/>
            <a:r>
              <a:rPr lang="en-US" dirty="0" smtClean="0"/>
              <a:t>CFDA number and name; must identify the dollar amount made available under each CFDA number at time of disbursement</a:t>
            </a:r>
          </a:p>
          <a:p>
            <a:pPr lvl="1"/>
            <a:r>
              <a:rPr lang="en-US" dirty="0" smtClean="0"/>
              <a:t>Whether the award is R&amp;D</a:t>
            </a:r>
          </a:p>
          <a:p>
            <a:pPr lvl="1"/>
            <a:r>
              <a:rPr lang="en-US" dirty="0" smtClean="0"/>
              <a:t>Indirect cost rate for the federal award, including if de minimis rate is charged</a:t>
            </a:r>
          </a:p>
        </p:txBody>
      </p:sp>
    </p:spTree>
    <p:extLst>
      <p:ext uri="{BB962C8B-B14F-4D97-AF65-F5344CB8AC3E}">
        <p14:creationId xmlns:p14="http://schemas.microsoft.com/office/powerpoint/2010/main" val="151515050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4005" y="142107"/>
            <a:ext cx="6707823" cy="901011"/>
          </a:xfrm>
        </p:spPr>
        <p:txBody>
          <a:bodyPr/>
          <a:lstStyle/>
          <a:p>
            <a:r>
              <a:rPr lang="en-US" dirty="0" smtClean="0"/>
              <a:t>Subaward Requirements</a:t>
            </a:r>
            <a:endParaRPr lang="en-US" dirty="0"/>
          </a:p>
        </p:txBody>
      </p:sp>
      <p:sp>
        <p:nvSpPr>
          <p:cNvPr id="3" name="Content Placeholder 2"/>
          <p:cNvSpPr>
            <a:spLocks noGrp="1"/>
          </p:cNvSpPr>
          <p:nvPr>
            <p:ph idx="1"/>
          </p:nvPr>
        </p:nvSpPr>
        <p:spPr>
          <a:xfrm>
            <a:off x="1114005" y="1360523"/>
            <a:ext cx="7646936" cy="4832322"/>
          </a:xfrm>
        </p:spPr>
        <p:txBody>
          <a:bodyPr>
            <a:normAutofit lnSpcReduction="10000"/>
          </a:bodyPr>
          <a:lstStyle/>
          <a:p>
            <a:r>
              <a:rPr lang="en-US" dirty="0" smtClean="0"/>
              <a:t>All requirements imposed by the PTE</a:t>
            </a:r>
          </a:p>
          <a:p>
            <a:r>
              <a:rPr lang="en-US" dirty="0" smtClean="0"/>
              <a:t>Any additional requirements that the PTE imposes on the subrecipient in order for the PTE to meet its own responsibility to the federal awarding agency including identification of any required financial or performance reports</a:t>
            </a:r>
          </a:p>
          <a:p>
            <a:r>
              <a:rPr lang="en-US" dirty="0" smtClean="0"/>
              <a:t>An approved federally recognized indirect cost rate negotiated between the subrecipient and the federal government or, if no such rate exists, either a rate negotiated between the PTE and the subrecipient or a de minimis indirect cost rate as defined in section 200.412</a:t>
            </a:r>
            <a:endParaRPr lang="en-US" dirty="0"/>
          </a:p>
        </p:txBody>
      </p:sp>
    </p:spTree>
    <p:extLst>
      <p:ext uri="{BB962C8B-B14F-4D97-AF65-F5344CB8AC3E}">
        <p14:creationId xmlns:p14="http://schemas.microsoft.com/office/powerpoint/2010/main" val="426723855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Participating Jurisdiction</a:t>
            </a:r>
            <a:endParaRPr lang="en-US" dirty="0"/>
          </a:p>
        </p:txBody>
      </p:sp>
      <p:sp>
        <p:nvSpPr>
          <p:cNvPr id="3" name="Content Placeholder 2"/>
          <p:cNvSpPr>
            <a:spLocks noGrp="1"/>
          </p:cNvSpPr>
          <p:nvPr>
            <p:ph idx="1"/>
          </p:nvPr>
        </p:nvSpPr>
        <p:spPr/>
        <p:txBody>
          <a:bodyPr/>
          <a:lstStyle/>
          <a:p>
            <a:r>
              <a:rPr lang="en-US" dirty="0"/>
              <a:t>Who is doing the bidding (the State, the County, the Housing Authority, the Project)?</a:t>
            </a:r>
          </a:p>
          <a:p>
            <a:r>
              <a:rPr lang="en-US" dirty="0"/>
              <a:t>Who’s in charge of monitoring Davis/Bacon?</a:t>
            </a:r>
          </a:p>
          <a:p>
            <a:r>
              <a:rPr lang="en-US" dirty="0" smtClean="0"/>
              <a:t>Who’s in charge of matching?</a:t>
            </a:r>
            <a:endParaRPr lang="en-US" dirty="0"/>
          </a:p>
        </p:txBody>
      </p:sp>
    </p:spTree>
    <p:extLst>
      <p:ext uri="{BB962C8B-B14F-4D97-AF65-F5344CB8AC3E}">
        <p14:creationId xmlns:p14="http://schemas.microsoft.com/office/powerpoint/2010/main" val="10790125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3015" y="127676"/>
            <a:ext cx="7560282" cy="901011"/>
          </a:xfrm>
        </p:spPr>
        <p:txBody>
          <a:bodyPr>
            <a:normAutofit fontScale="90000"/>
          </a:bodyPr>
          <a:lstStyle/>
          <a:p>
            <a:r>
              <a:rPr lang="en-US" dirty="0" err="1"/>
              <a:t>Subaward</a:t>
            </a:r>
            <a:r>
              <a:rPr lang="en-US" dirty="0"/>
              <a:t> </a:t>
            </a:r>
            <a:r>
              <a:rPr lang="en-US" dirty="0" smtClean="0"/>
              <a:t>Requirements Target Lowering Risk of Fraud, Waste and Abuse</a:t>
            </a:r>
            <a:endParaRPr lang="en-US" dirty="0"/>
          </a:p>
        </p:txBody>
      </p:sp>
      <p:sp>
        <p:nvSpPr>
          <p:cNvPr id="3" name="Content Placeholder 2"/>
          <p:cNvSpPr>
            <a:spLocks noGrp="1"/>
          </p:cNvSpPr>
          <p:nvPr>
            <p:ph idx="1"/>
          </p:nvPr>
        </p:nvSpPr>
        <p:spPr>
          <a:xfrm>
            <a:off x="1114161" y="1256129"/>
            <a:ext cx="8178120" cy="4800792"/>
          </a:xfrm>
        </p:spPr>
        <p:txBody>
          <a:bodyPr>
            <a:normAutofit/>
          </a:bodyPr>
          <a:lstStyle/>
          <a:p>
            <a:r>
              <a:rPr lang="en-US" sz="3200" dirty="0" smtClean="0"/>
              <a:t>A requirement that the subrecipient permit the PTE and auditors to have access to the subrecipient’s records and financial statements, as necessary for the PTE to meet its requirements</a:t>
            </a:r>
          </a:p>
          <a:p>
            <a:r>
              <a:rPr lang="en-US" sz="3200" dirty="0" smtClean="0"/>
              <a:t>Appropriate terms and conditions concerning the closeout of the </a:t>
            </a:r>
            <a:r>
              <a:rPr lang="en-US" sz="3200" dirty="0" err="1" smtClean="0"/>
              <a:t>subaward</a:t>
            </a:r>
            <a:endParaRPr lang="en-US" sz="3200" dirty="0" smtClean="0"/>
          </a:p>
        </p:txBody>
      </p:sp>
    </p:spTree>
    <p:extLst>
      <p:ext uri="{BB962C8B-B14F-4D97-AF65-F5344CB8AC3E}">
        <p14:creationId xmlns:p14="http://schemas.microsoft.com/office/powerpoint/2010/main" val="13693614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8804" y="195772"/>
            <a:ext cx="7703023" cy="901011"/>
          </a:xfrm>
        </p:spPr>
        <p:txBody>
          <a:bodyPr>
            <a:noAutofit/>
          </a:bodyPr>
          <a:lstStyle/>
          <a:p>
            <a:r>
              <a:rPr lang="en-US" sz="2800" dirty="0" smtClean="0"/>
              <a:t>Required Subrecipient </a:t>
            </a:r>
            <a:r>
              <a:rPr lang="en-US" sz="2800" dirty="0"/>
              <a:t>Monitoring </a:t>
            </a:r>
            <a:r>
              <a:rPr lang="en-US" sz="2800" dirty="0" smtClean="0"/>
              <a:t>Activities Target Lowering Risk of Fraud, Waste and Abuse</a:t>
            </a:r>
            <a:endParaRPr lang="en-US" dirty="0"/>
          </a:p>
        </p:txBody>
      </p:sp>
      <p:sp>
        <p:nvSpPr>
          <p:cNvPr id="3" name="Content Placeholder 2"/>
          <p:cNvSpPr>
            <a:spLocks noGrp="1"/>
          </p:cNvSpPr>
          <p:nvPr>
            <p:ph idx="1"/>
          </p:nvPr>
        </p:nvSpPr>
        <p:spPr>
          <a:xfrm>
            <a:off x="1288972" y="1591055"/>
            <a:ext cx="7397827" cy="4841275"/>
          </a:xfrm>
        </p:spPr>
        <p:txBody>
          <a:bodyPr/>
          <a:lstStyle/>
          <a:p>
            <a:pPr lvl="0"/>
            <a:r>
              <a:rPr lang="en-US" sz="2800" dirty="0" smtClean="0"/>
              <a:t>Review </a:t>
            </a:r>
            <a:r>
              <a:rPr lang="en-US" sz="2800" dirty="0"/>
              <a:t>financial and programmatic reports </a:t>
            </a:r>
            <a:endParaRPr lang="en-US" sz="2800" dirty="0" smtClean="0"/>
          </a:p>
          <a:p>
            <a:pPr lvl="0"/>
            <a:r>
              <a:rPr lang="en-US" sz="2800" dirty="0" smtClean="0"/>
              <a:t>Follow-up </a:t>
            </a:r>
            <a:r>
              <a:rPr lang="en-US" sz="2800" dirty="0"/>
              <a:t>and ensure that the subrecipient takes timely and appropriate action on all deficiencies pertaining to the f</a:t>
            </a:r>
            <a:r>
              <a:rPr lang="en-US" sz="2800" dirty="0" smtClean="0"/>
              <a:t>ederal </a:t>
            </a:r>
            <a:r>
              <a:rPr lang="en-US" sz="2800" dirty="0"/>
              <a:t>award through audits, on-site </a:t>
            </a:r>
            <a:r>
              <a:rPr lang="en-US" sz="2800" dirty="0" smtClean="0"/>
              <a:t>reviews, </a:t>
            </a:r>
            <a:r>
              <a:rPr lang="en-US" sz="2800" dirty="0"/>
              <a:t>and other </a:t>
            </a:r>
            <a:r>
              <a:rPr lang="en-US" sz="2800" dirty="0" smtClean="0"/>
              <a:t>means</a:t>
            </a:r>
          </a:p>
          <a:p>
            <a:pPr lvl="0"/>
            <a:r>
              <a:rPr lang="en-US" sz="2800" dirty="0" smtClean="0"/>
              <a:t>Issue </a:t>
            </a:r>
            <a:r>
              <a:rPr lang="en-US" sz="2800" dirty="0"/>
              <a:t>management </a:t>
            </a:r>
            <a:r>
              <a:rPr lang="en-US" sz="2800" dirty="0" smtClean="0"/>
              <a:t>decisions </a:t>
            </a:r>
            <a:r>
              <a:rPr lang="en-US" sz="2800" dirty="0"/>
              <a:t>for audit </a:t>
            </a:r>
            <a:r>
              <a:rPr lang="en-US" sz="2800" dirty="0" smtClean="0"/>
              <a:t>findings pertaining to the federal award provided to the subrecipient  - must be made within 6 months of acceptance of the audit report by the FAC</a:t>
            </a:r>
          </a:p>
          <a:p>
            <a:pPr marL="0" lvl="0" indent="0">
              <a:buNone/>
            </a:pPr>
            <a:endParaRPr lang="en-US" sz="1800" dirty="0"/>
          </a:p>
          <a:p>
            <a:endParaRPr lang="en-US" dirty="0"/>
          </a:p>
        </p:txBody>
      </p:sp>
    </p:spTree>
    <p:extLst>
      <p:ext uri="{BB962C8B-B14F-4D97-AF65-F5344CB8AC3E}">
        <p14:creationId xmlns:p14="http://schemas.microsoft.com/office/powerpoint/2010/main" val="34720915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HOME and CDBG</a:t>
            </a:r>
            <a:endParaRPr lang="en-US" dirty="0"/>
          </a:p>
        </p:txBody>
      </p:sp>
      <p:sp>
        <p:nvSpPr>
          <p:cNvPr id="3" name="Content Placeholder 2"/>
          <p:cNvSpPr>
            <a:spLocks noGrp="1"/>
          </p:cNvSpPr>
          <p:nvPr>
            <p:ph idx="1"/>
          </p:nvPr>
        </p:nvSpPr>
        <p:spPr/>
        <p:txBody>
          <a:bodyPr/>
          <a:lstStyle/>
          <a:p>
            <a:r>
              <a:rPr lang="en-US" dirty="0" smtClean="0"/>
              <a:t>CDBG – Develop urban communities by providing decent housing, a suitable living environment, and expanded economic opportunities, principally for persons of low and moderate income.</a:t>
            </a:r>
          </a:p>
          <a:p>
            <a:pPr marL="0" indent="0">
              <a:buNone/>
            </a:pPr>
            <a:endParaRPr lang="en-US" dirty="0" smtClean="0"/>
          </a:p>
          <a:p>
            <a:r>
              <a:rPr lang="en-US" dirty="0" smtClean="0"/>
              <a:t>HOME – provide and expand supply of decent and affordable housing for low and very low-income Americans</a:t>
            </a:r>
            <a:endParaRPr lang="en-US" dirty="0"/>
          </a:p>
        </p:txBody>
      </p:sp>
    </p:spTree>
    <p:extLst>
      <p:ext uri="{BB962C8B-B14F-4D97-AF65-F5344CB8AC3E}">
        <p14:creationId xmlns:p14="http://schemas.microsoft.com/office/powerpoint/2010/main" val="19626455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3719" y="107351"/>
            <a:ext cx="7563081" cy="901011"/>
          </a:xfrm>
        </p:spPr>
        <p:txBody>
          <a:bodyPr>
            <a:noAutofit/>
          </a:bodyPr>
          <a:lstStyle/>
          <a:p>
            <a:r>
              <a:rPr lang="en-US" sz="2800" dirty="0"/>
              <a:t>Other P</a:t>
            </a:r>
            <a:r>
              <a:rPr lang="en-US" sz="2800" dirty="0" smtClean="0"/>
              <a:t>otential </a:t>
            </a:r>
            <a:r>
              <a:rPr lang="en-US" sz="2800" dirty="0"/>
              <a:t>PTE </a:t>
            </a:r>
            <a:r>
              <a:rPr lang="en-US" sz="2800" dirty="0" smtClean="0"/>
              <a:t>Monitoring Tools </a:t>
            </a:r>
            <a:r>
              <a:rPr lang="en-US" sz="2800" dirty="0"/>
              <a:t>D</a:t>
            </a:r>
            <a:r>
              <a:rPr lang="en-US" sz="2800" dirty="0" smtClean="0"/>
              <a:t>epending </a:t>
            </a:r>
            <a:r>
              <a:rPr lang="en-US" sz="2800" dirty="0"/>
              <a:t>on </a:t>
            </a:r>
            <a:r>
              <a:rPr lang="en-US" sz="2800" dirty="0" smtClean="0"/>
              <a:t>Risk of Fraud, Waste and Abuse </a:t>
            </a:r>
            <a:endParaRPr lang="en-US" sz="2800" dirty="0"/>
          </a:p>
        </p:txBody>
      </p:sp>
      <p:sp>
        <p:nvSpPr>
          <p:cNvPr id="3" name="Content Placeholder 2"/>
          <p:cNvSpPr>
            <a:spLocks noGrp="1"/>
          </p:cNvSpPr>
          <p:nvPr>
            <p:ph idx="1"/>
          </p:nvPr>
        </p:nvSpPr>
        <p:spPr>
          <a:xfrm>
            <a:off x="1123718" y="1261241"/>
            <a:ext cx="7563081" cy="4709901"/>
          </a:xfrm>
        </p:spPr>
        <p:txBody>
          <a:bodyPr>
            <a:noAutofit/>
          </a:bodyPr>
          <a:lstStyle/>
          <a:p>
            <a:pPr lvl="1"/>
            <a:r>
              <a:rPr lang="en-US" sz="2800" dirty="0" smtClean="0"/>
              <a:t>Providing </a:t>
            </a:r>
            <a:r>
              <a:rPr lang="en-US" sz="2800" dirty="0"/>
              <a:t>training and technical </a:t>
            </a:r>
            <a:r>
              <a:rPr lang="en-US" sz="2800" dirty="0" smtClean="0"/>
              <a:t>assistance</a:t>
            </a:r>
            <a:endParaRPr lang="en-US" sz="2800" dirty="0"/>
          </a:p>
          <a:p>
            <a:pPr lvl="1"/>
            <a:r>
              <a:rPr lang="en-US" sz="2800" dirty="0" smtClean="0"/>
              <a:t>Performing </a:t>
            </a:r>
            <a:r>
              <a:rPr lang="en-US" sz="2800" dirty="0"/>
              <a:t>on-site reviews of program operations</a:t>
            </a:r>
          </a:p>
          <a:p>
            <a:pPr lvl="1"/>
            <a:r>
              <a:rPr lang="en-US" sz="2800" dirty="0" smtClean="0"/>
              <a:t>Arranging </a:t>
            </a:r>
            <a:r>
              <a:rPr lang="en-US" sz="2800" dirty="0"/>
              <a:t>for agreed-upon procedures </a:t>
            </a:r>
            <a:r>
              <a:rPr lang="en-US" sz="2800" dirty="0" smtClean="0"/>
              <a:t>(AUP) engagements that meet certain requirements </a:t>
            </a:r>
          </a:p>
          <a:p>
            <a:pPr lvl="1"/>
            <a:r>
              <a:rPr lang="en-US" sz="2800" dirty="0" smtClean="0"/>
              <a:t>Verifying </a:t>
            </a:r>
            <a:r>
              <a:rPr lang="en-US" sz="2800" dirty="0"/>
              <a:t>that every subrecipient is audited as required by </a:t>
            </a:r>
            <a:r>
              <a:rPr lang="en-US" sz="2800" dirty="0" smtClean="0"/>
              <a:t>Subpart F</a:t>
            </a:r>
            <a:endParaRPr lang="en-US" sz="2800" dirty="0"/>
          </a:p>
          <a:p>
            <a:pPr marL="0" indent="0">
              <a:buNone/>
            </a:pPr>
            <a:endParaRPr lang="en-US" sz="2800" dirty="0"/>
          </a:p>
        </p:txBody>
      </p:sp>
    </p:spTree>
    <p:extLst>
      <p:ext uri="{BB962C8B-B14F-4D97-AF65-F5344CB8AC3E}">
        <p14:creationId xmlns:p14="http://schemas.microsoft.com/office/powerpoint/2010/main" val="42852973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4338" y="98659"/>
            <a:ext cx="7685500" cy="914400"/>
          </a:xfrm>
        </p:spPr>
        <p:txBody>
          <a:bodyPr>
            <a:normAutofit fontScale="90000"/>
          </a:bodyPr>
          <a:lstStyle/>
          <a:p>
            <a:r>
              <a:rPr lang="en-US" dirty="0" smtClean="0"/>
              <a:t>AUP Engagements may be performed by PTEs</a:t>
            </a:r>
            <a:endParaRPr lang="en-US" dirty="0"/>
          </a:p>
        </p:txBody>
      </p:sp>
      <p:sp>
        <p:nvSpPr>
          <p:cNvPr id="3" name="Content Placeholder 2"/>
          <p:cNvSpPr>
            <a:spLocks noGrp="1"/>
          </p:cNvSpPr>
          <p:nvPr>
            <p:ph idx="1"/>
          </p:nvPr>
        </p:nvSpPr>
        <p:spPr>
          <a:xfrm>
            <a:off x="1244338" y="1403131"/>
            <a:ext cx="7442462" cy="4863853"/>
          </a:xfrm>
        </p:spPr>
        <p:txBody>
          <a:bodyPr/>
          <a:lstStyle/>
          <a:p>
            <a:r>
              <a:rPr lang="en-US" dirty="0" smtClean="0"/>
              <a:t>PTE may charge federal awards for the cost of agreed-upon procedures engagements to monitor subrecipients who are exempted from the requirements of Subpart F.  The cost is only allowable if the AUP engagement is:</a:t>
            </a:r>
          </a:p>
          <a:p>
            <a:pPr lvl="1"/>
            <a:r>
              <a:rPr lang="en-US" sz="2400" dirty="0" smtClean="0"/>
              <a:t>Conducted in accordance with the attestation standards in </a:t>
            </a:r>
            <a:r>
              <a:rPr lang="en-US" sz="2400" i="1" dirty="0" smtClean="0"/>
              <a:t>Government Auditing Standards</a:t>
            </a:r>
          </a:p>
          <a:p>
            <a:pPr lvl="1"/>
            <a:r>
              <a:rPr lang="en-US" sz="2400" dirty="0" smtClean="0"/>
              <a:t>Paid for and arranged by the PTE</a:t>
            </a:r>
          </a:p>
          <a:p>
            <a:pPr lvl="1"/>
            <a:r>
              <a:rPr lang="en-US" sz="2400" u="sng" dirty="0" smtClean="0"/>
              <a:t>Limited in scope </a:t>
            </a:r>
            <a:r>
              <a:rPr lang="en-US" sz="2400" dirty="0" smtClean="0"/>
              <a:t>to one or more of the following types of compliance requirements</a:t>
            </a:r>
            <a:r>
              <a:rPr lang="en-US" dirty="0" smtClean="0"/>
              <a:t>:</a:t>
            </a:r>
          </a:p>
          <a:p>
            <a:pPr lvl="2"/>
            <a:r>
              <a:rPr lang="en-US" b="1" dirty="0" smtClean="0"/>
              <a:t>Activities allowed or unallowed; allowable costs/cost principles; eligibility; and reporting</a:t>
            </a:r>
            <a:endParaRPr lang="en-US" b="1" dirty="0"/>
          </a:p>
        </p:txBody>
      </p:sp>
    </p:spTree>
    <p:extLst>
      <p:ext uri="{BB962C8B-B14F-4D97-AF65-F5344CB8AC3E}">
        <p14:creationId xmlns:p14="http://schemas.microsoft.com/office/powerpoint/2010/main" val="120595664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3765" y="126269"/>
            <a:ext cx="7767688" cy="901011"/>
          </a:xfrm>
        </p:spPr>
        <p:txBody>
          <a:bodyPr>
            <a:noAutofit/>
          </a:bodyPr>
          <a:lstStyle/>
          <a:p>
            <a:r>
              <a:rPr lang="en-US" sz="2800" dirty="0" smtClean="0"/>
              <a:t>Remedies for Non-Compliance as a result of </a:t>
            </a:r>
            <a:r>
              <a:rPr lang="en-US" sz="2800" dirty="0" smtClean="0"/>
              <a:t>monitoring</a:t>
            </a:r>
            <a:endParaRPr lang="en-US" sz="2800" dirty="0"/>
          </a:p>
        </p:txBody>
      </p:sp>
      <p:sp>
        <p:nvSpPr>
          <p:cNvPr id="3" name="Content Placeholder 2"/>
          <p:cNvSpPr>
            <a:spLocks noGrp="1"/>
          </p:cNvSpPr>
          <p:nvPr>
            <p:ph idx="1"/>
          </p:nvPr>
        </p:nvSpPr>
        <p:spPr>
          <a:xfrm>
            <a:off x="1018094" y="1280159"/>
            <a:ext cx="7668705" cy="4986825"/>
          </a:xfrm>
        </p:spPr>
        <p:txBody>
          <a:bodyPr>
            <a:normAutofit lnSpcReduction="10000"/>
          </a:bodyPr>
          <a:lstStyle/>
          <a:p>
            <a:r>
              <a:rPr lang="en-US" dirty="0"/>
              <a:t>I</a:t>
            </a:r>
            <a:r>
              <a:rPr lang="en-US" dirty="0" smtClean="0"/>
              <a:t>f non-federal entities fail to comply with requirements, the PTE may impose additional conditions </a:t>
            </a:r>
          </a:p>
          <a:p>
            <a:r>
              <a:rPr lang="en-US" dirty="0" smtClean="0"/>
              <a:t>If noncompliance cannot be remedied with additional conditions, the PTE may take one or more of the following actions, as appropriate:</a:t>
            </a:r>
          </a:p>
          <a:p>
            <a:pPr lvl="1"/>
            <a:r>
              <a:rPr lang="en-US" dirty="0" smtClean="0"/>
              <a:t>Temporarily withhold cash payments</a:t>
            </a:r>
          </a:p>
          <a:p>
            <a:pPr lvl="1"/>
            <a:r>
              <a:rPr lang="en-US" dirty="0" smtClean="0"/>
              <a:t>Disallow all or part of cost of the activity not in compliance</a:t>
            </a:r>
          </a:p>
          <a:p>
            <a:pPr lvl="1"/>
            <a:r>
              <a:rPr lang="en-US" dirty="0" smtClean="0"/>
              <a:t>Wholly or partly suspend or terminate the federal award</a:t>
            </a:r>
          </a:p>
          <a:p>
            <a:pPr lvl="1"/>
            <a:r>
              <a:rPr lang="en-US" dirty="0" smtClean="0"/>
              <a:t>Recommend that the federal agency initiate suspension and debarment proceedings</a:t>
            </a:r>
          </a:p>
          <a:p>
            <a:pPr lvl="1"/>
            <a:r>
              <a:rPr lang="en-US" dirty="0" smtClean="0"/>
              <a:t>Withhold further federal awards</a:t>
            </a:r>
          </a:p>
          <a:p>
            <a:pPr lvl="1"/>
            <a:r>
              <a:rPr lang="en-US" dirty="0" smtClean="0"/>
              <a:t>Take other remedies that may be legally available</a:t>
            </a:r>
          </a:p>
          <a:p>
            <a:pPr marL="0" indent="0">
              <a:buNone/>
            </a:pPr>
            <a:endParaRPr lang="en-US" dirty="0"/>
          </a:p>
        </p:txBody>
      </p:sp>
    </p:spTree>
    <p:extLst>
      <p:ext uri="{BB962C8B-B14F-4D97-AF65-F5344CB8AC3E}">
        <p14:creationId xmlns:p14="http://schemas.microsoft.com/office/powerpoint/2010/main" val="136874565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endParaRPr lang="en-US"/>
          </a:p>
        </p:txBody>
      </p:sp>
      <p:sp>
        <p:nvSpPr>
          <p:cNvPr id="3" name="Title 2"/>
          <p:cNvSpPr>
            <a:spLocks noGrp="1"/>
          </p:cNvSpPr>
          <p:nvPr>
            <p:ph type="ctrTitle"/>
          </p:nvPr>
        </p:nvSpPr>
        <p:spPr/>
        <p:txBody>
          <a:bodyPr/>
          <a:lstStyle/>
          <a:p>
            <a:r>
              <a:rPr lang="en-US" dirty="0" smtClean="0"/>
              <a:t>Subpart F - Audit</a:t>
            </a:r>
            <a:endParaRPr lang="en-US" dirty="0"/>
          </a:p>
        </p:txBody>
      </p:sp>
    </p:spTree>
    <p:extLst>
      <p:ext uri="{BB962C8B-B14F-4D97-AF65-F5344CB8AC3E}">
        <p14:creationId xmlns:p14="http://schemas.microsoft.com/office/powerpoint/2010/main" val="201369647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Focus Sections for Auditors</a:t>
            </a:r>
            <a:endParaRPr lang="en-US" dirty="0"/>
          </a:p>
        </p:txBody>
      </p:sp>
      <p:sp>
        <p:nvSpPr>
          <p:cNvPr id="3" name="Content Placeholder 2"/>
          <p:cNvSpPr>
            <a:spLocks noGrp="1"/>
          </p:cNvSpPr>
          <p:nvPr>
            <p:ph idx="1"/>
          </p:nvPr>
        </p:nvSpPr>
        <p:spPr/>
        <p:txBody>
          <a:bodyPr/>
          <a:lstStyle/>
          <a:p>
            <a:r>
              <a:rPr lang="en-US" dirty="0" smtClean="0"/>
              <a:t>501	Audit Threshold</a:t>
            </a:r>
          </a:p>
          <a:p>
            <a:r>
              <a:rPr lang="en-US" dirty="0" smtClean="0"/>
              <a:t>510	Auditee is responsible for SEFA</a:t>
            </a:r>
          </a:p>
          <a:p>
            <a:r>
              <a:rPr lang="en-US" dirty="0" smtClean="0"/>
              <a:t>511	Audit follow up and corrective action</a:t>
            </a:r>
          </a:p>
          <a:p>
            <a:r>
              <a:rPr lang="en-US" dirty="0" smtClean="0"/>
              <a:t>512	Federal Audit Clearinghouse</a:t>
            </a:r>
          </a:p>
          <a:p>
            <a:r>
              <a:rPr lang="en-US" dirty="0" smtClean="0"/>
              <a:t>514	Testing Internal Controls and Compliance</a:t>
            </a:r>
          </a:p>
          <a:p>
            <a:r>
              <a:rPr lang="en-US" dirty="0" smtClean="0"/>
              <a:t>515	Reporting</a:t>
            </a:r>
          </a:p>
          <a:p>
            <a:r>
              <a:rPr lang="en-US" dirty="0" smtClean="0"/>
              <a:t>518	Major Program Determination</a:t>
            </a:r>
          </a:p>
          <a:p>
            <a:r>
              <a:rPr lang="en-US" dirty="0" smtClean="0"/>
              <a:t>520 Low Risk Auditees</a:t>
            </a:r>
          </a:p>
          <a:p>
            <a:r>
              <a:rPr lang="en-US" i="1" dirty="0" smtClean="0"/>
              <a:t>Compliance Supplement Overall Format</a:t>
            </a:r>
            <a:r>
              <a:rPr lang="en-US" dirty="0" smtClean="0"/>
              <a:t> – Appendix XI</a:t>
            </a:r>
            <a:endParaRPr lang="en-US" i="1" dirty="0" smtClean="0"/>
          </a:p>
          <a:p>
            <a:endParaRPr lang="en-US" dirty="0"/>
          </a:p>
        </p:txBody>
      </p:sp>
    </p:spTree>
    <p:extLst>
      <p:ext uri="{BB962C8B-B14F-4D97-AF65-F5344CB8AC3E}">
        <p14:creationId xmlns:p14="http://schemas.microsoft.com/office/powerpoint/2010/main" val="311514017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idx="4294967295"/>
          </p:nvPr>
        </p:nvSpPr>
        <p:spPr>
          <a:xfrm>
            <a:off x="1100138" y="228600"/>
            <a:ext cx="8043862" cy="762000"/>
          </a:xfrm>
        </p:spPr>
        <p:txBody>
          <a:bodyPr>
            <a:normAutofit fontScale="90000"/>
          </a:bodyPr>
          <a:lstStyle/>
          <a:p>
            <a:pPr eaLnBrk="1" hangingPunct="1"/>
            <a:r>
              <a:rPr lang="en-US" altLang="en-US" b="1" dirty="0" smtClean="0"/>
              <a:t>Key Sections – Subpart F</a:t>
            </a:r>
            <a:br>
              <a:rPr lang="en-US" altLang="en-US" b="1" dirty="0" smtClean="0"/>
            </a:br>
            <a:r>
              <a:rPr lang="en-US" altLang="en-US" b="1" dirty="0" smtClean="0"/>
              <a:t>Audit Section Focuses on Risk </a:t>
            </a:r>
          </a:p>
        </p:txBody>
      </p:sp>
      <p:sp>
        <p:nvSpPr>
          <p:cNvPr id="3" name="Content Placeholder 2"/>
          <p:cNvSpPr>
            <a:spLocks noGrp="1"/>
          </p:cNvSpPr>
          <p:nvPr>
            <p:ph idx="4294967295"/>
          </p:nvPr>
        </p:nvSpPr>
        <p:spPr>
          <a:xfrm>
            <a:off x="1480008" y="1348033"/>
            <a:ext cx="6406692" cy="4897192"/>
          </a:xfrm>
        </p:spPr>
        <p:txBody>
          <a:bodyPr>
            <a:normAutofit fontScale="77500" lnSpcReduction="20000"/>
          </a:bodyPr>
          <a:lstStyle/>
          <a:p>
            <a:pPr eaLnBrk="1" hangingPunct="1">
              <a:buFont typeface="Arial" panose="020B0604020202020204" pitchFamily="34" charset="0"/>
              <a:buChar char="•"/>
              <a:defRPr/>
            </a:pPr>
            <a:r>
              <a:rPr lang="en-US" altLang="en-US" sz="3200" dirty="0" smtClean="0"/>
              <a:t>Increased audit threshold from $500k to $750k</a:t>
            </a:r>
          </a:p>
          <a:p>
            <a:pPr lvl="1">
              <a:defRPr/>
            </a:pPr>
            <a:r>
              <a:rPr lang="en-US" altLang="en-US" sz="3000" dirty="0" smtClean="0"/>
              <a:t>Biennial audits allowed provisions retained</a:t>
            </a:r>
          </a:p>
          <a:p>
            <a:pPr eaLnBrk="1" hangingPunct="1">
              <a:buFont typeface="Arial" panose="020B0604020202020204" pitchFamily="34" charset="0"/>
              <a:buChar char="•"/>
              <a:defRPr/>
            </a:pPr>
            <a:r>
              <a:rPr lang="en-US" altLang="en-US" sz="3200" dirty="0" smtClean="0"/>
              <a:t>Moves toward a risk-based approach </a:t>
            </a:r>
          </a:p>
          <a:p>
            <a:pPr eaLnBrk="1" hangingPunct="1">
              <a:buFont typeface="Arial" panose="020B0604020202020204" pitchFamily="34" charset="0"/>
              <a:buChar char="•"/>
              <a:defRPr/>
            </a:pPr>
            <a:r>
              <a:rPr lang="en-US" altLang="en-US" sz="3200" dirty="0" smtClean="0"/>
              <a:t>Greater transparency of audit results (</a:t>
            </a:r>
            <a:r>
              <a:rPr lang="en-US" altLang="en-US" sz="3200" i="1" dirty="0" smtClean="0"/>
              <a:t>i.e.- single audit reports made available to the public online</a:t>
            </a:r>
            <a:r>
              <a:rPr lang="en-US" altLang="en-US" sz="3200" dirty="0" smtClean="0"/>
              <a:t>) </a:t>
            </a:r>
          </a:p>
          <a:p>
            <a:pPr eaLnBrk="1" hangingPunct="1">
              <a:buFont typeface="Arial" panose="020B0604020202020204" pitchFamily="34" charset="0"/>
              <a:buChar char="•"/>
              <a:defRPr/>
            </a:pPr>
            <a:r>
              <a:rPr lang="en-US" altLang="en-US" sz="3200" dirty="0" smtClean="0"/>
              <a:t>Increased agency use of the single audit process by agencies</a:t>
            </a:r>
          </a:p>
          <a:p>
            <a:r>
              <a:rPr lang="en-US" dirty="0" err="1"/>
              <a:t>Subrecipient</a:t>
            </a:r>
            <a:r>
              <a:rPr lang="en-US" dirty="0"/>
              <a:t> monitoring</a:t>
            </a:r>
          </a:p>
          <a:p>
            <a:pPr lvl="1"/>
            <a:r>
              <a:rPr lang="en-US" dirty="0"/>
              <a:t>Federal award information, including data elements required by DATA / </a:t>
            </a:r>
            <a:r>
              <a:rPr lang="en-US" dirty="0" smtClean="0"/>
              <a:t>previously required by FFATA </a:t>
            </a:r>
            <a:r>
              <a:rPr lang="en-US" dirty="0"/>
              <a:t>must transfer to subrecipient</a:t>
            </a:r>
          </a:p>
          <a:p>
            <a:pPr lvl="1"/>
            <a:r>
              <a:rPr lang="en-US" dirty="0"/>
              <a:t>Seems to be more stringent</a:t>
            </a:r>
          </a:p>
          <a:p>
            <a:pPr lvl="2"/>
            <a:r>
              <a:rPr lang="en-US" dirty="0"/>
              <a:t>Follow up on all deficiencies pertaining to federal awards must be done timely</a:t>
            </a:r>
          </a:p>
          <a:p>
            <a:pPr lvl="2"/>
            <a:r>
              <a:rPr lang="en-US" dirty="0"/>
              <a:t>Potentially more risk assessment burden (alluded to in Subpart D)</a:t>
            </a:r>
          </a:p>
          <a:p>
            <a:pPr eaLnBrk="1" hangingPunct="1">
              <a:buFont typeface="Arial" panose="020B0604020202020204" pitchFamily="34" charset="0"/>
              <a:buChar char="•"/>
              <a:defRPr/>
            </a:pPr>
            <a:endParaRPr lang="en-US" altLang="en-US" sz="3200" dirty="0" smtClean="0"/>
          </a:p>
          <a:p>
            <a:pPr marL="0" indent="0" eaLnBrk="1" hangingPunct="1">
              <a:buFont typeface="Arial" panose="020B0604020202020204" pitchFamily="34" charset="0"/>
              <a:buNone/>
              <a:defRPr/>
            </a:pPr>
            <a:endParaRPr lang="en-US" altLang="en-US" u="sng" dirty="0" smtClean="0"/>
          </a:p>
        </p:txBody>
      </p:sp>
    </p:spTree>
    <p:extLst>
      <p:ext uri="{BB962C8B-B14F-4D97-AF65-F5344CB8AC3E}">
        <p14:creationId xmlns:p14="http://schemas.microsoft.com/office/powerpoint/2010/main" val="313655246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2044" y="228600"/>
            <a:ext cx="7633355" cy="762000"/>
          </a:xfrm>
        </p:spPr>
        <p:txBody>
          <a:bodyPr>
            <a:normAutofit fontScale="90000"/>
          </a:bodyPr>
          <a:lstStyle/>
          <a:p>
            <a:r>
              <a:rPr lang="en-US" altLang="en-US" b="1" dirty="0" smtClean="0"/>
              <a:t>Key Sections – Subpart F</a:t>
            </a:r>
            <a:br>
              <a:rPr lang="en-US" altLang="en-US" b="1" dirty="0" smtClean="0"/>
            </a:br>
            <a:r>
              <a:rPr lang="en-US" altLang="en-US" b="1" dirty="0" smtClean="0"/>
              <a:t>Audit Section Focuses on Risk </a:t>
            </a:r>
            <a:endParaRPr lang="en-US" dirty="0"/>
          </a:p>
        </p:txBody>
      </p:sp>
      <p:sp>
        <p:nvSpPr>
          <p:cNvPr id="3" name="Content Placeholder 2"/>
          <p:cNvSpPr>
            <a:spLocks noGrp="1"/>
          </p:cNvSpPr>
          <p:nvPr>
            <p:ph idx="1"/>
          </p:nvPr>
        </p:nvSpPr>
        <p:spPr/>
        <p:txBody>
          <a:bodyPr>
            <a:normAutofit/>
          </a:bodyPr>
          <a:lstStyle/>
          <a:p>
            <a:r>
              <a:rPr lang="en-US" dirty="0" smtClean="0"/>
              <a:t>Minimum </a:t>
            </a:r>
            <a:r>
              <a:rPr lang="en-US" dirty="0"/>
              <a:t>threshold for type A/B determination raises to </a:t>
            </a:r>
            <a:r>
              <a:rPr lang="en-US" dirty="0" smtClean="0"/>
              <a:t>$750k </a:t>
            </a:r>
            <a:r>
              <a:rPr lang="en-US" dirty="0"/>
              <a:t>from $300k – other changes</a:t>
            </a:r>
          </a:p>
          <a:p>
            <a:pPr lvl="1"/>
            <a:r>
              <a:rPr lang="en-US" dirty="0"/>
              <a:t>Major program determination formula</a:t>
            </a:r>
          </a:p>
          <a:p>
            <a:pPr lvl="1"/>
            <a:r>
              <a:rPr lang="en-US" dirty="0"/>
              <a:t>% of coverage based on risk (50-40% high risk) (25% - 20% low risk)</a:t>
            </a:r>
          </a:p>
          <a:p>
            <a:pPr lvl="1"/>
            <a:r>
              <a:rPr lang="en-US" dirty="0"/>
              <a:t>High risk program if known or likely questioned costs lowered to 5% of total federal awards</a:t>
            </a:r>
          </a:p>
          <a:p>
            <a:pPr lvl="1"/>
            <a:r>
              <a:rPr lang="en-US" dirty="0"/>
              <a:t>Known questioned costs raised to $25k from $10k</a:t>
            </a:r>
          </a:p>
          <a:p>
            <a:pPr lvl="1"/>
            <a:r>
              <a:rPr lang="en-US" dirty="0"/>
              <a:t>Finding formatting</a:t>
            </a:r>
          </a:p>
          <a:p>
            <a:endParaRPr lang="en-US" dirty="0" smtClean="0"/>
          </a:p>
        </p:txBody>
      </p:sp>
    </p:spTree>
    <p:extLst>
      <p:ext uri="{BB962C8B-B14F-4D97-AF65-F5344CB8AC3E}">
        <p14:creationId xmlns:p14="http://schemas.microsoft.com/office/powerpoint/2010/main" val="298909201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Auditees Do? (200.508)</a:t>
            </a:r>
            <a:endParaRPr lang="en-US" dirty="0"/>
          </a:p>
        </p:txBody>
      </p:sp>
      <p:sp>
        <p:nvSpPr>
          <p:cNvPr id="3" name="Content Placeholder 2"/>
          <p:cNvSpPr>
            <a:spLocks noGrp="1"/>
          </p:cNvSpPr>
          <p:nvPr>
            <p:ph idx="1"/>
          </p:nvPr>
        </p:nvSpPr>
        <p:spPr/>
        <p:txBody>
          <a:bodyPr>
            <a:normAutofit/>
          </a:bodyPr>
          <a:lstStyle/>
          <a:p>
            <a:r>
              <a:rPr lang="en-US" sz="2800" dirty="0" smtClean="0"/>
              <a:t>Procure or otherwise arrange for the audit</a:t>
            </a:r>
          </a:p>
          <a:p>
            <a:r>
              <a:rPr lang="en-US" sz="2800" dirty="0" smtClean="0"/>
              <a:t>Prepare appropriate financial statements, including the SEFA</a:t>
            </a:r>
          </a:p>
          <a:p>
            <a:r>
              <a:rPr lang="en-US" sz="2800" dirty="0" smtClean="0"/>
              <a:t>Promptly follow up and take corrective action on audit findings including:</a:t>
            </a:r>
          </a:p>
          <a:p>
            <a:pPr lvl="1"/>
            <a:r>
              <a:rPr lang="en-US" sz="2800" dirty="0" smtClean="0">
                <a:solidFill>
                  <a:srgbClr val="FF0000"/>
                </a:solidFill>
              </a:rPr>
              <a:t>Prepare summary schedule of prior audit findings and</a:t>
            </a:r>
          </a:p>
          <a:p>
            <a:pPr lvl="1"/>
            <a:r>
              <a:rPr lang="en-US" sz="2800" dirty="0" smtClean="0">
                <a:solidFill>
                  <a:srgbClr val="FF0000"/>
                </a:solidFill>
              </a:rPr>
              <a:t>Corrective action plan</a:t>
            </a:r>
          </a:p>
          <a:p>
            <a:r>
              <a:rPr lang="en-US" sz="2800" dirty="0" smtClean="0"/>
              <a:t>Provide the auditor with access to personnel, accounts, books, records, supporting documentation and any other information required for the audit</a:t>
            </a:r>
            <a:endParaRPr lang="en-US" sz="2800" dirty="0"/>
          </a:p>
        </p:txBody>
      </p:sp>
    </p:spTree>
    <p:extLst>
      <p:ext uri="{BB962C8B-B14F-4D97-AF65-F5344CB8AC3E}">
        <p14:creationId xmlns:p14="http://schemas.microsoft.com/office/powerpoint/2010/main" val="314896086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Auditees are responsible for SEFA – Section 200.510</a:t>
            </a:r>
            <a:endParaRPr lang="en-US" dirty="0"/>
          </a:p>
        </p:txBody>
      </p:sp>
      <p:sp>
        <p:nvSpPr>
          <p:cNvPr id="3" name="Content Placeholder 2"/>
          <p:cNvSpPr>
            <a:spLocks noGrp="1"/>
          </p:cNvSpPr>
          <p:nvPr>
            <p:ph idx="1"/>
          </p:nvPr>
        </p:nvSpPr>
        <p:spPr/>
        <p:txBody>
          <a:bodyPr>
            <a:normAutofit lnSpcReduction="10000"/>
          </a:bodyPr>
          <a:lstStyle/>
          <a:p>
            <a:r>
              <a:rPr lang="en-US" dirty="0" smtClean="0"/>
              <a:t>SEFA must include all federal awards expended in proper format – common missing elements</a:t>
            </a:r>
          </a:p>
          <a:p>
            <a:pPr lvl="1"/>
            <a:r>
              <a:rPr lang="en-US" dirty="0" smtClean="0"/>
              <a:t>Noncash assistance</a:t>
            </a:r>
          </a:p>
          <a:p>
            <a:pPr lvl="1"/>
            <a:r>
              <a:rPr lang="en-US" dirty="0" smtClean="0"/>
              <a:t>Loan programs </a:t>
            </a:r>
          </a:p>
          <a:p>
            <a:pPr lvl="2"/>
            <a:r>
              <a:rPr lang="en-US" dirty="0" smtClean="0"/>
              <a:t>Format is a reconciliation- [beginning balance + loans disbursed + interest subsidy, cash or administrative cost allowance]</a:t>
            </a:r>
          </a:p>
          <a:p>
            <a:pPr lvl="1"/>
            <a:r>
              <a:rPr lang="en-US" dirty="0" smtClean="0"/>
              <a:t>Loan guarantee programs</a:t>
            </a:r>
          </a:p>
          <a:p>
            <a:pPr lvl="1"/>
            <a:r>
              <a:rPr lang="en-US" b="1" dirty="0" smtClean="0"/>
              <a:t>Amounts passed through to </a:t>
            </a:r>
            <a:r>
              <a:rPr lang="en-US" b="1" dirty="0" err="1" smtClean="0"/>
              <a:t>subrecipients</a:t>
            </a:r>
            <a:r>
              <a:rPr lang="en-US" b="1" dirty="0" smtClean="0"/>
              <a:t> for each program</a:t>
            </a:r>
          </a:p>
          <a:p>
            <a:r>
              <a:rPr lang="en-US" dirty="0" smtClean="0"/>
              <a:t>Footnotes include</a:t>
            </a:r>
          </a:p>
          <a:p>
            <a:pPr lvl="1"/>
            <a:r>
              <a:rPr lang="en-US" dirty="0" smtClean="0"/>
              <a:t>Year end loan balances</a:t>
            </a:r>
          </a:p>
          <a:p>
            <a:pPr lvl="1"/>
            <a:r>
              <a:rPr lang="en-US" dirty="0" smtClean="0"/>
              <a:t>Whether or not entity used 10% de </a:t>
            </a:r>
            <a:r>
              <a:rPr lang="en-US" dirty="0" err="1" smtClean="0"/>
              <a:t>minimus</a:t>
            </a:r>
            <a:r>
              <a:rPr lang="en-US" dirty="0" smtClean="0"/>
              <a:t> cost rate</a:t>
            </a:r>
          </a:p>
          <a:p>
            <a:pPr lvl="1"/>
            <a:r>
              <a:rPr lang="en-US" dirty="0" smtClean="0"/>
              <a:t>Summary of significant accounting policies in SEFA preparation</a:t>
            </a:r>
          </a:p>
        </p:txBody>
      </p:sp>
    </p:spTree>
    <p:extLst>
      <p:ext uri="{BB962C8B-B14F-4D97-AF65-F5344CB8AC3E}">
        <p14:creationId xmlns:p14="http://schemas.microsoft.com/office/powerpoint/2010/main" val="309826057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Schedule of Expenditures of Federal Awards – Section 200.510(b)(4)</a:t>
            </a:r>
            <a:endParaRPr lang="en-US" dirty="0"/>
          </a:p>
        </p:txBody>
      </p:sp>
      <p:sp>
        <p:nvSpPr>
          <p:cNvPr id="3" name="Content Placeholder 2"/>
          <p:cNvSpPr>
            <a:spLocks noGrp="1"/>
          </p:cNvSpPr>
          <p:nvPr>
            <p:ph idx="1"/>
          </p:nvPr>
        </p:nvSpPr>
        <p:spPr/>
        <p:txBody>
          <a:bodyPr/>
          <a:lstStyle/>
          <a:p>
            <a:r>
              <a:rPr lang="en-US" sz="3200" dirty="0"/>
              <a:t>Total amount provided to subrecipients from each federal </a:t>
            </a:r>
            <a:r>
              <a:rPr lang="en-US" sz="3200" dirty="0" smtClean="0"/>
              <a:t>program:</a:t>
            </a:r>
            <a:endParaRPr lang="en-US" sz="3200" dirty="0"/>
          </a:p>
          <a:p>
            <a:pPr lvl="1"/>
            <a:r>
              <a:rPr lang="en-US" sz="2400" dirty="0"/>
              <a:t>Previous guidance only required “to the extent practical”</a:t>
            </a:r>
          </a:p>
          <a:p>
            <a:pPr marL="0" indent="0">
              <a:buNone/>
            </a:pPr>
            <a:endParaRPr lang="en-US" dirty="0"/>
          </a:p>
        </p:txBody>
      </p:sp>
      <p:graphicFrame>
        <p:nvGraphicFramePr>
          <p:cNvPr id="5" name="Content Placeholder 3"/>
          <p:cNvGraphicFramePr>
            <a:graphicFrameLocks/>
          </p:cNvGraphicFramePr>
          <p:nvPr>
            <p:extLst/>
          </p:nvPr>
        </p:nvGraphicFramePr>
        <p:xfrm>
          <a:off x="526977" y="3914835"/>
          <a:ext cx="8178801" cy="1889760"/>
        </p:xfrm>
        <a:graphic>
          <a:graphicData uri="http://schemas.openxmlformats.org/drawingml/2006/table">
            <a:tbl>
              <a:tblPr firstRow="1" bandRow="1">
                <a:tableStyleId>{5C22544A-7EE6-4342-B048-85BDC9FD1C3A}</a:tableStyleId>
              </a:tblPr>
              <a:tblGrid>
                <a:gridCol w="3033486"/>
                <a:gridCol w="914400"/>
                <a:gridCol w="1378857"/>
                <a:gridCol w="1345023"/>
                <a:gridCol w="1507035"/>
              </a:tblGrid>
              <a:tr h="370840">
                <a:tc>
                  <a:txBody>
                    <a:bodyPr/>
                    <a:lstStyle/>
                    <a:p>
                      <a:pPr algn="ctr"/>
                      <a:r>
                        <a:rPr lang="en-US" sz="1400" dirty="0" smtClean="0">
                          <a:latin typeface="Arial" panose="020B0604020202020204" pitchFamily="34" charset="0"/>
                          <a:cs typeface="Arial" panose="020B0604020202020204" pitchFamily="34" charset="0"/>
                        </a:rPr>
                        <a:t>Federal Grantor/</a:t>
                      </a:r>
                      <a:r>
                        <a:rPr lang="en-US" sz="1400" baseline="0" dirty="0" smtClean="0">
                          <a:latin typeface="Arial" panose="020B0604020202020204" pitchFamily="34" charset="0"/>
                          <a:cs typeface="Arial" panose="020B0604020202020204" pitchFamily="34" charset="0"/>
                        </a:rPr>
                        <a:t>Pass Through Grantor/Program Title</a:t>
                      </a:r>
                      <a:endParaRPr lang="en-US" sz="1400" dirty="0">
                        <a:latin typeface="Arial" panose="020B0604020202020204" pitchFamily="34" charset="0"/>
                        <a:cs typeface="Arial" panose="020B0604020202020204" pitchFamily="34" charset="0"/>
                      </a:endParaRPr>
                    </a:p>
                  </a:txBody>
                  <a:tcPr anchor="b"/>
                </a:tc>
                <a:tc>
                  <a:txBody>
                    <a:bodyPr/>
                    <a:lstStyle/>
                    <a:p>
                      <a:pPr algn="ctr"/>
                      <a:r>
                        <a:rPr lang="en-US" sz="1400" dirty="0" smtClean="0">
                          <a:latin typeface="Arial" panose="020B0604020202020204" pitchFamily="34" charset="0"/>
                          <a:cs typeface="Arial" panose="020B0604020202020204" pitchFamily="34" charset="0"/>
                        </a:rPr>
                        <a:t>Federal CFDA Number</a:t>
                      </a:r>
                      <a:endParaRPr lang="en-US" sz="1400" dirty="0">
                        <a:latin typeface="Arial" panose="020B0604020202020204" pitchFamily="34" charset="0"/>
                        <a:cs typeface="Arial" panose="020B0604020202020204" pitchFamily="34" charset="0"/>
                      </a:endParaRPr>
                    </a:p>
                  </a:txBody>
                  <a:tcPr anchor="b"/>
                </a:tc>
                <a:tc>
                  <a:txBody>
                    <a:bodyPr/>
                    <a:lstStyle/>
                    <a:p>
                      <a:pPr algn="ctr"/>
                      <a:r>
                        <a:rPr lang="en-US" sz="1400" dirty="0" smtClean="0">
                          <a:latin typeface="Arial" panose="020B0604020202020204" pitchFamily="34" charset="0"/>
                          <a:cs typeface="Arial" panose="020B0604020202020204" pitchFamily="34" charset="0"/>
                        </a:rPr>
                        <a:t>Pass Through Entity Identifying Number</a:t>
                      </a:r>
                      <a:endParaRPr lang="en-US" sz="1400" dirty="0">
                        <a:latin typeface="Arial" panose="020B0604020202020204" pitchFamily="34" charset="0"/>
                        <a:cs typeface="Arial" panose="020B0604020202020204" pitchFamily="34" charset="0"/>
                      </a:endParaRPr>
                    </a:p>
                  </a:txBody>
                  <a:tcPr anchor="b"/>
                </a:tc>
                <a:tc>
                  <a:txBody>
                    <a:bodyPr/>
                    <a:lstStyle/>
                    <a:p>
                      <a:pPr algn="ctr"/>
                      <a:r>
                        <a:rPr lang="en-US" sz="1400" dirty="0" smtClean="0">
                          <a:latin typeface="Arial" panose="020B0604020202020204" pitchFamily="34" charset="0"/>
                          <a:cs typeface="Arial" panose="020B0604020202020204" pitchFamily="34" charset="0"/>
                        </a:rPr>
                        <a:t>Federal Expenditures</a:t>
                      </a:r>
                      <a:endParaRPr lang="en-US" sz="1400" dirty="0">
                        <a:latin typeface="Arial" panose="020B0604020202020204" pitchFamily="34" charset="0"/>
                        <a:cs typeface="Arial" panose="020B0604020202020204" pitchFamily="34" charset="0"/>
                      </a:endParaRPr>
                    </a:p>
                  </a:txBody>
                  <a:tcPr anchor="b"/>
                </a:tc>
                <a:tc>
                  <a:txBody>
                    <a:bodyPr/>
                    <a:lstStyle/>
                    <a:p>
                      <a:pPr algn="ctr"/>
                      <a:r>
                        <a:rPr lang="en-US" sz="1400" dirty="0" smtClean="0">
                          <a:solidFill>
                            <a:schemeClr val="tx1"/>
                          </a:solidFill>
                          <a:latin typeface="Arial" panose="020B0604020202020204" pitchFamily="34" charset="0"/>
                          <a:cs typeface="Arial" panose="020B0604020202020204" pitchFamily="34" charset="0"/>
                        </a:rPr>
                        <a:t>Expenditures to Subrecipients</a:t>
                      </a:r>
                      <a:endParaRPr lang="en-US" sz="1400" dirty="0">
                        <a:solidFill>
                          <a:schemeClr val="tx1"/>
                        </a:solidFill>
                        <a:latin typeface="Arial" panose="020B0604020202020204" pitchFamily="34" charset="0"/>
                        <a:cs typeface="Arial" panose="020B0604020202020204" pitchFamily="34" charset="0"/>
                      </a:endParaRPr>
                    </a:p>
                  </a:txBody>
                  <a:tcPr anchor="b">
                    <a:solidFill>
                      <a:srgbClr val="FFFF00"/>
                    </a:solidFill>
                  </a:tcPr>
                </a:tc>
              </a:tr>
              <a:tr h="370840">
                <a:tc>
                  <a:txBody>
                    <a:bodyPr/>
                    <a:lstStyle/>
                    <a:p>
                      <a:r>
                        <a:rPr lang="en-US" sz="1400" dirty="0" smtClean="0">
                          <a:latin typeface="Arial" panose="020B0604020202020204" pitchFamily="34" charset="0"/>
                          <a:cs typeface="Arial" panose="020B0604020202020204" pitchFamily="34" charset="0"/>
                        </a:rPr>
                        <a:t>Department of Health and</a:t>
                      </a:r>
                      <a:r>
                        <a:rPr lang="en-US" sz="1400" baseline="0" dirty="0" smtClean="0">
                          <a:latin typeface="Arial" panose="020B0604020202020204" pitchFamily="34" charset="0"/>
                          <a:cs typeface="Arial" panose="020B0604020202020204" pitchFamily="34" charset="0"/>
                        </a:rPr>
                        <a:t> Human Services Centers for Medicare and Medicaid Services </a:t>
                      </a:r>
                      <a:r>
                        <a:rPr lang="en-US" sz="1400" dirty="0" smtClean="0">
                          <a:latin typeface="Arial" panose="020B0604020202020204" pitchFamily="34" charset="0"/>
                          <a:cs typeface="Arial" panose="020B0604020202020204" pitchFamily="34" charset="0"/>
                        </a:rPr>
                        <a:t>Medical Assistance Program</a:t>
                      </a:r>
                      <a:endParaRPr lang="en-US" sz="1400" dirty="0">
                        <a:latin typeface="Arial" panose="020B0604020202020204" pitchFamily="34" charset="0"/>
                        <a:cs typeface="Arial" panose="020B0604020202020204" pitchFamily="34" charset="0"/>
                      </a:endParaRPr>
                    </a:p>
                  </a:txBody>
                  <a:tcPr/>
                </a:tc>
                <a:tc>
                  <a:txBody>
                    <a:bodyPr/>
                    <a:lstStyle/>
                    <a:p>
                      <a:pPr algn="ctr"/>
                      <a:r>
                        <a:rPr lang="en-US" sz="1400" dirty="0" smtClean="0">
                          <a:latin typeface="Arial" panose="020B0604020202020204" pitchFamily="34" charset="0"/>
                          <a:cs typeface="Arial" panose="020B0604020202020204" pitchFamily="34" charset="0"/>
                        </a:rPr>
                        <a:t>93.778</a:t>
                      </a:r>
                      <a:endParaRPr lang="en-US" sz="1400" dirty="0">
                        <a:latin typeface="Arial" panose="020B0604020202020204" pitchFamily="34" charset="0"/>
                        <a:cs typeface="Arial" panose="020B0604020202020204" pitchFamily="34" charset="0"/>
                      </a:endParaRPr>
                    </a:p>
                  </a:txBody>
                  <a:tcPr anchor="b"/>
                </a:tc>
                <a:tc>
                  <a:txBody>
                    <a:bodyPr/>
                    <a:lstStyle/>
                    <a:p>
                      <a:pPr algn="ctr"/>
                      <a:r>
                        <a:rPr lang="en-US" sz="1400" dirty="0" smtClean="0">
                          <a:latin typeface="Arial" panose="020B0604020202020204" pitchFamily="34" charset="0"/>
                          <a:cs typeface="Arial" panose="020B0604020202020204" pitchFamily="34" charset="0"/>
                        </a:rPr>
                        <a:t>N/A</a:t>
                      </a:r>
                      <a:endParaRPr lang="en-US" sz="1400" dirty="0">
                        <a:latin typeface="Arial" panose="020B0604020202020204" pitchFamily="34" charset="0"/>
                        <a:cs typeface="Arial" panose="020B0604020202020204" pitchFamily="34" charset="0"/>
                      </a:endParaRPr>
                    </a:p>
                  </a:txBody>
                  <a:tcPr anchor="b"/>
                </a:tc>
                <a:tc>
                  <a:txBody>
                    <a:bodyPr/>
                    <a:lstStyle/>
                    <a:p>
                      <a:pPr algn="ctr"/>
                      <a:r>
                        <a:rPr lang="en-US" sz="1400" dirty="0" smtClean="0">
                          <a:latin typeface="Arial" panose="020B0604020202020204" pitchFamily="34" charset="0"/>
                          <a:cs typeface="Arial" panose="020B0604020202020204" pitchFamily="34" charset="0"/>
                        </a:rPr>
                        <a:t>$1,000,000</a:t>
                      </a:r>
                      <a:endParaRPr lang="en-US" sz="1400" dirty="0">
                        <a:latin typeface="Arial" panose="020B0604020202020204" pitchFamily="34" charset="0"/>
                        <a:cs typeface="Arial" panose="020B0604020202020204" pitchFamily="34" charset="0"/>
                      </a:endParaRPr>
                    </a:p>
                  </a:txBody>
                  <a:tcPr anchor="b"/>
                </a:tc>
                <a:tc>
                  <a:txBody>
                    <a:bodyPr/>
                    <a:lstStyle/>
                    <a:p>
                      <a:pPr algn="ctr"/>
                      <a:r>
                        <a:rPr lang="en-US" sz="1400" dirty="0" smtClean="0">
                          <a:latin typeface="Arial" panose="020B0604020202020204" pitchFamily="34" charset="0"/>
                          <a:cs typeface="Arial" panose="020B0604020202020204" pitchFamily="34" charset="0"/>
                        </a:rPr>
                        <a:t>$800,000</a:t>
                      </a:r>
                      <a:endParaRPr lang="en-US" sz="1400" dirty="0">
                        <a:latin typeface="Arial" panose="020B0604020202020204" pitchFamily="34" charset="0"/>
                        <a:cs typeface="Arial" panose="020B0604020202020204" pitchFamily="34" charset="0"/>
                      </a:endParaRPr>
                    </a:p>
                  </a:txBody>
                  <a:tcPr anchor="b">
                    <a:solidFill>
                      <a:srgbClr val="FFFF00"/>
                    </a:solidFill>
                  </a:tcPr>
                </a:tc>
              </a:tr>
            </a:tbl>
          </a:graphicData>
        </a:graphic>
      </p:graphicFrame>
    </p:spTree>
    <p:extLst>
      <p:ext uri="{BB962C8B-B14F-4D97-AF65-F5344CB8AC3E}">
        <p14:creationId xmlns:p14="http://schemas.microsoft.com/office/powerpoint/2010/main" val="40292399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are the Players of HOME and CDBG?</a:t>
            </a:r>
            <a:endParaRPr lang="en-US" dirty="0"/>
          </a:p>
        </p:txBody>
      </p:sp>
      <p:sp>
        <p:nvSpPr>
          <p:cNvPr id="3" name="Content Placeholder 2"/>
          <p:cNvSpPr>
            <a:spLocks noGrp="1"/>
          </p:cNvSpPr>
          <p:nvPr>
            <p:ph idx="1"/>
          </p:nvPr>
        </p:nvSpPr>
        <p:spPr/>
        <p:txBody>
          <a:bodyPr/>
          <a:lstStyle/>
          <a:p>
            <a:r>
              <a:rPr lang="en-US" dirty="0" smtClean="0"/>
              <a:t>Award Recipients</a:t>
            </a:r>
          </a:p>
          <a:p>
            <a:pPr lvl="1"/>
            <a:r>
              <a:rPr lang="en-US" dirty="0" smtClean="0"/>
              <a:t>States and state agencies (housing/finance agencies), cities</a:t>
            </a:r>
            <a:r>
              <a:rPr lang="en-US" dirty="0" smtClean="0"/>
              <a:t>, </a:t>
            </a:r>
            <a:r>
              <a:rPr lang="en-US" dirty="0" smtClean="0"/>
              <a:t>counties, housing authorities</a:t>
            </a:r>
            <a:endParaRPr lang="en-US" dirty="0" smtClean="0"/>
          </a:p>
          <a:p>
            <a:r>
              <a:rPr lang="en-US" dirty="0" err="1" smtClean="0"/>
              <a:t>Subrecipients</a:t>
            </a:r>
            <a:endParaRPr lang="en-US" dirty="0" smtClean="0"/>
          </a:p>
          <a:p>
            <a:pPr lvl="1"/>
            <a:r>
              <a:rPr lang="en-US" dirty="0" smtClean="0"/>
              <a:t>Private/public </a:t>
            </a:r>
            <a:r>
              <a:rPr lang="en-US" dirty="0" smtClean="0"/>
              <a:t>nonprofit</a:t>
            </a:r>
          </a:p>
          <a:p>
            <a:pPr lvl="1"/>
            <a:r>
              <a:rPr lang="en-US" dirty="0" smtClean="0"/>
              <a:t>Other Governments </a:t>
            </a:r>
            <a:r>
              <a:rPr lang="en-US" dirty="0" smtClean="0"/>
              <a:t>(housing authorities, etc.)</a:t>
            </a:r>
          </a:p>
          <a:p>
            <a:r>
              <a:rPr lang="en-US" dirty="0" smtClean="0"/>
              <a:t>Other possible users of funding</a:t>
            </a:r>
            <a:endParaRPr lang="en-US" dirty="0" smtClean="0"/>
          </a:p>
          <a:p>
            <a:pPr lvl="1"/>
            <a:r>
              <a:rPr lang="en-US" dirty="0"/>
              <a:t>Owners/Developers</a:t>
            </a:r>
          </a:p>
          <a:p>
            <a:pPr lvl="1"/>
            <a:r>
              <a:rPr lang="en-US" dirty="0"/>
              <a:t>Private for profit</a:t>
            </a:r>
          </a:p>
          <a:p>
            <a:pPr lvl="1"/>
            <a:r>
              <a:rPr lang="en-US" dirty="0" smtClean="0"/>
              <a:t>Low-income tenants, home buyers</a:t>
            </a:r>
            <a:endParaRPr lang="en-US" dirty="0"/>
          </a:p>
        </p:txBody>
      </p:sp>
    </p:spTree>
    <p:extLst>
      <p:ext uri="{BB962C8B-B14F-4D97-AF65-F5344CB8AC3E}">
        <p14:creationId xmlns:p14="http://schemas.microsoft.com/office/powerpoint/2010/main" val="127964329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Reminder of Items Required on the Face of the SEFA instead of the Notes</a:t>
            </a:r>
            <a:endParaRPr lang="en-US" dirty="0"/>
          </a:p>
        </p:txBody>
      </p:sp>
      <p:sp>
        <p:nvSpPr>
          <p:cNvPr id="3" name="Content Placeholder 2"/>
          <p:cNvSpPr>
            <a:spLocks noGrp="1"/>
          </p:cNvSpPr>
          <p:nvPr>
            <p:ph idx="1"/>
          </p:nvPr>
        </p:nvSpPr>
        <p:spPr/>
        <p:txBody>
          <a:bodyPr>
            <a:normAutofit fontScale="92500"/>
          </a:bodyPr>
          <a:lstStyle/>
          <a:p>
            <a:r>
              <a:rPr lang="en-US" dirty="0" smtClean="0"/>
              <a:t>Expenditures of Federal Awards by CFDA #</a:t>
            </a:r>
          </a:p>
          <a:p>
            <a:pPr lvl="1"/>
            <a:r>
              <a:rPr lang="en-US" dirty="0" smtClean="0"/>
              <a:t>If no CFDA # use federal agency prefix (or 99 if no agency) followed by contract / grant ID # or UNKNOWN</a:t>
            </a:r>
          </a:p>
          <a:p>
            <a:r>
              <a:rPr lang="en-US" dirty="0" smtClean="0"/>
              <a:t>Amounts provided to </a:t>
            </a:r>
            <a:r>
              <a:rPr lang="en-US" dirty="0" err="1" smtClean="0"/>
              <a:t>subrecipients</a:t>
            </a:r>
            <a:r>
              <a:rPr lang="en-US" dirty="0" smtClean="0"/>
              <a:t> for each federal program (If applicable)</a:t>
            </a:r>
          </a:p>
          <a:p>
            <a:r>
              <a:rPr lang="en-US" dirty="0" smtClean="0"/>
              <a:t>If applicable:</a:t>
            </a:r>
          </a:p>
          <a:p>
            <a:pPr lvl="1"/>
            <a:r>
              <a:rPr lang="en-US" dirty="0" smtClean="0"/>
              <a:t>Loan programs (loans outstanding at the beginning of the period + loans disbursed during the period)</a:t>
            </a:r>
          </a:p>
          <a:p>
            <a:pPr lvl="1"/>
            <a:r>
              <a:rPr lang="en-US" dirty="0" smtClean="0"/>
              <a:t>Loan guarantee programs</a:t>
            </a:r>
          </a:p>
          <a:p>
            <a:pPr lvl="1"/>
            <a:r>
              <a:rPr lang="en-US" dirty="0" smtClean="0"/>
              <a:t>Noncash assistance (food commodities, donated items)</a:t>
            </a:r>
          </a:p>
          <a:p>
            <a:r>
              <a:rPr lang="en-US" dirty="0" smtClean="0"/>
              <a:t>Totals for each cluster of programs</a:t>
            </a:r>
          </a:p>
          <a:p>
            <a:r>
              <a:rPr lang="en-US" dirty="0" smtClean="0"/>
              <a:t>In multiple year awards – </a:t>
            </a:r>
            <a:r>
              <a:rPr lang="en-US" u="sng" dirty="0" smtClean="0"/>
              <a:t>optional</a:t>
            </a:r>
            <a:r>
              <a:rPr lang="en-US" dirty="0" smtClean="0"/>
              <a:t> to list the amount of federal awards expended for each award year separately</a:t>
            </a:r>
          </a:p>
          <a:p>
            <a:r>
              <a:rPr lang="en-US" u="sng" dirty="0" smtClean="0"/>
              <a:t>Optional</a:t>
            </a:r>
            <a:r>
              <a:rPr lang="en-US" dirty="0" smtClean="0"/>
              <a:t> (due to state law) to present nonfederal awards</a:t>
            </a:r>
            <a:endParaRPr lang="en-US" u="sng" dirty="0" smtClean="0"/>
          </a:p>
          <a:p>
            <a:pPr lvl="1"/>
            <a:endParaRPr lang="en-US" dirty="0"/>
          </a:p>
        </p:txBody>
      </p:sp>
    </p:spTree>
    <p:extLst>
      <p:ext uri="{BB962C8B-B14F-4D97-AF65-F5344CB8AC3E}">
        <p14:creationId xmlns:p14="http://schemas.microsoft.com/office/powerpoint/2010/main" val="21019532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Are Federal Awards Expended?</a:t>
            </a:r>
            <a:endParaRPr lang="en-US" dirty="0"/>
          </a:p>
        </p:txBody>
      </p:sp>
      <p:graphicFrame>
        <p:nvGraphicFramePr>
          <p:cNvPr id="4" name="Content Placeholder 3"/>
          <p:cNvGraphicFramePr>
            <a:graphicFrameLocks noGrp="1"/>
          </p:cNvGraphicFramePr>
          <p:nvPr>
            <p:ph idx="1"/>
            <p:extLst/>
          </p:nvPr>
        </p:nvGraphicFramePr>
        <p:xfrm>
          <a:off x="212152" y="1375743"/>
          <a:ext cx="8657528" cy="4795520"/>
        </p:xfrm>
        <a:graphic>
          <a:graphicData uri="http://schemas.openxmlformats.org/drawingml/2006/table">
            <a:tbl>
              <a:tblPr firstRow="1" bandRow="1">
                <a:tableStyleId>{5C22544A-7EE6-4342-B048-85BDC9FD1C3A}</a:tableStyleId>
              </a:tblPr>
              <a:tblGrid>
                <a:gridCol w="4328764"/>
                <a:gridCol w="4328764"/>
              </a:tblGrid>
              <a:tr h="370840">
                <a:tc>
                  <a:txBody>
                    <a:bodyPr/>
                    <a:lstStyle/>
                    <a:p>
                      <a:r>
                        <a:rPr lang="en-US" dirty="0" smtClean="0"/>
                        <a:t>Federal Awards</a:t>
                      </a:r>
                      <a:endParaRPr lang="en-US" dirty="0"/>
                    </a:p>
                  </a:txBody>
                  <a:tcPr/>
                </a:tc>
                <a:tc>
                  <a:txBody>
                    <a:bodyPr/>
                    <a:lstStyle/>
                    <a:p>
                      <a:r>
                        <a:rPr lang="en-US" dirty="0" smtClean="0"/>
                        <a:t>Basis</a:t>
                      </a:r>
                      <a:endParaRPr lang="en-US" dirty="0"/>
                    </a:p>
                  </a:txBody>
                  <a:tcPr/>
                </a:tc>
              </a:tr>
              <a:tr h="370840">
                <a:tc>
                  <a:txBody>
                    <a:bodyPr/>
                    <a:lstStyle/>
                    <a:p>
                      <a:r>
                        <a:rPr lang="en-US" sz="1800" b="0" i="0" u="none" strike="noStrike" kern="1200" baseline="0" dirty="0" smtClean="0">
                          <a:solidFill>
                            <a:schemeClr val="dk1"/>
                          </a:solidFill>
                          <a:latin typeface="+mn-lt"/>
                          <a:ea typeface="+mn-ea"/>
                          <a:cs typeface="+mn-cs"/>
                        </a:rPr>
                        <a:t>Grants, cost reimbursement contracts, compacts with Indian tribes, cooperative agreements under the Federal Acquisition Regulations (FAR) , and direct appropriations</a:t>
                      </a:r>
                      <a:endParaRPr lang="en-US" dirty="0"/>
                    </a:p>
                  </a:txBody>
                  <a:tcPr/>
                </a:tc>
                <a:tc>
                  <a:txBody>
                    <a:bodyPr/>
                    <a:lstStyle/>
                    <a:p>
                      <a:r>
                        <a:rPr lang="en-US" dirty="0" smtClean="0"/>
                        <a:t>When expenditure</a:t>
                      </a:r>
                      <a:r>
                        <a:rPr lang="en-US" baseline="0" dirty="0" smtClean="0"/>
                        <a:t> / expense transactions </a:t>
                      </a:r>
                      <a:r>
                        <a:rPr lang="en-US" i="1" baseline="0" dirty="0" smtClean="0"/>
                        <a:t>occur</a:t>
                      </a:r>
                      <a:endParaRPr lang="en-US" dirty="0"/>
                    </a:p>
                  </a:txBody>
                  <a:tcPr/>
                </a:tc>
              </a:tr>
              <a:tr h="370840">
                <a:tc>
                  <a:txBody>
                    <a:bodyPr/>
                    <a:lstStyle/>
                    <a:p>
                      <a:r>
                        <a:rPr lang="en-US" dirty="0" smtClean="0"/>
                        <a:t>Pass-through amounts to </a:t>
                      </a:r>
                      <a:r>
                        <a:rPr lang="en-US" dirty="0" err="1" smtClean="0"/>
                        <a:t>subrecipients</a:t>
                      </a:r>
                      <a:endParaRPr lang="en-US" dirty="0"/>
                    </a:p>
                  </a:txBody>
                  <a:tcPr/>
                </a:tc>
                <a:tc>
                  <a:txBody>
                    <a:bodyPr/>
                    <a:lstStyle/>
                    <a:p>
                      <a:r>
                        <a:rPr lang="en-US" dirty="0" smtClean="0"/>
                        <a:t>When disbursement is made</a:t>
                      </a:r>
                      <a:endParaRPr lang="en-US" dirty="0"/>
                    </a:p>
                  </a:txBody>
                  <a:tcPr/>
                </a:tc>
              </a:tr>
              <a:tr h="370840">
                <a:tc>
                  <a:txBody>
                    <a:bodyPr/>
                    <a:lstStyle/>
                    <a:p>
                      <a:r>
                        <a:rPr lang="en-US" dirty="0" smtClean="0"/>
                        <a:t>Loan and Loan Guarantees</a:t>
                      </a:r>
                      <a:endParaRPr lang="en-US" dirty="0"/>
                    </a:p>
                  </a:txBody>
                  <a:tcPr/>
                </a:tc>
                <a:tc>
                  <a:txBody>
                    <a:bodyPr/>
                    <a:lstStyle/>
                    <a:p>
                      <a:r>
                        <a:rPr lang="en-US" dirty="0" smtClean="0"/>
                        <a:t>When loan proceeds are </a:t>
                      </a:r>
                      <a:r>
                        <a:rPr lang="en-US" i="1" dirty="0" smtClean="0"/>
                        <a:t>used</a:t>
                      </a:r>
                      <a:endParaRPr lang="en-US" dirty="0"/>
                    </a:p>
                  </a:txBody>
                  <a:tcPr/>
                </a:tc>
              </a:tr>
              <a:tr h="370840">
                <a:tc>
                  <a:txBody>
                    <a:bodyPr/>
                    <a:lstStyle/>
                    <a:p>
                      <a:r>
                        <a:rPr lang="en-US" dirty="0" smtClean="0"/>
                        <a:t>Donated</a:t>
                      </a:r>
                      <a:r>
                        <a:rPr lang="en-US" baseline="0" dirty="0" smtClean="0"/>
                        <a:t> property</a:t>
                      </a:r>
                      <a:endParaRPr lang="en-US" dirty="0"/>
                    </a:p>
                  </a:txBody>
                  <a:tcPr/>
                </a:tc>
                <a:tc>
                  <a:txBody>
                    <a:bodyPr/>
                    <a:lstStyle/>
                    <a:p>
                      <a:r>
                        <a:rPr lang="en-US" dirty="0" smtClean="0"/>
                        <a:t>When received</a:t>
                      </a:r>
                      <a:endParaRPr lang="en-US" dirty="0"/>
                    </a:p>
                  </a:txBody>
                  <a:tcPr/>
                </a:tc>
              </a:tr>
              <a:tr h="370840">
                <a:tc>
                  <a:txBody>
                    <a:bodyPr/>
                    <a:lstStyle/>
                    <a:p>
                      <a:r>
                        <a:rPr lang="en-US" dirty="0" smtClean="0"/>
                        <a:t>Food</a:t>
                      </a:r>
                      <a:r>
                        <a:rPr lang="en-US" baseline="0" dirty="0" smtClean="0"/>
                        <a:t> commodities</a:t>
                      </a:r>
                      <a:endParaRPr lang="en-US" dirty="0"/>
                    </a:p>
                  </a:txBody>
                  <a:tcPr/>
                </a:tc>
                <a:tc>
                  <a:txBody>
                    <a:bodyPr/>
                    <a:lstStyle/>
                    <a:p>
                      <a:r>
                        <a:rPr lang="en-US" dirty="0" smtClean="0"/>
                        <a:t>When distributed </a:t>
                      </a:r>
                      <a:r>
                        <a:rPr lang="en-US" i="1" dirty="0" smtClean="0"/>
                        <a:t>or</a:t>
                      </a:r>
                      <a:r>
                        <a:rPr lang="en-US" i="0" dirty="0" smtClean="0"/>
                        <a:t> consumed</a:t>
                      </a:r>
                      <a:endParaRPr lang="en-US" dirty="0"/>
                    </a:p>
                  </a:txBody>
                  <a:tcPr/>
                </a:tc>
              </a:tr>
              <a:tr h="370840">
                <a:tc>
                  <a:txBody>
                    <a:bodyPr/>
                    <a:lstStyle/>
                    <a:p>
                      <a:r>
                        <a:rPr lang="en-US" dirty="0" smtClean="0"/>
                        <a:t>Interest</a:t>
                      </a:r>
                      <a:r>
                        <a:rPr lang="en-US" baseline="0" dirty="0" smtClean="0"/>
                        <a:t> subsidies</a:t>
                      </a:r>
                      <a:endParaRPr lang="en-US" dirty="0"/>
                    </a:p>
                  </a:txBody>
                  <a:tcPr/>
                </a:tc>
                <a:tc>
                  <a:txBody>
                    <a:bodyPr/>
                    <a:lstStyle/>
                    <a:p>
                      <a:r>
                        <a:rPr lang="en-US" dirty="0" smtClean="0"/>
                        <a:t>When disbursed</a:t>
                      </a:r>
                      <a:r>
                        <a:rPr lang="en-US" baseline="0" dirty="0" smtClean="0"/>
                        <a:t> entitling the entity to the subsidy</a:t>
                      </a:r>
                      <a:endParaRPr lang="en-US" dirty="0"/>
                    </a:p>
                  </a:txBody>
                  <a:tcPr/>
                </a:tc>
              </a:tr>
              <a:tr h="370840">
                <a:tc>
                  <a:txBody>
                    <a:bodyPr/>
                    <a:lstStyle/>
                    <a:p>
                      <a:r>
                        <a:rPr lang="en-US" dirty="0" smtClean="0"/>
                        <a:t>Insurance</a:t>
                      </a:r>
                      <a:endParaRPr lang="en-US" dirty="0"/>
                    </a:p>
                  </a:txBody>
                  <a:tcPr/>
                </a:tc>
                <a:tc>
                  <a:txBody>
                    <a:bodyPr/>
                    <a:lstStyle/>
                    <a:p>
                      <a:r>
                        <a:rPr lang="en-US" dirty="0" smtClean="0"/>
                        <a:t>When in force</a:t>
                      </a:r>
                      <a:endParaRPr lang="en-US" dirty="0"/>
                    </a:p>
                  </a:txBody>
                  <a:tcPr/>
                </a:tc>
              </a:tr>
              <a:tr h="370840">
                <a:tc>
                  <a:txBody>
                    <a:bodyPr/>
                    <a:lstStyle/>
                    <a:p>
                      <a:r>
                        <a:rPr lang="en-US" dirty="0" smtClean="0"/>
                        <a:t>Endowments</a:t>
                      </a:r>
                      <a:endParaRPr lang="en-US" dirty="0"/>
                    </a:p>
                  </a:txBody>
                  <a:tcPr/>
                </a:tc>
                <a:tc>
                  <a:txBody>
                    <a:bodyPr/>
                    <a:lstStyle/>
                    <a:p>
                      <a:r>
                        <a:rPr lang="en-US" dirty="0" smtClean="0"/>
                        <a:t>When restricted</a:t>
                      </a:r>
                      <a:r>
                        <a:rPr lang="en-US" baseline="0" dirty="0" smtClean="0"/>
                        <a:t> amounts are held</a:t>
                      </a:r>
                      <a:endParaRPr lang="en-US" dirty="0"/>
                    </a:p>
                  </a:txBody>
                  <a:tcPr/>
                </a:tc>
              </a:tr>
              <a:tr h="370840">
                <a:tc>
                  <a:txBody>
                    <a:bodyPr/>
                    <a:lstStyle/>
                    <a:p>
                      <a:r>
                        <a:rPr lang="en-US" dirty="0" smtClean="0"/>
                        <a:t>Program income</a:t>
                      </a:r>
                      <a:endParaRPr lang="en-US" dirty="0"/>
                    </a:p>
                  </a:txBody>
                  <a:tcPr/>
                </a:tc>
                <a:tc>
                  <a:txBody>
                    <a:bodyPr/>
                    <a:lstStyle/>
                    <a:p>
                      <a:r>
                        <a:rPr lang="en-US" dirty="0" smtClean="0"/>
                        <a:t>When received or used</a:t>
                      </a:r>
                      <a:endParaRPr lang="en-US" dirty="0"/>
                    </a:p>
                  </a:txBody>
                  <a:tcPr/>
                </a:tc>
              </a:tr>
            </a:tbl>
          </a:graphicData>
        </a:graphic>
      </p:graphicFrame>
    </p:spTree>
    <p:extLst>
      <p:ext uri="{BB962C8B-B14F-4D97-AF65-F5344CB8AC3E}">
        <p14:creationId xmlns:p14="http://schemas.microsoft.com/office/powerpoint/2010/main" val="331195041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Valuing Non-cash Awards</a:t>
            </a:r>
            <a:endParaRPr lang="en-US" dirty="0"/>
          </a:p>
        </p:txBody>
      </p:sp>
      <p:graphicFrame>
        <p:nvGraphicFramePr>
          <p:cNvPr id="4" name="Content Placeholder 3"/>
          <p:cNvGraphicFramePr>
            <a:graphicFrameLocks noGrp="1"/>
          </p:cNvGraphicFramePr>
          <p:nvPr>
            <p:ph idx="1"/>
            <p:extLst/>
          </p:nvPr>
        </p:nvGraphicFramePr>
        <p:xfrm>
          <a:off x="212152" y="1375743"/>
          <a:ext cx="8657528" cy="4490720"/>
        </p:xfrm>
        <a:graphic>
          <a:graphicData uri="http://schemas.openxmlformats.org/drawingml/2006/table">
            <a:tbl>
              <a:tblPr firstRow="1" bandRow="1">
                <a:tableStyleId>{5C22544A-7EE6-4342-B048-85BDC9FD1C3A}</a:tableStyleId>
              </a:tblPr>
              <a:tblGrid>
                <a:gridCol w="2363780"/>
                <a:gridCol w="6293748"/>
              </a:tblGrid>
              <a:tr h="370840">
                <a:tc>
                  <a:txBody>
                    <a:bodyPr/>
                    <a:lstStyle/>
                    <a:p>
                      <a:r>
                        <a:rPr lang="en-US" dirty="0" smtClean="0"/>
                        <a:t>Type</a:t>
                      </a:r>
                      <a:endParaRPr lang="en-US" dirty="0"/>
                    </a:p>
                  </a:txBody>
                  <a:tcPr/>
                </a:tc>
                <a:tc>
                  <a:txBody>
                    <a:bodyPr/>
                    <a:lstStyle/>
                    <a:p>
                      <a:r>
                        <a:rPr lang="en-US" dirty="0" smtClean="0"/>
                        <a:t>Basis</a:t>
                      </a:r>
                      <a:endParaRPr lang="en-US" dirty="0"/>
                    </a:p>
                  </a:txBody>
                  <a:tcPr/>
                </a:tc>
              </a:tr>
              <a:tr h="370840">
                <a:tc>
                  <a:txBody>
                    <a:bodyPr/>
                    <a:lstStyle/>
                    <a:p>
                      <a:r>
                        <a:rPr lang="en-US" sz="1800" b="0" i="0" u="none" strike="noStrike" kern="1200" baseline="0" dirty="0" smtClean="0">
                          <a:solidFill>
                            <a:schemeClr val="dk1"/>
                          </a:solidFill>
                          <a:latin typeface="+mn-lt"/>
                          <a:ea typeface="+mn-ea"/>
                          <a:cs typeface="+mn-cs"/>
                        </a:rPr>
                        <a:t>Loan / Loan Guarantees / interest subsidies</a:t>
                      </a:r>
                      <a:endParaRPr lang="en-US" dirty="0"/>
                    </a:p>
                  </a:txBody>
                  <a:tcPr/>
                </a:tc>
                <a:tc>
                  <a:txBody>
                    <a:bodyPr/>
                    <a:lstStyle/>
                    <a:p>
                      <a:r>
                        <a:rPr lang="en-US" dirty="0" smtClean="0"/>
                        <a:t>Value of new loans received during period + beginning</a:t>
                      </a:r>
                      <a:r>
                        <a:rPr lang="en-US" baseline="0" dirty="0" smtClean="0"/>
                        <a:t> balances where continuing compliance imposed + interest subsidy, cash or administrative cost allowance received</a:t>
                      </a:r>
                      <a:endParaRPr lang="en-US" dirty="0"/>
                    </a:p>
                  </a:txBody>
                  <a:tcPr/>
                </a:tc>
              </a:tr>
              <a:tr h="370840">
                <a:tc>
                  <a:txBody>
                    <a:bodyPr/>
                    <a:lstStyle/>
                    <a:p>
                      <a:r>
                        <a:rPr lang="en-US" dirty="0" smtClean="0"/>
                        <a:t>Loans at institutions of higher education</a:t>
                      </a:r>
                      <a:endParaRPr lang="en-US" dirty="0"/>
                    </a:p>
                  </a:txBody>
                  <a:tcPr/>
                </a:tc>
                <a:tc>
                  <a:txBody>
                    <a:bodyPr/>
                    <a:lstStyle/>
                    <a:p>
                      <a:r>
                        <a:rPr lang="en-US" dirty="0" smtClean="0"/>
                        <a:t>Same as loan</a:t>
                      </a:r>
                      <a:r>
                        <a:rPr lang="en-US" baseline="0" dirty="0" smtClean="0"/>
                        <a:t> / loan guarantees except for student loans where the institution DOES NOT make the loan. When that occurs, only the value of the loan made in the period</a:t>
                      </a:r>
                      <a:endParaRPr lang="en-US" dirty="0"/>
                    </a:p>
                  </a:txBody>
                  <a:tcPr/>
                </a:tc>
              </a:tr>
              <a:tr h="370840">
                <a:tc>
                  <a:txBody>
                    <a:bodyPr/>
                    <a:lstStyle/>
                    <a:p>
                      <a:r>
                        <a:rPr lang="en-US" dirty="0" smtClean="0"/>
                        <a:t>Insurance</a:t>
                      </a:r>
                      <a:endParaRPr lang="en-US" dirty="0"/>
                    </a:p>
                  </a:txBody>
                  <a:tcPr/>
                </a:tc>
                <a:tc>
                  <a:txBody>
                    <a:bodyPr/>
                    <a:lstStyle/>
                    <a:p>
                      <a:r>
                        <a:rPr lang="en-US" dirty="0" smtClean="0"/>
                        <a:t>Fair</a:t>
                      </a:r>
                      <a:r>
                        <a:rPr lang="en-US" baseline="0" dirty="0" smtClean="0"/>
                        <a:t> value of insurance contract at time of receipt or federal agency assessed value</a:t>
                      </a:r>
                      <a:endParaRPr lang="en-US" dirty="0"/>
                    </a:p>
                  </a:txBody>
                  <a:tcPr/>
                </a:tc>
              </a:tr>
              <a:tr h="370840">
                <a:tc>
                  <a:txBody>
                    <a:bodyPr/>
                    <a:lstStyle/>
                    <a:p>
                      <a:r>
                        <a:rPr lang="en-US" dirty="0" smtClean="0"/>
                        <a:t>Endowments</a:t>
                      </a:r>
                      <a:endParaRPr lang="en-US" dirty="0"/>
                    </a:p>
                  </a:txBody>
                  <a:tcPr/>
                </a:tc>
                <a:tc>
                  <a:txBody>
                    <a:bodyPr/>
                    <a:lstStyle/>
                    <a:p>
                      <a:r>
                        <a:rPr lang="en-US" dirty="0" smtClean="0"/>
                        <a:t>Cumulative</a:t>
                      </a:r>
                      <a:r>
                        <a:rPr lang="en-US" baseline="0" dirty="0" smtClean="0"/>
                        <a:t> balance of federal awards restricted</a:t>
                      </a:r>
                      <a:endParaRPr lang="en-US" dirty="0"/>
                    </a:p>
                  </a:txBody>
                  <a:tcPr/>
                </a:tc>
              </a:tr>
              <a:tr h="370840">
                <a:tc>
                  <a:txBody>
                    <a:bodyPr/>
                    <a:lstStyle/>
                    <a:p>
                      <a:r>
                        <a:rPr lang="en-US" dirty="0" smtClean="0"/>
                        <a:t>Free rent</a:t>
                      </a:r>
                      <a:endParaRPr lang="en-US" dirty="0"/>
                    </a:p>
                  </a:txBody>
                  <a:tcPr/>
                </a:tc>
                <a:tc>
                  <a:txBody>
                    <a:bodyPr/>
                    <a:lstStyle/>
                    <a:p>
                      <a:r>
                        <a:rPr lang="en-US" dirty="0" smtClean="0"/>
                        <a:t>Similar</a:t>
                      </a:r>
                      <a:r>
                        <a:rPr lang="en-US" baseline="0" dirty="0" smtClean="0"/>
                        <a:t> to insurance.  Must be part of award to carry out federal program</a:t>
                      </a:r>
                      <a:endParaRPr lang="en-US" dirty="0"/>
                    </a:p>
                  </a:txBody>
                  <a:tcPr/>
                </a:tc>
              </a:tr>
              <a:tr h="370840">
                <a:tc>
                  <a:txBody>
                    <a:bodyPr/>
                    <a:lstStyle/>
                    <a:p>
                      <a:r>
                        <a:rPr lang="en-US" dirty="0" smtClean="0"/>
                        <a:t>Food commodities / donated property</a:t>
                      </a:r>
                      <a:endParaRPr lang="en-US" dirty="0"/>
                    </a:p>
                  </a:txBody>
                  <a:tcPr/>
                </a:tc>
                <a:tc>
                  <a:txBody>
                    <a:bodyPr/>
                    <a:lstStyle/>
                    <a:p>
                      <a:r>
                        <a:rPr lang="en-US" dirty="0" smtClean="0"/>
                        <a:t>Same as insurance and free</a:t>
                      </a:r>
                      <a:r>
                        <a:rPr lang="en-US" baseline="0" dirty="0" smtClean="0"/>
                        <a:t> rent</a:t>
                      </a:r>
                      <a:endParaRPr lang="en-US" dirty="0"/>
                    </a:p>
                  </a:txBody>
                  <a:tcPr/>
                </a:tc>
              </a:tr>
            </a:tbl>
          </a:graphicData>
        </a:graphic>
      </p:graphicFrame>
    </p:spTree>
    <p:extLst>
      <p:ext uri="{BB962C8B-B14F-4D97-AF65-F5344CB8AC3E}">
        <p14:creationId xmlns:p14="http://schemas.microsoft.com/office/powerpoint/2010/main" val="94896428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Reminder of Items Required in the Notes</a:t>
            </a:r>
            <a:endParaRPr lang="en-US" dirty="0"/>
          </a:p>
        </p:txBody>
      </p:sp>
      <p:sp>
        <p:nvSpPr>
          <p:cNvPr id="3" name="Content Placeholder 2"/>
          <p:cNvSpPr>
            <a:spLocks noGrp="1"/>
          </p:cNvSpPr>
          <p:nvPr>
            <p:ph idx="1"/>
          </p:nvPr>
        </p:nvSpPr>
        <p:spPr/>
        <p:txBody>
          <a:bodyPr/>
          <a:lstStyle/>
          <a:p>
            <a:r>
              <a:rPr lang="en-US" dirty="0" smtClean="0"/>
              <a:t>Summary of Significant Accounting Policies</a:t>
            </a:r>
          </a:p>
          <a:p>
            <a:r>
              <a:rPr lang="en-US" dirty="0" smtClean="0"/>
              <a:t>Remember to include reconciliation of amounts presented in the financial statements to amounts in the SEFA (basis of accounting differences possible) – (AICPA GAS Guide Paragraph 16.11)</a:t>
            </a:r>
          </a:p>
          <a:p>
            <a:r>
              <a:rPr lang="en-US" dirty="0" smtClean="0"/>
              <a:t>Disclosing whether you’ve elected to use 10% de </a:t>
            </a:r>
            <a:r>
              <a:rPr lang="en-US" dirty="0" err="1" smtClean="0"/>
              <a:t>minimis</a:t>
            </a:r>
            <a:r>
              <a:rPr lang="en-US" dirty="0" smtClean="0"/>
              <a:t> indirect rate</a:t>
            </a:r>
          </a:p>
          <a:p>
            <a:r>
              <a:rPr lang="en-US" dirty="0" smtClean="0"/>
              <a:t>Year-end loan balances</a:t>
            </a:r>
          </a:p>
          <a:p>
            <a:r>
              <a:rPr lang="en-US" dirty="0" smtClean="0"/>
              <a:t>Updating information in basis of presentation and significant accounting policy disclosures referencing UAR</a:t>
            </a:r>
          </a:p>
          <a:p>
            <a:endParaRPr lang="en-US" dirty="0" smtClean="0"/>
          </a:p>
          <a:p>
            <a:pPr lvl="1"/>
            <a:endParaRPr lang="en-US" dirty="0"/>
          </a:p>
        </p:txBody>
      </p:sp>
    </p:spTree>
    <p:extLst>
      <p:ext uri="{BB962C8B-B14F-4D97-AF65-F5344CB8AC3E}">
        <p14:creationId xmlns:p14="http://schemas.microsoft.com/office/powerpoint/2010/main" val="367764805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Happens with Audit Findings (200.511)</a:t>
            </a:r>
            <a:endParaRPr lang="en-US" dirty="0"/>
          </a:p>
        </p:txBody>
      </p:sp>
      <p:sp>
        <p:nvSpPr>
          <p:cNvPr id="3" name="Content Placeholder 2"/>
          <p:cNvSpPr>
            <a:spLocks noGrp="1"/>
          </p:cNvSpPr>
          <p:nvPr>
            <p:ph idx="1"/>
          </p:nvPr>
        </p:nvSpPr>
        <p:spPr/>
        <p:txBody>
          <a:bodyPr>
            <a:normAutofit/>
          </a:bodyPr>
          <a:lstStyle/>
          <a:p>
            <a:r>
              <a:rPr lang="en-US" sz="3200" dirty="0" smtClean="0"/>
              <a:t>Auditee is responsible for</a:t>
            </a:r>
          </a:p>
          <a:p>
            <a:pPr lvl="1"/>
            <a:r>
              <a:rPr lang="en-US" sz="3200" dirty="0" smtClean="0"/>
              <a:t>Follow up and corrective action on all audit findings</a:t>
            </a:r>
          </a:p>
          <a:p>
            <a:pPr lvl="2"/>
            <a:r>
              <a:rPr lang="en-US" sz="2800" dirty="0" smtClean="0"/>
              <a:t>Summary schedule</a:t>
            </a:r>
          </a:p>
          <a:p>
            <a:pPr lvl="2"/>
            <a:r>
              <a:rPr lang="en-US" sz="2800" dirty="0" smtClean="0"/>
              <a:t>Reference prior finding numbers assigned</a:t>
            </a:r>
          </a:p>
          <a:p>
            <a:pPr lvl="2"/>
            <a:r>
              <a:rPr lang="en-US" sz="2800" dirty="0" smtClean="0"/>
              <a:t>If multiple year finding, fiscal year of initial occurrence</a:t>
            </a:r>
          </a:p>
          <a:p>
            <a:pPr lvl="2"/>
            <a:r>
              <a:rPr lang="en-US" sz="2800" dirty="0" smtClean="0"/>
              <a:t>Includes findings required under GAGAS for financial statements</a:t>
            </a:r>
          </a:p>
        </p:txBody>
      </p:sp>
    </p:spTree>
    <p:extLst>
      <p:ext uri="{BB962C8B-B14F-4D97-AF65-F5344CB8AC3E}">
        <p14:creationId xmlns:p14="http://schemas.microsoft.com/office/powerpoint/2010/main" val="151357036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Happens with Audit Findings (200.511)</a:t>
            </a:r>
            <a:endParaRPr lang="en-US" dirty="0"/>
          </a:p>
        </p:txBody>
      </p:sp>
      <p:sp>
        <p:nvSpPr>
          <p:cNvPr id="3" name="Content Placeholder 2"/>
          <p:cNvSpPr>
            <a:spLocks noGrp="1"/>
          </p:cNvSpPr>
          <p:nvPr>
            <p:ph idx="1"/>
          </p:nvPr>
        </p:nvSpPr>
        <p:spPr/>
        <p:txBody>
          <a:bodyPr>
            <a:normAutofit fontScale="92500"/>
          </a:bodyPr>
          <a:lstStyle/>
          <a:p>
            <a:r>
              <a:rPr lang="en-US" sz="2800" dirty="0" smtClean="0"/>
              <a:t>Auditee is responsible for</a:t>
            </a:r>
          </a:p>
          <a:p>
            <a:pPr lvl="1"/>
            <a:r>
              <a:rPr lang="en-US" sz="2800" dirty="0" smtClean="0"/>
              <a:t>Follow up and corrective action on all audit findings</a:t>
            </a:r>
          </a:p>
          <a:p>
            <a:pPr lvl="2"/>
            <a:r>
              <a:rPr lang="en-US" sz="2400" dirty="0" smtClean="0"/>
              <a:t>Schedule must include status of all prior findings and questioned costs</a:t>
            </a:r>
          </a:p>
          <a:p>
            <a:pPr lvl="3"/>
            <a:r>
              <a:rPr lang="en-US" sz="2400" dirty="0" smtClean="0"/>
              <a:t>List findings corrected</a:t>
            </a:r>
          </a:p>
          <a:p>
            <a:pPr lvl="3"/>
            <a:r>
              <a:rPr lang="en-US" sz="2400" dirty="0" smtClean="0"/>
              <a:t>List findings not corrected in full or partial, reasons why and when action will be taken, explain why different from PY</a:t>
            </a:r>
          </a:p>
          <a:p>
            <a:pPr lvl="3"/>
            <a:r>
              <a:rPr lang="en-US" sz="2400" dirty="0" smtClean="0"/>
              <a:t>If no longer valid / no action needed, explain why</a:t>
            </a:r>
          </a:p>
          <a:p>
            <a:pPr lvl="4"/>
            <a:r>
              <a:rPr lang="en-US" sz="2000" dirty="0" smtClean="0"/>
              <a:t>Valid reasons include 2 years passed, federal agency not following up, management decision not issued etc.</a:t>
            </a:r>
          </a:p>
          <a:p>
            <a:pPr lvl="2"/>
            <a:r>
              <a:rPr lang="en-US" sz="2400" dirty="0" smtClean="0"/>
              <a:t>Corrective action plan including</a:t>
            </a:r>
          </a:p>
          <a:p>
            <a:pPr lvl="3"/>
            <a:r>
              <a:rPr lang="en-US" dirty="0" smtClean="0"/>
              <a:t>Name of contact person</a:t>
            </a:r>
          </a:p>
          <a:p>
            <a:pPr lvl="3"/>
            <a:r>
              <a:rPr lang="en-US" dirty="0" smtClean="0"/>
              <a:t>Corrective action planned and expected completion date</a:t>
            </a:r>
          </a:p>
          <a:p>
            <a:pPr lvl="3"/>
            <a:r>
              <a:rPr lang="en-US" dirty="0" smtClean="0"/>
              <a:t>If not agreeing to finding, explain why / reasons</a:t>
            </a:r>
            <a:endParaRPr lang="en-US" dirty="0"/>
          </a:p>
        </p:txBody>
      </p:sp>
    </p:spTree>
    <p:extLst>
      <p:ext uri="{BB962C8B-B14F-4D97-AF65-F5344CB8AC3E}">
        <p14:creationId xmlns:p14="http://schemas.microsoft.com/office/powerpoint/2010/main" val="179094888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 Submission – Section 512</a:t>
            </a:r>
            <a:endParaRPr lang="en-US" dirty="0"/>
          </a:p>
        </p:txBody>
      </p:sp>
      <p:sp>
        <p:nvSpPr>
          <p:cNvPr id="3" name="Content Placeholder 2"/>
          <p:cNvSpPr>
            <a:spLocks noGrp="1"/>
          </p:cNvSpPr>
          <p:nvPr>
            <p:ph idx="1"/>
          </p:nvPr>
        </p:nvSpPr>
        <p:spPr/>
        <p:txBody>
          <a:bodyPr>
            <a:normAutofit/>
          </a:bodyPr>
          <a:lstStyle/>
          <a:p>
            <a:r>
              <a:rPr lang="en-US" dirty="0" smtClean="0"/>
              <a:t>Data Collection Form (DCF) and reporting package must be submitted within the </a:t>
            </a:r>
            <a:r>
              <a:rPr lang="en-US" u="sng" dirty="0" smtClean="0"/>
              <a:t>earlier</a:t>
            </a:r>
            <a:r>
              <a:rPr lang="en-US" dirty="0" smtClean="0"/>
              <a:t> of</a:t>
            </a:r>
          </a:p>
          <a:p>
            <a:pPr lvl="1"/>
            <a:r>
              <a:rPr lang="en-US" dirty="0" smtClean="0"/>
              <a:t>30 calendar days after the receipt of the auditor’s reports OR</a:t>
            </a:r>
          </a:p>
          <a:p>
            <a:pPr lvl="1"/>
            <a:r>
              <a:rPr lang="en-US" dirty="0" smtClean="0"/>
              <a:t>9 months after the end of the audit period</a:t>
            </a:r>
          </a:p>
          <a:p>
            <a:pPr lvl="1"/>
            <a:r>
              <a:rPr lang="en-US" dirty="0" smtClean="0"/>
              <a:t>If due date falls on a weekend / holiday, due the next business day</a:t>
            </a:r>
          </a:p>
          <a:p>
            <a:r>
              <a:rPr lang="en-US" dirty="0" smtClean="0"/>
              <a:t>Reporting package contains</a:t>
            </a:r>
          </a:p>
          <a:p>
            <a:pPr lvl="1"/>
            <a:r>
              <a:rPr lang="en-US" dirty="0" smtClean="0"/>
              <a:t>Financial statements and SEFA</a:t>
            </a:r>
          </a:p>
          <a:p>
            <a:pPr lvl="1"/>
            <a:r>
              <a:rPr lang="en-US" dirty="0" smtClean="0"/>
              <a:t>Summary schedule of prior audit findings</a:t>
            </a:r>
          </a:p>
          <a:p>
            <a:pPr lvl="1"/>
            <a:r>
              <a:rPr lang="en-US" dirty="0" smtClean="0"/>
              <a:t>Auditors reports</a:t>
            </a:r>
          </a:p>
          <a:p>
            <a:pPr lvl="1"/>
            <a:r>
              <a:rPr lang="en-US" dirty="0" smtClean="0"/>
              <a:t>Corrective action plan</a:t>
            </a:r>
          </a:p>
        </p:txBody>
      </p:sp>
    </p:spTree>
    <p:extLst>
      <p:ext uri="{BB962C8B-B14F-4D97-AF65-F5344CB8AC3E}">
        <p14:creationId xmlns:p14="http://schemas.microsoft.com/office/powerpoint/2010/main" val="130590466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 Submission – Section 200.512(b)</a:t>
            </a:r>
            <a:endParaRPr lang="en-US" dirty="0"/>
          </a:p>
        </p:txBody>
      </p:sp>
      <p:sp>
        <p:nvSpPr>
          <p:cNvPr id="3" name="Content Placeholder 2"/>
          <p:cNvSpPr>
            <a:spLocks noGrp="1"/>
          </p:cNvSpPr>
          <p:nvPr>
            <p:ph idx="1"/>
          </p:nvPr>
        </p:nvSpPr>
        <p:spPr/>
        <p:txBody>
          <a:bodyPr>
            <a:normAutofit lnSpcReduction="10000"/>
          </a:bodyPr>
          <a:lstStyle/>
          <a:p>
            <a:r>
              <a:rPr lang="en-US" sz="2800" dirty="0"/>
              <a:t>Data Collection. The </a:t>
            </a:r>
            <a:r>
              <a:rPr lang="en-US" sz="2800" dirty="0" smtClean="0"/>
              <a:t>Federal Audit Clearinghouse is the repository </a:t>
            </a:r>
            <a:r>
              <a:rPr lang="en-US" sz="2800" dirty="0"/>
              <a:t>of record for Subpart </a:t>
            </a:r>
            <a:r>
              <a:rPr lang="en-US" sz="2800" dirty="0" smtClean="0"/>
              <a:t>F—Audit </a:t>
            </a:r>
            <a:r>
              <a:rPr lang="en-US" sz="2800" dirty="0"/>
              <a:t>Requirements of this </a:t>
            </a:r>
            <a:r>
              <a:rPr lang="en-US" sz="2800" dirty="0" smtClean="0"/>
              <a:t>Part, reporting </a:t>
            </a:r>
            <a:r>
              <a:rPr lang="en-US" sz="2800" dirty="0"/>
              <a:t>packages and the </a:t>
            </a:r>
            <a:r>
              <a:rPr lang="en-US" sz="2800" dirty="0" smtClean="0"/>
              <a:t>data collection </a:t>
            </a:r>
            <a:r>
              <a:rPr lang="en-US" sz="2800" dirty="0"/>
              <a:t>form. All Federal agencies</a:t>
            </a:r>
            <a:r>
              <a:rPr lang="en-US" sz="2800" dirty="0" smtClean="0"/>
              <a:t>, PTEs </a:t>
            </a:r>
            <a:r>
              <a:rPr lang="en-US" sz="2800" dirty="0"/>
              <a:t>and </a:t>
            </a:r>
            <a:r>
              <a:rPr lang="en-US" sz="2800" dirty="0" smtClean="0"/>
              <a:t>others interested </a:t>
            </a:r>
            <a:r>
              <a:rPr lang="en-US" sz="2800" dirty="0"/>
              <a:t>in a reporting package </a:t>
            </a:r>
            <a:r>
              <a:rPr lang="en-US" sz="2800" dirty="0" smtClean="0"/>
              <a:t>and data </a:t>
            </a:r>
            <a:r>
              <a:rPr lang="en-US" sz="2800" dirty="0"/>
              <a:t>collection form must obtain it </a:t>
            </a:r>
            <a:r>
              <a:rPr lang="en-US" sz="2800" dirty="0" smtClean="0"/>
              <a:t>by accessing </a:t>
            </a:r>
            <a:r>
              <a:rPr lang="en-US" sz="2800" dirty="0"/>
              <a:t>the FAC</a:t>
            </a:r>
            <a:r>
              <a:rPr lang="en-US" sz="2800" dirty="0" smtClean="0"/>
              <a:t>.</a:t>
            </a:r>
          </a:p>
          <a:p>
            <a:pPr lvl="1"/>
            <a:r>
              <a:rPr lang="en-US" sz="2400" dirty="0" smtClean="0"/>
              <a:t>This is a different process than currently used by PTEs and </a:t>
            </a:r>
            <a:r>
              <a:rPr lang="en-US" sz="2400" dirty="0" err="1" smtClean="0"/>
              <a:t>subrecipients</a:t>
            </a:r>
            <a:r>
              <a:rPr lang="en-US" sz="2400" dirty="0" smtClean="0"/>
              <a:t> today</a:t>
            </a:r>
          </a:p>
          <a:p>
            <a:r>
              <a:rPr lang="en-US" sz="2600" dirty="0" smtClean="0"/>
              <a:t>Keys – </a:t>
            </a:r>
          </a:p>
          <a:p>
            <a:pPr lvl="1"/>
            <a:r>
              <a:rPr lang="en-US" sz="2400" dirty="0" smtClean="0"/>
              <a:t>Make sure protected personally identifiable information is removed</a:t>
            </a:r>
          </a:p>
          <a:p>
            <a:pPr lvl="1"/>
            <a:r>
              <a:rPr lang="en-US" dirty="0" smtClean="0"/>
              <a:t>Reporting package is a public document</a:t>
            </a:r>
            <a:endParaRPr lang="en-US" sz="2400" dirty="0"/>
          </a:p>
        </p:txBody>
      </p:sp>
    </p:spTree>
    <p:extLst>
      <p:ext uri="{BB962C8B-B14F-4D97-AF65-F5344CB8AC3E}">
        <p14:creationId xmlns:p14="http://schemas.microsoft.com/office/powerpoint/2010/main" val="310800546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Single Audit Issues</a:t>
            </a:r>
            <a:endParaRPr lang="en-US" dirty="0"/>
          </a:p>
        </p:txBody>
      </p:sp>
      <p:sp>
        <p:nvSpPr>
          <p:cNvPr id="3" name="Content Placeholder 2"/>
          <p:cNvSpPr>
            <a:spLocks noGrp="1"/>
          </p:cNvSpPr>
          <p:nvPr>
            <p:ph idx="1"/>
          </p:nvPr>
        </p:nvSpPr>
        <p:spPr/>
        <p:txBody>
          <a:bodyPr/>
          <a:lstStyle/>
          <a:p>
            <a:r>
              <a:rPr lang="en-US" dirty="0" smtClean="0"/>
              <a:t>Lack </a:t>
            </a:r>
            <a:r>
              <a:rPr lang="en-US" dirty="0" smtClean="0"/>
              <a:t>of understanding / documenting / testing internal controls</a:t>
            </a:r>
          </a:p>
          <a:p>
            <a:r>
              <a:rPr lang="en-US" dirty="0" smtClean="0"/>
              <a:t>SEFA </a:t>
            </a:r>
            <a:r>
              <a:rPr lang="en-US" dirty="0" smtClean="0"/>
              <a:t>issues (formatting, content)</a:t>
            </a:r>
          </a:p>
          <a:p>
            <a:r>
              <a:rPr lang="en-US" dirty="0" smtClean="0"/>
              <a:t>Findings </a:t>
            </a:r>
            <a:r>
              <a:rPr lang="en-US" dirty="0" smtClean="0"/>
              <a:t>problems</a:t>
            </a:r>
          </a:p>
          <a:p>
            <a:r>
              <a:rPr lang="en-US" dirty="0" smtClean="0"/>
              <a:t>Data Collection Form errors</a:t>
            </a:r>
            <a:endParaRPr lang="en-US" dirty="0"/>
          </a:p>
        </p:txBody>
      </p:sp>
    </p:spTree>
    <p:extLst>
      <p:ext uri="{BB962C8B-B14F-4D97-AF65-F5344CB8AC3E}">
        <p14:creationId xmlns:p14="http://schemas.microsoft.com/office/powerpoint/2010/main" val="355658140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Testing Internal Controls and Compliance – Section 200.514</a:t>
            </a:r>
            <a:endParaRPr lang="en-US" dirty="0"/>
          </a:p>
        </p:txBody>
      </p:sp>
      <p:sp>
        <p:nvSpPr>
          <p:cNvPr id="3" name="Content Placeholder 2"/>
          <p:cNvSpPr>
            <a:spLocks noGrp="1"/>
          </p:cNvSpPr>
          <p:nvPr>
            <p:ph idx="1"/>
          </p:nvPr>
        </p:nvSpPr>
        <p:spPr/>
        <p:txBody>
          <a:bodyPr>
            <a:normAutofit lnSpcReduction="10000"/>
          </a:bodyPr>
          <a:lstStyle/>
          <a:p>
            <a:r>
              <a:rPr lang="en-US" dirty="0" smtClean="0"/>
              <a:t>Foundations are COSO as well as Green Book (Section 303)</a:t>
            </a:r>
          </a:p>
          <a:p>
            <a:r>
              <a:rPr lang="en-US" dirty="0" smtClean="0"/>
              <a:t>Generally, responsibilities of internal controls are the same under UAR as they were in A-133, management is still responsible for internal controls</a:t>
            </a:r>
          </a:p>
          <a:p>
            <a:r>
              <a:rPr lang="en-US" dirty="0" smtClean="0"/>
              <a:t>Auditees should use COSO as a foundation</a:t>
            </a:r>
          </a:p>
          <a:p>
            <a:pPr lvl="1"/>
            <a:r>
              <a:rPr lang="en-US" dirty="0" smtClean="0"/>
              <a:t>Audit programs generally have been rewritten with each objective in COSO as a basis</a:t>
            </a:r>
          </a:p>
          <a:p>
            <a:r>
              <a:rPr lang="en-US" dirty="0" smtClean="0"/>
              <a:t>Changes in internal controls may have occurred due to UAR changes such as</a:t>
            </a:r>
          </a:p>
          <a:p>
            <a:pPr lvl="1"/>
            <a:r>
              <a:rPr lang="en-US" dirty="0" smtClean="0"/>
              <a:t>Procurement changes (depending on state law if more conservative)</a:t>
            </a:r>
          </a:p>
          <a:p>
            <a:pPr lvl="1"/>
            <a:r>
              <a:rPr lang="en-US" dirty="0" smtClean="0"/>
              <a:t>Subrecipient monitoring – different requirements</a:t>
            </a:r>
          </a:p>
          <a:p>
            <a:pPr lvl="1"/>
            <a:r>
              <a:rPr lang="en-US" dirty="0" smtClean="0"/>
              <a:t>Allowable costs – different </a:t>
            </a:r>
            <a:r>
              <a:rPr lang="en-US" dirty="0" smtClean="0"/>
              <a:t>elements</a:t>
            </a:r>
            <a:endParaRPr lang="en-US" dirty="0" smtClean="0"/>
          </a:p>
        </p:txBody>
      </p:sp>
    </p:spTree>
    <p:extLst>
      <p:ext uri="{BB962C8B-B14F-4D97-AF65-F5344CB8AC3E}">
        <p14:creationId xmlns:p14="http://schemas.microsoft.com/office/powerpoint/2010/main" val="26386083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nature of the funding?</a:t>
            </a:r>
            <a:endParaRPr lang="en-US" dirty="0"/>
          </a:p>
        </p:txBody>
      </p:sp>
      <p:sp>
        <p:nvSpPr>
          <p:cNvPr id="3" name="Content Placeholder 2"/>
          <p:cNvSpPr>
            <a:spLocks noGrp="1"/>
          </p:cNvSpPr>
          <p:nvPr>
            <p:ph idx="1"/>
          </p:nvPr>
        </p:nvSpPr>
        <p:spPr/>
        <p:txBody>
          <a:bodyPr/>
          <a:lstStyle/>
          <a:p>
            <a:r>
              <a:rPr lang="en-US" dirty="0" smtClean="0"/>
              <a:t>Grant</a:t>
            </a:r>
          </a:p>
          <a:p>
            <a:r>
              <a:rPr lang="en-US" dirty="0" smtClean="0"/>
              <a:t>Loan</a:t>
            </a:r>
          </a:p>
          <a:p>
            <a:pPr lvl="1"/>
            <a:r>
              <a:rPr lang="en-US" dirty="0" smtClean="0"/>
              <a:t>Interest or no interest</a:t>
            </a:r>
          </a:p>
          <a:p>
            <a:pPr lvl="1"/>
            <a:r>
              <a:rPr lang="en-US" dirty="0" smtClean="0"/>
              <a:t>Payments or no payments</a:t>
            </a:r>
          </a:p>
          <a:p>
            <a:pPr lvl="1"/>
            <a:r>
              <a:rPr lang="en-US" dirty="0" smtClean="0"/>
              <a:t>Deferred payments for a period of time</a:t>
            </a:r>
          </a:p>
          <a:p>
            <a:pPr lvl="1"/>
            <a:r>
              <a:rPr lang="en-US" dirty="0" smtClean="0"/>
              <a:t>Forgiven over time</a:t>
            </a:r>
          </a:p>
          <a:p>
            <a:r>
              <a:rPr lang="en-US" dirty="0" smtClean="0"/>
              <a:t>Loan guarantees</a:t>
            </a:r>
          </a:p>
          <a:p>
            <a:r>
              <a:rPr lang="en-US" dirty="0" smtClean="0"/>
              <a:t>Interest subsidies</a:t>
            </a:r>
          </a:p>
          <a:p>
            <a:r>
              <a:rPr lang="en-US" dirty="0" smtClean="0"/>
              <a:t>Equity investments</a:t>
            </a:r>
          </a:p>
        </p:txBody>
      </p:sp>
    </p:spTree>
    <p:extLst>
      <p:ext uri="{BB962C8B-B14F-4D97-AF65-F5344CB8AC3E}">
        <p14:creationId xmlns:p14="http://schemas.microsoft.com/office/powerpoint/2010/main" val="278445282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be a Low-Risk Auditee – Section 200.520</a:t>
            </a:r>
            <a:endParaRPr lang="en-US" dirty="0"/>
          </a:p>
        </p:txBody>
      </p:sp>
      <p:sp>
        <p:nvSpPr>
          <p:cNvPr id="3" name="Content Placeholder 2"/>
          <p:cNvSpPr>
            <a:spLocks noGrp="1"/>
          </p:cNvSpPr>
          <p:nvPr>
            <p:ph idx="1"/>
          </p:nvPr>
        </p:nvSpPr>
        <p:spPr/>
        <p:txBody>
          <a:bodyPr>
            <a:normAutofit/>
          </a:bodyPr>
          <a:lstStyle/>
          <a:p>
            <a:r>
              <a:rPr lang="en-US" dirty="0" smtClean="0"/>
              <a:t>Must meet </a:t>
            </a:r>
            <a:r>
              <a:rPr lang="en-US" b="1" dirty="0" smtClean="0"/>
              <a:t>all</a:t>
            </a:r>
            <a:r>
              <a:rPr lang="en-US" dirty="0" smtClean="0"/>
              <a:t> of the following for </a:t>
            </a:r>
            <a:r>
              <a:rPr lang="en-US" b="1" dirty="0" smtClean="0"/>
              <a:t>each of the two preceding years</a:t>
            </a:r>
            <a:r>
              <a:rPr lang="en-US" dirty="0" smtClean="0"/>
              <a:t>:</a:t>
            </a:r>
          </a:p>
          <a:p>
            <a:pPr lvl="1"/>
            <a:r>
              <a:rPr lang="en-US" dirty="0" smtClean="0"/>
              <a:t>Annual single audits, including timely filing with federal audit clearinghouse</a:t>
            </a:r>
          </a:p>
          <a:p>
            <a:pPr lvl="1"/>
            <a:r>
              <a:rPr lang="en-US" dirty="0" smtClean="0"/>
              <a:t>Unmodified opinions on financial statements in accordance with GAAP </a:t>
            </a:r>
            <a:r>
              <a:rPr lang="en-US" u="sng" dirty="0" smtClean="0"/>
              <a:t>or basis of accounting </a:t>
            </a:r>
            <a:r>
              <a:rPr lang="en-US" b="1" u="sng" dirty="0" smtClean="0"/>
              <a:t>allowed under state law</a:t>
            </a:r>
          </a:p>
          <a:p>
            <a:pPr lvl="1"/>
            <a:r>
              <a:rPr lang="en-US" dirty="0" smtClean="0"/>
              <a:t>Unmodified opinion on the SEFA (in relation to..)</a:t>
            </a:r>
          </a:p>
          <a:p>
            <a:pPr lvl="1"/>
            <a:r>
              <a:rPr lang="en-US" dirty="0" smtClean="0"/>
              <a:t>No material weaknesses in internal controls over financial reporting</a:t>
            </a:r>
          </a:p>
          <a:p>
            <a:pPr lvl="1"/>
            <a:r>
              <a:rPr lang="en-US" dirty="0" smtClean="0"/>
              <a:t>No auditor reporting of going </a:t>
            </a:r>
            <a:r>
              <a:rPr lang="en-US" dirty="0" smtClean="0"/>
              <a:t>concern</a:t>
            </a:r>
            <a:endParaRPr lang="en-US" dirty="0" smtClean="0"/>
          </a:p>
        </p:txBody>
      </p:sp>
    </p:spTree>
    <p:extLst>
      <p:ext uri="{BB962C8B-B14F-4D97-AF65-F5344CB8AC3E}">
        <p14:creationId xmlns:p14="http://schemas.microsoft.com/office/powerpoint/2010/main" val="247203456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Happens When Findings Submitted (200.521)</a:t>
            </a:r>
            <a:endParaRPr lang="en-US" dirty="0"/>
          </a:p>
        </p:txBody>
      </p:sp>
      <p:sp>
        <p:nvSpPr>
          <p:cNvPr id="3" name="Content Placeholder 2"/>
          <p:cNvSpPr>
            <a:spLocks noGrp="1"/>
          </p:cNvSpPr>
          <p:nvPr>
            <p:ph idx="1"/>
          </p:nvPr>
        </p:nvSpPr>
        <p:spPr/>
        <p:txBody>
          <a:bodyPr>
            <a:normAutofit/>
          </a:bodyPr>
          <a:lstStyle/>
          <a:p>
            <a:r>
              <a:rPr lang="en-US" dirty="0"/>
              <a:t>O</a:t>
            </a:r>
            <a:r>
              <a:rPr lang="en-US" dirty="0" smtClean="0"/>
              <a:t>utcome is federal agency or PTE management decision</a:t>
            </a:r>
          </a:p>
          <a:p>
            <a:pPr lvl="1"/>
            <a:r>
              <a:rPr lang="en-US" dirty="0" smtClean="0"/>
              <a:t>Will explain if finding is sustained (to be enforced)</a:t>
            </a:r>
          </a:p>
          <a:p>
            <a:pPr lvl="1"/>
            <a:r>
              <a:rPr lang="en-US" dirty="0" smtClean="0"/>
              <a:t>Reasons for decision</a:t>
            </a:r>
          </a:p>
          <a:p>
            <a:pPr lvl="1"/>
            <a:r>
              <a:rPr lang="en-US" dirty="0" smtClean="0"/>
              <a:t>Expected auditee action to repay disallowed costs</a:t>
            </a:r>
          </a:p>
          <a:p>
            <a:pPr lvl="1"/>
            <a:r>
              <a:rPr lang="en-US" dirty="0" smtClean="0"/>
              <a:t>Make financial adjustments</a:t>
            </a:r>
          </a:p>
          <a:p>
            <a:pPr lvl="1"/>
            <a:r>
              <a:rPr lang="en-US" dirty="0" smtClean="0"/>
              <a:t>Take action</a:t>
            </a:r>
          </a:p>
          <a:p>
            <a:pPr lvl="1"/>
            <a:r>
              <a:rPr lang="en-US" dirty="0" smtClean="0"/>
              <a:t>If no corrective action taken – federal agency will establish timetable</a:t>
            </a:r>
          </a:p>
          <a:p>
            <a:r>
              <a:rPr lang="en-US" dirty="0" smtClean="0"/>
              <a:t>Could be request for additional documentation</a:t>
            </a:r>
          </a:p>
          <a:p>
            <a:r>
              <a:rPr lang="en-US" dirty="0" smtClean="0"/>
              <a:t>Could describe any appeal process</a:t>
            </a:r>
          </a:p>
          <a:p>
            <a:r>
              <a:rPr lang="en-US" dirty="0" smtClean="0"/>
              <a:t>Federal agency or PTE may issue similar on GAGAS findings</a:t>
            </a:r>
          </a:p>
        </p:txBody>
      </p:sp>
    </p:spTree>
    <p:extLst>
      <p:ext uri="{BB962C8B-B14F-4D97-AF65-F5344CB8AC3E}">
        <p14:creationId xmlns:p14="http://schemas.microsoft.com/office/powerpoint/2010/main" val="286462615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Happens When Findings Submitted (200.521)</a:t>
            </a:r>
            <a:endParaRPr lang="en-US" dirty="0"/>
          </a:p>
        </p:txBody>
      </p:sp>
      <p:sp>
        <p:nvSpPr>
          <p:cNvPr id="3" name="Content Placeholder 2"/>
          <p:cNvSpPr>
            <a:spLocks noGrp="1"/>
          </p:cNvSpPr>
          <p:nvPr>
            <p:ph idx="1"/>
          </p:nvPr>
        </p:nvSpPr>
        <p:spPr/>
        <p:txBody>
          <a:bodyPr>
            <a:normAutofit/>
          </a:bodyPr>
          <a:lstStyle/>
          <a:p>
            <a:r>
              <a:rPr lang="en-US" dirty="0"/>
              <a:t>If more than one federal agency – cognizant agency makes decision</a:t>
            </a:r>
          </a:p>
          <a:p>
            <a:r>
              <a:rPr lang="en-US" dirty="0" smtClean="0"/>
              <a:t>PTE’s will make similar decisions for </a:t>
            </a:r>
            <a:r>
              <a:rPr lang="en-US" dirty="0" err="1" smtClean="0"/>
              <a:t>subrecipients</a:t>
            </a:r>
            <a:endParaRPr lang="en-US" dirty="0" smtClean="0"/>
          </a:p>
          <a:p>
            <a:r>
              <a:rPr lang="en-US" dirty="0" smtClean="0"/>
              <a:t>Federal agencies must decide within 6 months of submitting of report</a:t>
            </a:r>
          </a:p>
          <a:p>
            <a:r>
              <a:rPr lang="en-US" dirty="0" smtClean="0"/>
              <a:t>Auditee must proceed with corrective action plan as quickly as possible</a:t>
            </a:r>
          </a:p>
          <a:p>
            <a:r>
              <a:rPr lang="en-US" dirty="0" smtClean="0"/>
              <a:t>Audit finding numbers will be referenced</a:t>
            </a:r>
          </a:p>
          <a:p>
            <a:pPr lvl="1"/>
            <a:endParaRPr lang="en-US" dirty="0"/>
          </a:p>
        </p:txBody>
      </p:sp>
    </p:spTree>
    <p:extLst>
      <p:ext uri="{BB962C8B-B14F-4D97-AF65-F5344CB8AC3E}">
        <p14:creationId xmlns:p14="http://schemas.microsoft.com/office/powerpoint/2010/main" val="157452187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Other Common Issues</a:t>
            </a:r>
            <a:endParaRPr lang="en-US" dirty="0"/>
          </a:p>
        </p:txBody>
      </p:sp>
    </p:spTree>
    <p:extLst>
      <p:ext uri="{BB962C8B-B14F-4D97-AF65-F5344CB8AC3E}">
        <p14:creationId xmlns:p14="http://schemas.microsoft.com/office/powerpoint/2010/main" val="239294964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issues</a:t>
            </a:r>
            <a:endParaRPr lang="en-US" dirty="0"/>
          </a:p>
        </p:txBody>
      </p:sp>
      <p:sp>
        <p:nvSpPr>
          <p:cNvPr id="3" name="Content Placeholder 2"/>
          <p:cNvSpPr>
            <a:spLocks noGrp="1"/>
          </p:cNvSpPr>
          <p:nvPr>
            <p:ph idx="1"/>
          </p:nvPr>
        </p:nvSpPr>
        <p:spPr/>
        <p:txBody>
          <a:bodyPr/>
          <a:lstStyle/>
          <a:p>
            <a:r>
              <a:rPr lang="en-US" dirty="0" smtClean="0"/>
              <a:t>Miscalculation of income</a:t>
            </a:r>
          </a:p>
          <a:p>
            <a:r>
              <a:rPr lang="en-US" dirty="0" smtClean="0"/>
              <a:t>All household members over 18 signing</a:t>
            </a:r>
          </a:p>
          <a:p>
            <a:r>
              <a:rPr lang="en-US" dirty="0" smtClean="0"/>
              <a:t>Inspections not performed timely</a:t>
            </a:r>
          </a:p>
          <a:p>
            <a:r>
              <a:rPr lang="en-US" dirty="0" smtClean="0"/>
              <a:t>Failed inspections not resolved timely</a:t>
            </a:r>
            <a:endParaRPr lang="en-US" dirty="0"/>
          </a:p>
        </p:txBody>
      </p:sp>
    </p:spTree>
    <p:extLst>
      <p:ext uri="{BB962C8B-B14F-4D97-AF65-F5344CB8AC3E}">
        <p14:creationId xmlns:p14="http://schemas.microsoft.com/office/powerpoint/2010/main" val="42260045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What’s in the 2016 Compliance Supplement?</a:t>
            </a:r>
            <a:endParaRPr lang="en-US" dirty="0"/>
          </a:p>
        </p:txBody>
      </p:sp>
    </p:spTree>
    <p:extLst>
      <p:ext uri="{BB962C8B-B14F-4D97-AF65-F5344CB8AC3E}">
        <p14:creationId xmlns:p14="http://schemas.microsoft.com/office/powerpoint/2010/main" val="21210054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2016 </a:t>
            </a:r>
            <a:r>
              <a:rPr lang="en-US" i="1" dirty="0" smtClean="0"/>
              <a:t>Compliance Supplement </a:t>
            </a:r>
            <a:r>
              <a:rPr lang="en-US" dirty="0" smtClean="0"/>
              <a:t>Changes</a:t>
            </a:r>
            <a:endParaRPr lang="en-US" dirty="0"/>
          </a:p>
        </p:txBody>
      </p:sp>
      <p:sp>
        <p:nvSpPr>
          <p:cNvPr id="3" name="Content Placeholder 2"/>
          <p:cNvSpPr>
            <a:spLocks noGrp="1"/>
          </p:cNvSpPr>
          <p:nvPr>
            <p:ph idx="1"/>
          </p:nvPr>
        </p:nvSpPr>
        <p:spPr/>
        <p:txBody>
          <a:bodyPr/>
          <a:lstStyle/>
          <a:p>
            <a:r>
              <a:rPr lang="en-US" dirty="0" smtClean="0"/>
              <a:t>2 new HUD programs</a:t>
            </a:r>
          </a:p>
          <a:p>
            <a:pPr lvl="1"/>
            <a:r>
              <a:rPr lang="en-US" dirty="0" smtClean="0"/>
              <a:t>14.225 – CDBG special purpose grants forming a cluster with 14.218 CDBG entitlement grants</a:t>
            </a:r>
          </a:p>
          <a:p>
            <a:pPr lvl="1"/>
            <a:r>
              <a:rPr lang="en-US" dirty="0" smtClean="0"/>
              <a:t>14.272 – Natural Disaster Resilience Competition to form a cluster with 14.269 Hurricane Sandy CDBG </a:t>
            </a:r>
          </a:p>
          <a:p>
            <a:r>
              <a:rPr lang="en-US" dirty="0" smtClean="0"/>
              <a:t>In </a:t>
            </a:r>
            <a:r>
              <a:rPr lang="en-US" dirty="0" smtClean="0"/>
              <a:t>Matrix – many CFDAs adding Special Tests and provisions due to ARRA phase out and 2015 </a:t>
            </a:r>
            <a:r>
              <a:rPr lang="en-US" i="1" dirty="0" smtClean="0"/>
              <a:t>Supplement</a:t>
            </a:r>
            <a:r>
              <a:rPr lang="en-US" dirty="0" smtClean="0"/>
              <a:t> errors</a:t>
            </a:r>
            <a:endParaRPr lang="en-US" dirty="0"/>
          </a:p>
        </p:txBody>
      </p:sp>
    </p:spTree>
    <p:extLst>
      <p:ext uri="{BB962C8B-B14F-4D97-AF65-F5344CB8AC3E}">
        <p14:creationId xmlns:p14="http://schemas.microsoft.com/office/powerpoint/2010/main" val="341391907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dirty="0" smtClean="0"/>
              <a:t>Online Resources</a:t>
            </a:r>
          </a:p>
        </p:txBody>
      </p:sp>
      <p:sp>
        <p:nvSpPr>
          <p:cNvPr id="18435" name="Content Placeholder 2"/>
          <p:cNvSpPr>
            <a:spLocks noGrp="1"/>
          </p:cNvSpPr>
          <p:nvPr>
            <p:ph idx="1"/>
          </p:nvPr>
        </p:nvSpPr>
        <p:spPr/>
        <p:txBody>
          <a:bodyPr/>
          <a:lstStyle/>
          <a:p>
            <a:pPr>
              <a:defRPr/>
            </a:pPr>
            <a:endParaRPr lang="en-US" altLang="en-US" sz="1600" dirty="0" smtClean="0"/>
          </a:p>
          <a:p>
            <a:pPr>
              <a:defRPr/>
            </a:pPr>
            <a:r>
              <a:rPr lang="en-US" altLang="en-US" dirty="0" smtClean="0">
                <a:hlinkClick r:id="rId3"/>
              </a:rPr>
              <a:t>www.cfo.gov/wp-content/uploads/2013/01/2-C.F.R.-200-FAQs-2-12-2014.pdf</a:t>
            </a:r>
            <a:endParaRPr lang="en-US" altLang="en-US" dirty="0" smtClean="0"/>
          </a:p>
          <a:p>
            <a:pPr>
              <a:defRPr/>
            </a:pPr>
            <a:r>
              <a:rPr lang="en-US" altLang="en-US" dirty="0" smtClean="0">
                <a:hlinkClick r:id="rId4"/>
              </a:rPr>
              <a:t>www.cfo.gov/cofar</a:t>
            </a:r>
            <a:endParaRPr lang="en-US" altLang="en-US" dirty="0" smtClean="0"/>
          </a:p>
          <a:p>
            <a:pPr>
              <a:defRPr/>
            </a:pPr>
            <a:r>
              <a:rPr lang="en-US" altLang="en-US" dirty="0" smtClean="0">
                <a:hlinkClick r:id="rId5"/>
              </a:rPr>
              <a:t>www.whitehouse.gov/omb/grants</a:t>
            </a:r>
            <a:r>
              <a:rPr lang="en-US" altLang="en-US" dirty="0" smtClean="0"/>
              <a:t>   (select grant reform)</a:t>
            </a:r>
          </a:p>
          <a:p>
            <a:pPr>
              <a:defRPr/>
            </a:pPr>
            <a:r>
              <a:rPr lang="en-US" altLang="en-US" dirty="0" smtClean="0">
                <a:hlinkClick r:id="rId6"/>
              </a:rPr>
              <a:t>www.whitehouse.gov/omb/financial_default/</a:t>
            </a:r>
            <a:r>
              <a:rPr lang="en-US" altLang="en-US" dirty="0" smtClean="0"/>
              <a:t>   </a:t>
            </a:r>
          </a:p>
          <a:p>
            <a:pPr marL="0" indent="0">
              <a:buFont typeface="Wingdings" pitchFamily="2" charset="2"/>
              <a:buNone/>
              <a:defRPr/>
            </a:pPr>
            <a:r>
              <a:rPr lang="en-US" altLang="en-US" dirty="0"/>
              <a:t>	</a:t>
            </a:r>
            <a:r>
              <a:rPr lang="en-US" altLang="en-US" dirty="0" smtClean="0"/>
              <a:t>(OMB Office of Federal Financial Management)</a:t>
            </a:r>
          </a:p>
          <a:p>
            <a:pPr>
              <a:defRPr/>
            </a:pPr>
            <a:r>
              <a:rPr lang="en-US" altLang="en-US" dirty="0">
                <a:hlinkClick r:id="rId7"/>
              </a:rPr>
              <a:t>https://</a:t>
            </a:r>
            <a:r>
              <a:rPr lang="en-US" altLang="en-US" dirty="0" smtClean="0">
                <a:hlinkClick r:id="rId7"/>
              </a:rPr>
              <a:t>www.agacgfm.org/Resources/Online-Library/Intergovernmental-Reports.aspx</a:t>
            </a:r>
            <a:endParaRPr lang="en-US" altLang="en-US" dirty="0" smtClean="0"/>
          </a:p>
          <a:p>
            <a:pPr marL="0" indent="0">
              <a:buNone/>
              <a:defRPr/>
            </a:pPr>
            <a:r>
              <a:rPr lang="en-US" altLang="en-US" dirty="0"/>
              <a:t>	</a:t>
            </a:r>
            <a:r>
              <a:rPr lang="en-US" altLang="en-US" dirty="0" smtClean="0"/>
              <a:t>(Association of Government Accountants tool kits)</a:t>
            </a:r>
          </a:p>
        </p:txBody>
      </p:sp>
    </p:spTree>
    <p:extLst>
      <p:ext uri="{BB962C8B-B14F-4D97-AF65-F5344CB8AC3E}">
        <p14:creationId xmlns:p14="http://schemas.microsoft.com/office/powerpoint/2010/main" val="76218963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lstStyle/>
          <a:p>
            <a:pPr marL="0" indent="0">
              <a:buNone/>
            </a:pPr>
            <a:r>
              <a:rPr lang="en-US" dirty="0" smtClean="0"/>
              <a:t>Scot Phillips, Partner</a:t>
            </a:r>
          </a:p>
          <a:p>
            <a:pPr marL="0" indent="0">
              <a:buNone/>
            </a:pPr>
            <a:r>
              <a:rPr lang="en-US" dirty="0" smtClean="0"/>
              <a:t>Eide Bailly, LLP</a:t>
            </a:r>
          </a:p>
          <a:p>
            <a:pPr marL="0" indent="0">
              <a:buNone/>
            </a:pPr>
            <a:r>
              <a:rPr lang="en-US" dirty="0"/>
              <a:t>877 W. Main St., #800</a:t>
            </a:r>
          </a:p>
          <a:p>
            <a:pPr marL="0" indent="0">
              <a:buNone/>
            </a:pPr>
            <a:r>
              <a:rPr lang="en-US" dirty="0"/>
              <a:t>Boise, ID 873702</a:t>
            </a:r>
          </a:p>
          <a:p>
            <a:pPr marL="0" indent="0">
              <a:buNone/>
            </a:pPr>
            <a:endParaRPr lang="en-US" dirty="0" smtClean="0"/>
          </a:p>
          <a:p>
            <a:pPr marL="0" indent="0">
              <a:buNone/>
            </a:pPr>
            <a:r>
              <a:rPr lang="en-US" dirty="0" smtClean="0">
                <a:hlinkClick r:id="rId2"/>
              </a:rPr>
              <a:t>sphillips@eidebailly.com</a:t>
            </a:r>
            <a:endParaRPr lang="en-US" dirty="0" smtClean="0"/>
          </a:p>
          <a:p>
            <a:pPr marL="0" indent="0">
              <a:buNone/>
            </a:pPr>
            <a:r>
              <a:rPr lang="en-US" dirty="0" smtClean="0"/>
              <a:t>Ph. 208-383-4753</a:t>
            </a:r>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37141442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Who’s responsible from compliance?</a:t>
            </a:r>
            <a:endParaRPr lang="en-US" dirty="0"/>
          </a:p>
        </p:txBody>
      </p:sp>
      <p:sp>
        <p:nvSpPr>
          <p:cNvPr id="3" name="Content Placeholder 2"/>
          <p:cNvSpPr>
            <a:spLocks noGrp="1"/>
          </p:cNvSpPr>
          <p:nvPr>
            <p:ph idx="1"/>
          </p:nvPr>
        </p:nvSpPr>
        <p:spPr/>
        <p:txBody>
          <a:bodyPr/>
          <a:lstStyle/>
          <a:p>
            <a:r>
              <a:rPr lang="en-US" dirty="0" smtClean="0"/>
              <a:t>Initial award recipient?</a:t>
            </a:r>
          </a:p>
          <a:p>
            <a:r>
              <a:rPr lang="en-US" dirty="0" err="1" smtClean="0"/>
              <a:t>Subrecipient</a:t>
            </a:r>
            <a:r>
              <a:rPr lang="en-US" dirty="0" smtClean="0"/>
              <a:t>?</a:t>
            </a:r>
          </a:p>
          <a:p>
            <a:r>
              <a:rPr lang="en-US" dirty="0" smtClean="0"/>
              <a:t>End user of the funding?</a:t>
            </a:r>
            <a:endParaRPr lang="en-US" dirty="0"/>
          </a:p>
        </p:txBody>
      </p:sp>
    </p:spTree>
    <p:extLst>
      <p:ext uri="{BB962C8B-B14F-4D97-AF65-F5344CB8AC3E}">
        <p14:creationId xmlns:p14="http://schemas.microsoft.com/office/powerpoint/2010/main" val="2253135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365602" y="3628606"/>
            <a:ext cx="5486400" cy="1143000"/>
          </a:xfrm>
        </p:spPr>
        <p:txBody>
          <a:bodyPr>
            <a:noAutofit/>
          </a:bodyPr>
          <a:lstStyle/>
          <a:p>
            <a:r>
              <a:rPr lang="en-US" sz="2800" dirty="0"/>
              <a:t>Fundamental Sections of the </a:t>
            </a:r>
            <a:r>
              <a:rPr lang="en-US" sz="2800" i="1" dirty="0"/>
              <a:t>Uniform Administrative Requirements Cost Principles and Audit Requirements for Federal Awards (</a:t>
            </a:r>
            <a:r>
              <a:rPr lang="en-US" sz="2800" dirty="0"/>
              <a:t>The </a:t>
            </a:r>
            <a:r>
              <a:rPr lang="en-US" sz="2800" i="1" dirty="0"/>
              <a:t>Uniform Guidance</a:t>
            </a:r>
            <a:r>
              <a:rPr lang="en-US" sz="2800" dirty="0"/>
              <a:t>)</a:t>
            </a:r>
            <a:r>
              <a:rPr lang="en-US" sz="2800" dirty="0"/>
              <a:t/>
            </a:r>
            <a:br>
              <a:rPr lang="en-US" sz="2800" dirty="0"/>
            </a:br>
            <a:endParaRPr lang="en-US" sz="2800" dirty="0"/>
          </a:p>
        </p:txBody>
      </p:sp>
    </p:spTree>
    <p:extLst>
      <p:ext uri="{BB962C8B-B14F-4D97-AF65-F5344CB8AC3E}">
        <p14:creationId xmlns:p14="http://schemas.microsoft.com/office/powerpoint/2010/main" val="35958516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Key </a:t>
            </a:r>
            <a:r>
              <a:rPr lang="en-US" sz="3200" dirty="0" smtClean="0"/>
              <a:t>Aspects?</a:t>
            </a:r>
            <a:endParaRPr lang="en-US" sz="3200" dirty="0"/>
          </a:p>
        </p:txBody>
      </p:sp>
      <p:sp>
        <p:nvSpPr>
          <p:cNvPr id="3" name="Content Placeholder 2"/>
          <p:cNvSpPr>
            <a:spLocks noGrp="1"/>
          </p:cNvSpPr>
          <p:nvPr>
            <p:ph idx="1"/>
          </p:nvPr>
        </p:nvSpPr>
        <p:spPr>
          <a:xfrm>
            <a:off x="1143000" y="1600201"/>
            <a:ext cx="7543800" cy="4191000"/>
          </a:xfrm>
        </p:spPr>
        <p:txBody>
          <a:bodyPr>
            <a:normAutofit/>
          </a:bodyPr>
          <a:lstStyle/>
          <a:p>
            <a:r>
              <a:rPr lang="en-US" sz="3200" dirty="0" smtClean="0"/>
              <a:t>Consolidation of circulars</a:t>
            </a:r>
          </a:p>
          <a:p>
            <a:r>
              <a:rPr lang="en-US" sz="3200" dirty="0" smtClean="0"/>
              <a:t>Standardized </a:t>
            </a:r>
            <a:r>
              <a:rPr lang="en-US" sz="3200" dirty="0"/>
              <a:t>d</a:t>
            </a:r>
            <a:r>
              <a:rPr lang="en-US" sz="3200" dirty="0" smtClean="0"/>
              <a:t>efinitions</a:t>
            </a:r>
          </a:p>
          <a:p>
            <a:r>
              <a:rPr lang="en-US" sz="3200" dirty="0" smtClean="0"/>
              <a:t>Review </a:t>
            </a:r>
            <a:r>
              <a:rPr lang="en-US" sz="3200" dirty="0"/>
              <a:t>of risk of </a:t>
            </a:r>
            <a:r>
              <a:rPr lang="en-US" sz="3200" dirty="0" smtClean="0"/>
              <a:t>applicants – your </a:t>
            </a:r>
            <a:r>
              <a:rPr lang="en-US" sz="3200" dirty="0"/>
              <a:t>r</a:t>
            </a:r>
            <a:r>
              <a:rPr lang="en-US" sz="3200" dirty="0" smtClean="0"/>
              <a:t>isk </a:t>
            </a:r>
            <a:r>
              <a:rPr lang="en-US" sz="3200" dirty="0"/>
              <a:t>a</a:t>
            </a:r>
            <a:r>
              <a:rPr lang="en-US" sz="3200" dirty="0" smtClean="0"/>
              <a:t>ssessment </a:t>
            </a:r>
            <a:endParaRPr lang="en-US" sz="3200" dirty="0"/>
          </a:p>
          <a:p>
            <a:r>
              <a:rPr lang="en-US" sz="3200" dirty="0" smtClean="0"/>
              <a:t>Change in procurement standards – </a:t>
            </a:r>
            <a:r>
              <a:rPr lang="en-US" sz="3200" i="1" dirty="0"/>
              <a:t>m</a:t>
            </a:r>
            <a:r>
              <a:rPr lang="en-US" sz="3200" i="1" dirty="0" smtClean="0"/>
              <a:t>aybe…</a:t>
            </a:r>
          </a:p>
          <a:p>
            <a:r>
              <a:rPr lang="en-US" sz="3200" dirty="0" smtClean="0"/>
              <a:t>Audit changes</a:t>
            </a:r>
            <a:endParaRPr lang="en-US" sz="3200" dirty="0" smtClean="0"/>
          </a:p>
          <a:p>
            <a:endParaRPr lang="en-US" sz="3200" dirty="0" smtClean="0"/>
          </a:p>
          <a:p>
            <a:endParaRPr lang="en-US" sz="3200" dirty="0"/>
          </a:p>
        </p:txBody>
      </p:sp>
    </p:spTree>
    <p:extLst>
      <p:ext uri="{BB962C8B-B14F-4D97-AF65-F5344CB8AC3E}">
        <p14:creationId xmlns:p14="http://schemas.microsoft.com/office/powerpoint/2010/main" val="3120208079"/>
      </p:ext>
    </p:extLst>
  </p:cSld>
  <p:clrMapOvr>
    <a:masterClrMapping/>
  </p:clrMapOvr>
  <p:timing>
    <p:tnLst>
      <p:par>
        <p:cTn id="1" dur="indefinite" restart="never" nodeType="tmRoot"/>
      </p:par>
    </p:tnLst>
  </p:timing>
</p:sld>
</file>

<file path=ppt/theme/theme1.xml><?xml version="1.0" encoding="utf-8"?>
<a:theme xmlns:a="http://schemas.openxmlformats.org/drawingml/2006/main" name="Eide Bailly Design 2">
  <a:themeElements>
    <a:clrScheme name="Eide Bailly NEW">
      <a:dk1>
        <a:srgbClr val="000000"/>
      </a:dk1>
      <a:lt1>
        <a:srgbClr val="FFFFFF"/>
      </a:lt1>
      <a:dk2>
        <a:srgbClr val="59712A"/>
      </a:dk2>
      <a:lt2>
        <a:srgbClr val="9E7F23"/>
      </a:lt2>
      <a:accent1>
        <a:srgbClr val="304B7A"/>
      </a:accent1>
      <a:accent2>
        <a:srgbClr val="98A44E"/>
      </a:accent2>
      <a:accent3>
        <a:srgbClr val="77250C"/>
      </a:accent3>
      <a:accent4>
        <a:srgbClr val="BA6F27"/>
      </a:accent4>
      <a:accent5>
        <a:srgbClr val="56214C"/>
      </a:accent5>
      <a:accent6>
        <a:srgbClr val="EDBB31"/>
      </a:accent6>
      <a:hlink>
        <a:srgbClr val="0000FF"/>
      </a:hlink>
      <a:folHlink>
        <a:srgbClr val="400080"/>
      </a:folHlink>
    </a:clrScheme>
    <a:fontScheme name="Eide_Bailly - Tw Cen MT">
      <a:majorFont>
        <a:latin typeface="Tw Cen MT"/>
        <a:ea typeface=""/>
        <a:cs typeface=""/>
      </a:majorFont>
      <a:minorFont>
        <a:latin typeface="Tw Cen M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ide Bailly Design 2" id="{945B7344-AD25-4D68-AB60-E4CB24778C77}" vid="{CE38A3BA-4BFC-4F73-84FE-8766D32E9B4D}"/>
    </a:ext>
  </a:extLst>
</a:theme>
</file>

<file path=ppt/theme/theme2.xml><?xml version="1.0" encoding="utf-8"?>
<a:theme xmlns:a="http://schemas.openxmlformats.org/drawingml/2006/main" name="Office Theme">
  <a:themeElements>
    <a:clrScheme name="Eide Bailly NEW">
      <a:dk1>
        <a:srgbClr val="000000"/>
      </a:dk1>
      <a:lt1>
        <a:srgbClr val="FFFFFF"/>
      </a:lt1>
      <a:dk2>
        <a:srgbClr val="59712A"/>
      </a:dk2>
      <a:lt2>
        <a:srgbClr val="9E7F23"/>
      </a:lt2>
      <a:accent1>
        <a:srgbClr val="304B7A"/>
      </a:accent1>
      <a:accent2>
        <a:srgbClr val="98A44E"/>
      </a:accent2>
      <a:accent3>
        <a:srgbClr val="77250C"/>
      </a:accent3>
      <a:accent4>
        <a:srgbClr val="BA6F27"/>
      </a:accent4>
      <a:accent5>
        <a:srgbClr val="56214C"/>
      </a:accent5>
      <a:accent6>
        <a:srgbClr val="EDBB31"/>
      </a:accent6>
      <a:hlink>
        <a:srgbClr val="0000FF"/>
      </a:hlink>
      <a:folHlink>
        <a:srgbClr val="400080"/>
      </a:folHlink>
    </a:clrScheme>
    <a:fontScheme name="Eide Bailly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Eide Bailly NEW">
      <a:dk1>
        <a:srgbClr val="000000"/>
      </a:dk1>
      <a:lt1>
        <a:srgbClr val="FFFFFF"/>
      </a:lt1>
      <a:dk2>
        <a:srgbClr val="59712A"/>
      </a:dk2>
      <a:lt2>
        <a:srgbClr val="9E7F23"/>
      </a:lt2>
      <a:accent1>
        <a:srgbClr val="304B7A"/>
      </a:accent1>
      <a:accent2>
        <a:srgbClr val="98A44E"/>
      </a:accent2>
      <a:accent3>
        <a:srgbClr val="77250C"/>
      </a:accent3>
      <a:accent4>
        <a:srgbClr val="BA6F27"/>
      </a:accent4>
      <a:accent5>
        <a:srgbClr val="56214C"/>
      </a:accent5>
      <a:accent6>
        <a:srgbClr val="EDBB31"/>
      </a:accent6>
      <a:hlink>
        <a:srgbClr val="0000FF"/>
      </a:hlink>
      <a:folHlink>
        <a:srgbClr val="400080"/>
      </a:folHlink>
    </a:clrScheme>
    <a:fontScheme name="Eide Bailly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Eide Bailly Design 2</Template>
  <TotalTime>1649</TotalTime>
  <Words>5400</Words>
  <Application>Microsoft Office PowerPoint</Application>
  <PresentationFormat>On-screen Show (4:3)</PresentationFormat>
  <Paragraphs>622</Paragraphs>
  <Slides>68</Slides>
  <Notes>34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68</vt:i4>
      </vt:variant>
    </vt:vector>
  </HeadingPairs>
  <TitlesOfParts>
    <vt:vector size="73" baseType="lpstr">
      <vt:lpstr>Arial</vt:lpstr>
      <vt:lpstr>Melior</vt:lpstr>
      <vt:lpstr>Tw Cen MT</vt:lpstr>
      <vt:lpstr>Wingdings</vt:lpstr>
      <vt:lpstr>Eide Bailly Design 2</vt:lpstr>
      <vt:lpstr>Uniform Guidance 2 CFR 200</vt:lpstr>
      <vt:lpstr>Presenter</vt:lpstr>
      <vt:lpstr>Agenda</vt:lpstr>
      <vt:lpstr>Purpose of HOME and CDBG</vt:lpstr>
      <vt:lpstr>Who are the Players of HOME and CDBG?</vt:lpstr>
      <vt:lpstr>What is the nature of the funding?</vt:lpstr>
      <vt:lpstr>Who’s responsible from compliance?</vt:lpstr>
      <vt:lpstr>Fundamental Sections of the Uniform Administrative Requirements Cost Principles and Audit Requirements for Federal Awards (The Uniform Guidance) </vt:lpstr>
      <vt:lpstr>Key Aspects?</vt:lpstr>
      <vt:lpstr>Eliminated Duplicative and Conflicting Guidance</vt:lpstr>
      <vt:lpstr>Impact of Uniform Guidance</vt:lpstr>
      <vt:lpstr>Stronger Oversight</vt:lpstr>
      <vt:lpstr>Some Definitions to Know – Equipment vs. Supplies – an opportunity for waste??</vt:lpstr>
      <vt:lpstr>Some Definitions to Know – just for reference</vt:lpstr>
      <vt:lpstr>What about “Must” and “Should”</vt:lpstr>
      <vt:lpstr>Key Section – MANDATORY Disclosure of Conflict of Interest (200.112)</vt:lpstr>
      <vt:lpstr>Key Section – MANDATORY Disclosure of Fraud (200.113)</vt:lpstr>
      <vt:lpstr>Key Section – MANDATORY Disclosure of Fraud (200.113)</vt:lpstr>
      <vt:lpstr>Key Section – MANDATORY Disclosure of Fraud (200.113) – Consider Procurement Cycle..</vt:lpstr>
      <vt:lpstr>Where Does This All Lead To?  Risk Assessment</vt:lpstr>
      <vt:lpstr>Section 205 Risk Considerations – lower risk = lower potential for fraud, waste and abuse</vt:lpstr>
      <vt:lpstr>Section 205 Risk Considerations – lower risk = lower potential for fraud, waste and abuse</vt:lpstr>
      <vt:lpstr>Section 205 Risk Considerations – lower risk = lower potential for fraud, waste and abuse</vt:lpstr>
      <vt:lpstr>Where Does This All Lead To?  Risk Assessment</vt:lpstr>
      <vt:lpstr>Where Does This All Lead To?  Risk Assessment</vt:lpstr>
      <vt:lpstr>Certain Allowable Costs Changes</vt:lpstr>
      <vt:lpstr>Procurement</vt:lpstr>
      <vt:lpstr> Where to Get Information On Risk</vt:lpstr>
      <vt:lpstr>Subrecipients and contractors – monitoring - a deeper dive…</vt:lpstr>
      <vt:lpstr>Sub-recipient vs. Contractor / Fixed Amount Subawards</vt:lpstr>
      <vt:lpstr>Sub-recipient vs. Contractor / Fixed Amount Subawards</vt:lpstr>
      <vt:lpstr>Subrecipient Audits</vt:lpstr>
      <vt:lpstr>Subrecipient / Contractor Determination</vt:lpstr>
      <vt:lpstr>Subrecipients vs. Contractors</vt:lpstr>
      <vt:lpstr>Subaward Requirements – for your reference</vt:lpstr>
      <vt:lpstr>Subaward Requirements</vt:lpstr>
      <vt:lpstr>Participating Jurisdiction</vt:lpstr>
      <vt:lpstr>Subaward Requirements Target Lowering Risk of Fraud, Waste and Abuse</vt:lpstr>
      <vt:lpstr>Required Subrecipient Monitoring Activities Target Lowering Risk of Fraud, Waste and Abuse</vt:lpstr>
      <vt:lpstr>Other Potential PTE Monitoring Tools Depending on Risk of Fraud, Waste and Abuse </vt:lpstr>
      <vt:lpstr>AUP Engagements may be performed by PTEs</vt:lpstr>
      <vt:lpstr>Remedies for Non-Compliance as a result of monitoring</vt:lpstr>
      <vt:lpstr>Subpart F - Audit</vt:lpstr>
      <vt:lpstr>Key Focus Sections for Auditors</vt:lpstr>
      <vt:lpstr>Key Sections – Subpart F Audit Section Focuses on Risk </vt:lpstr>
      <vt:lpstr>Key Sections – Subpart F Audit Section Focuses on Risk </vt:lpstr>
      <vt:lpstr>What Should Auditees Do? (200.508)</vt:lpstr>
      <vt:lpstr>Auditees are responsible for SEFA – Section 200.510</vt:lpstr>
      <vt:lpstr>Schedule of Expenditures of Federal Awards – Section 200.510(b)(4)</vt:lpstr>
      <vt:lpstr>Reminder of Items Required on the Face of the SEFA instead of the Notes</vt:lpstr>
      <vt:lpstr>When Are Federal Awards Expended?</vt:lpstr>
      <vt:lpstr>Valuing Non-cash Awards</vt:lpstr>
      <vt:lpstr>Reminder of Items Required in the Notes</vt:lpstr>
      <vt:lpstr>What Happens with Audit Findings (200.511)</vt:lpstr>
      <vt:lpstr>What Happens with Audit Findings (200.511)</vt:lpstr>
      <vt:lpstr>Report Submission – Section 512</vt:lpstr>
      <vt:lpstr>Report Submission – Section 200.512(b)</vt:lpstr>
      <vt:lpstr>Common Single Audit Issues</vt:lpstr>
      <vt:lpstr>Testing Internal Controls and Compliance – Section 200.514</vt:lpstr>
      <vt:lpstr>How to be a Low-Risk Auditee – Section 200.520</vt:lpstr>
      <vt:lpstr>What Happens When Findings Submitted (200.521)</vt:lpstr>
      <vt:lpstr>What Happens When Findings Submitted (200.521)</vt:lpstr>
      <vt:lpstr>Other Common Issues</vt:lpstr>
      <vt:lpstr>Other issues</vt:lpstr>
      <vt:lpstr>What’s in the 2016 Compliance Supplement?</vt:lpstr>
      <vt:lpstr>2016 Compliance Supplement Changes</vt:lpstr>
      <vt:lpstr>Online Resources</vt:lpstr>
      <vt:lpstr>Contact Information</vt:lpstr>
    </vt:vector>
  </TitlesOfParts>
  <Company>Eide Bailly LLP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Governmental Update</dc:title>
  <dc:creator>Eric Berman</dc:creator>
  <cp:lastModifiedBy>Scot Phillips</cp:lastModifiedBy>
  <cp:revision>171</cp:revision>
  <cp:lastPrinted>2016-04-28T18:26:50Z</cp:lastPrinted>
  <dcterms:created xsi:type="dcterms:W3CDTF">2015-08-19T23:53:13Z</dcterms:created>
  <dcterms:modified xsi:type="dcterms:W3CDTF">2017-05-15T20:27:03Z</dcterms:modified>
</cp:coreProperties>
</file>