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51" r:id="rId1"/>
  </p:sldMasterIdLst>
  <p:notesMasterIdLst>
    <p:notesMasterId r:id="rId31"/>
  </p:notesMasterIdLst>
  <p:handoutMasterIdLst>
    <p:handoutMasterId r:id="rId32"/>
  </p:handout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3" r:id="rId11"/>
    <p:sldId id="272" r:id="rId12"/>
    <p:sldId id="277" r:id="rId13"/>
    <p:sldId id="274" r:id="rId14"/>
    <p:sldId id="276" r:id="rId15"/>
    <p:sldId id="275" r:id="rId16"/>
    <p:sldId id="281" r:id="rId17"/>
    <p:sldId id="278" r:id="rId18"/>
    <p:sldId id="279" r:id="rId19"/>
    <p:sldId id="280" r:id="rId20"/>
    <p:sldId id="282" r:id="rId21"/>
    <p:sldId id="285" r:id="rId22"/>
    <p:sldId id="284" r:id="rId23"/>
    <p:sldId id="283" r:id="rId24"/>
    <p:sldId id="286" r:id="rId25"/>
    <p:sldId id="287" r:id="rId26"/>
    <p:sldId id="288" r:id="rId27"/>
    <p:sldId id="289" r:id="rId28"/>
    <p:sldId id="290" r:id="rId29"/>
    <p:sldId id="291" r:id="rId30"/>
  </p:sldIdLst>
  <p:sldSz cx="13004800" cy="9753600"/>
  <p:notesSz cx="7010400" cy="9296400"/>
  <p:defaultTextStyle>
    <a:defPPr>
      <a:defRPr lang="en-US"/>
    </a:defPPr>
    <a:lvl1pPr algn="l" defTabSz="584200" rtl="0" fontAlgn="base" hangingPunct="0">
      <a:spcBef>
        <a:spcPct val="0"/>
      </a:spcBef>
      <a:spcAft>
        <a:spcPct val="0"/>
      </a:spcAft>
      <a:defRPr kern="1200">
        <a:solidFill>
          <a:srgbClr val="5C6670"/>
        </a:solidFill>
        <a:latin typeface="Trebuchet MS" pitchFamily="-106" charset="0"/>
        <a:ea typeface="Trebuchet MS" pitchFamily="-106" charset="0"/>
        <a:cs typeface="Trebuchet MS" pitchFamily="-106" charset="0"/>
        <a:sym typeface="Trebuchet MS" pitchFamily="-106" charset="0"/>
      </a:defRPr>
    </a:lvl1pPr>
    <a:lvl2pPr marL="228600" indent="228600" algn="l" defTabSz="584200" rtl="0" fontAlgn="base" hangingPunct="0">
      <a:spcBef>
        <a:spcPct val="0"/>
      </a:spcBef>
      <a:spcAft>
        <a:spcPct val="0"/>
      </a:spcAft>
      <a:defRPr kern="1200">
        <a:solidFill>
          <a:srgbClr val="5C6670"/>
        </a:solidFill>
        <a:latin typeface="Trebuchet MS" pitchFamily="-106" charset="0"/>
        <a:ea typeface="Trebuchet MS" pitchFamily="-106" charset="0"/>
        <a:cs typeface="Trebuchet MS" pitchFamily="-106" charset="0"/>
        <a:sym typeface="Trebuchet MS" pitchFamily="-106" charset="0"/>
      </a:defRPr>
    </a:lvl2pPr>
    <a:lvl3pPr marL="457200" indent="457200" algn="l" defTabSz="584200" rtl="0" fontAlgn="base" hangingPunct="0">
      <a:spcBef>
        <a:spcPct val="0"/>
      </a:spcBef>
      <a:spcAft>
        <a:spcPct val="0"/>
      </a:spcAft>
      <a:defRPr kern="1200">
        <a:solidFill>
          <a:srgbClr val="5C6670"/>
        </a:solidFill>
        <a:latin typeface="Trebuchet MS" pitchFamily="-106" charset="0"/>
        <a:ea typeface="Trebuchet MS" pitchFamily="-106" charset="0"/>
        <a:cs typeface="Trebuchet MS" pitchFamily="-106" charset="0"/>
        <a:sym typeface="Trebuchet MS" pitchFamily="-106" charset="0"/>
      </a:defRPr>
    </a:lvl3pPr>
    <a:lvl4pPr marL="685800" indent="685800" algn="l" defTabSz="584200" rtl="0" fontAlgn="base" hangingPunct="0">
      <a:spcBef>
        <a:spcPct val="0"/>
      </a:spcBef>
      <a:spcAft>
        <a:spcPct val="0"/>
      </a:spcAft>
      <a:defRPr kern="1200">
        <a:solidFill>
          <a:srgbClr val="5C6670"/>
        </a:solidFill>
        <a:latin typeface="Trebuchet MS" pitchFamily="-106" charset="0"/>
        <a:ea typeface="Trebuchet MS" pitchFamily="-106" charset="0"/>
        <a:cs typeface="Trebuchet MS" pitchFamily="-106" charset="0"/>
        <a:sym typeface="Trebuchet MS" pitchFamily="-106" charset="0"/>
      </a:defRPr>
    </a:lvl4pPr>
    <a:lvl5pPr marL="914400" indent="914400" algn="l" defTabSz="584200" rtl="0" fontAlgn="base" hangingPunct="0">
      <a:spcBef>
        <a:spcPct val="0"/>
      </a:spcBef>
      <a:spcAft>
        <a:spcPct val="0"/>
      </a:spcAft>
      <a:defRPr kern="1200">
        <a:solidFill>
          <a:srgbClr val="5C6670"/>
        </a:solidFill>
        <a:latin typeface="Trebuchet MS" pitchFamily="-106" charset="0"/>
        <a:ea typeface="Trebuchet MS" pitchFamily="-106" charset="0"/>
        <a:cs typeface="Trebuchet MS" pitchFamily="-106" charset="0"/>
        <a:sym typeface="Trebuchet MS" pitchFamily="-106" charset="0"/>
      </a:defRPr>
    </a:lvl5pPr>
    <a:lvl6pPr marL="2286000" algn="l" defTabSz="457200" rtl="0" eaLnBrk="1" latinLnBrk="0" hangingPunct="1">
      <a:defRPr kern="1200">
        <a:solidFill>
          <a:srgbClr val="5C6670"/>
        </a:solidFill>
        <a:latin typeface="Trebuchet MS" pitchFamily="-106" charset="0"/>
        <a:ea typeface="Trebuchet MS" pitchFamily="-106" charset="0"/>
        <a:cs typeface="Trebuchet MS" pitchFamily="-106" charset="0"/>
        <a:sym typeface="Trebuchet MS" pitchFamily="-106" charset="0"/>
      </a:defRPr>
    </a:lvl6pPr>
    <a:lvl7pPr marL="2743200" algn="l" defTabSz="457200" rtl="0" eaLnBrk="1" latinLnBrk="0" hangingPunct="1">
      <a:defRPr kern="1200">
        <a:solidFill>
          <a:srgbClr val="5C6670"/>
        </a:solidFill>
        <a:latin typeface="Trebuchet MS" pitchFamily="-106" charset="0"/>
        <a:ea typeface="Trebuchet MS" pitchFamily="-106" charset="0"/>
        <a:cs typeface="Trebuchet MS" pitchFamily="-106" charset="0"/>
        <a:sym typeface="Trebuchet MS" pitchFamily="-106" charset="0"/>
      </a:defRPr>
    </a:lvl7pPr>
    <a:lvl8pPr marL="3200400" algn="l" defTabSz="457200" rtl="0" eaLnBrk="1" latinLnBrk="0" hangingPunct="1">
      <a:defRPr kern="1200">
        <a:solidFill>
          <a:srgbClr val="5C6670"/>
        </a:solidFill>
        <a:latin typeface="Trebuchet MS" pitchFamily="-106" charset="0"/>
        <a:ea typeface="Trebuchet MS" pitchFamily="-106" charset="0"/>
        <a:cs typeface="Trebuchet MS" pitchFamily="-106" charset="0"/>
        <a:sym typeface="Trebuchet MS" pitchFamily="-106" charset="0"/>
      </a:defRPr>
    </a:lvl8pPr>
    <a:lvl9pPr marL="3657600" algn="l" defTabSz="457200" rtl="0" eaLnBrk="1" latinLnBrk="0" hangingPunct="1">
      <a:defRPr kern="1200">
        <a:solidFill>
          <a:srgbClr val="5C6670"/>
        </a:solidFill>
        <a:latin typeface="Trebuchet MS" pitchFamily="-106" charset="0"/>
        <a:ea typeface="Trebuchet MS" pitchFamily="-106" charset="0"/>
        <a:cs typeface="Trebuchet MS" pitchFamily="-106" charset="0"/>
        <a:sym typeface="Trebuchet MS" pitchFamily="-106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632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5" autoAdjust="0"/>
  </p:normalViewPr>
  <p:slideViewPr>
    <p:cSldViewPr>
      <p:cViewPr>
        <p:scale>
          <a:sx n="57" d="100"/>
          <a:sy n="57" d="100"/>
        </p:scale>
        <p:origin x="-1842" y="-64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762"/>
    </p:cViewPr>
  </p:sorterViewPr>
  <p:notesViewPr>
    <p:cSldViewPr>
      <p:cViewPr varScale="1">
        <p:scale>
          <a:sx n="85" d="100"/>
          <a:sy n="85" d="100"/>
        </p:scale>
        <p:origin x="-3198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C42AA19-8C9C-4D92-83A1-F2006032F934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D642D26-61EA-4441-95DB-B0DBC5A9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10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sp>
      <p:sp>
        <p:nvSpPr>
          <p:cNvPr id="11266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>
                <a:sym typeface="Avenir" charset="0"/>
              </a:rPr>
              <a:t>Click to edit Master text styles</a:t>
            </a:r>
          </a:p>
          <a:p>
            <a:pPr lvl="1"/>
            <a:r>
              <a:rPr lang="en-US" noProof="0">
                <a:sym typeface="Avenir" charset="0"/>
              </a:rPr>
              <a:t>Second level</a:t>
            </a:r>
          </a:p>
          <a:p>
            <a:pPr lvl="2"/>
            <a:r>
              <a:rPr lang="en-US" noProof="0">
                <a:sym typeface="Avenir" charset="0"/>
              </a:rPr>
              <a:t>Third level</a:t>
            </a:r>
          </a:p>
          <a:p>
            <a:pPr lvl="3"/>
            <a:r>
              <a:rPr lang="en-US" noProof="0">
                <a:sym typeface="Avenir" charset="0"/>
              </a:rPr>
              <a:t>Fourth level</a:t>
            </a:r>
          </a:p>
          <a:p>
            <a:pPr lvl="4"/>
            <a:r>
              <a:rPr lang="en-US" noProof="0">
                <a:sym typeface="Avenir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2464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35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87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4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66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09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82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62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05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96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38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55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941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437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364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500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01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968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250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49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633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371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69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35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96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4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33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79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85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53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/>
          </p:cNvSpPr>
          <p:nvPr userDrawn="1"/>
        </p:nvSpPr>
        <p:spPr bwMode="auto">
          <a:xfrm>
            <a:off x="1009650" y="3487738"/>
            <a:ext cx="10983913" cy="2776537"/>
          </a:xfrm>
          <a:prstGeom prst="roundRect">
            <a:avLst>
              <a:gd name="adj" fmla="val 6861"/>
            </a:avLst>
          </a:pr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2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/>
          </p:cNvSpPr>
          <p:nvPr userDrawn="1"/>
        </p:nvSpPr>
        <p:spPr bwMode="auto">
          <a:xfrm>
            <a:off x="654050" y="530225"/>
            <a:ext cx="11695113" cy="7026275"/>
          </a:xfrm>
          <a:prstGeom prst="roundRect">
            <a:avLst>
              <a:gd name="adj" fmla="val 2713"/>
            </a:avLst>
          </a:pr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2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gray_gradient_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050" y="-14288"/>
            <a:ext cx="13042900" cy="9782176"/>
          </a:xfrm>
          <a:prstGeom prst="rect">
            <a:avLst/>
          </a:prstGeom>
          <a:noFill/>
          <a:ln w="3175">
            <a:noFill/>
            <a:miter lim="0"/>
            <a:headEnd/>
            <a:tailEnd/>
          </a:ln>
        </p:spPr>
      </p:pic>
      <p:sp>
        <p:nvSpPr>
          <p:cNvPr id="4098" name="AutoShape 2"/>
          <p:cNvSpPr>
            <a:spLocks/>
          </p:cNvSpPr>
          <p:nvPr/>
        </p:nvSpPr>
        <p:spPr bwMode="auto">
          <a:xfrm>
            <a:off x="654050" y="7881938"/>
            <a:ext cx="11695113" cy="1339850"/>
          </a:xfrm>
          <a:prstGeom prst="roundRect">
            <a:avLst>
              <a:gd name="adj" fmla="val 14222"/>
            </a:avLst>
          </a:prstGeom>
          <a:solidFill>
            <a:srgbClr val="5C6670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200"/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 flipV="1">
            <a:off x="5511800" y="8102600"/>
            <a:ext cx="0" cy="898525"/>
          </a:xfrm>
          <a:prstGeom prst="line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20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8175804"/>
            <a:ext cx="4349511" cy="7521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84" r:id="rId2"/>
    <p:sldLayoutId id="2147483785" r:id="rId3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+mj-lt"/>
          <a:ea typeface="+mj-ea"/>
          <a:cs typeface="+mj-cs"/>
          <a:sym typeface="Trebuchet MS" pitchFamily="-106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6" charset="0"/>
          <a:ea typeface="Trebuchet MS" pitchFamily="-106" charset="0"/>
          <a:cs typeface="Trebuchet MS" pitchFamily="-106" charset="0"/>
          <a:sym typeface="Trebuchet MS" pitchFamily="-106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6" charset="0"/>
          <a:ea typeface="Trebuchet MS" pitchFamily="-106" charset="0"/>
          <a:cs typeface="Trebuchet MS" pitchFamily="-106" charset="0"/>
          <a:sym typeface="Trebuchet MS" pitchFamily="-106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6" charset="0"/>
          <a:ea typeface="Trebuchet MS" pitchFamily="-106" charset="0"/>
          <a:cs typeface="Trebuchet MS" pitchFamily="-106" charset="0"/>
          <a:sym typeface="Trebuchet MS" pitchFamily="-106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6" charset="0"/>
          <a:ea typeface="Trebuchet MS" pitchFamily="-106" charset="0"/>
          <a:cs typeface="Trebuchet MS" pitchFamily="-106" charset="0"/>
          <a:sym typeface="Trebuchet MS" pitchFamily="-106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6" charset="0"/>
          <a:ea typeface="Trebuchet MS" pitchFamily="-106" charset="0"/>
          <a:cs typeface="Trebuchet MS" pitchFamily="-106" charset="0"/>
          <a:sym typeface="Trebuchet MS" pitchFamily="-106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6" charset="0"/>
          <a:ea typeface="Trebuchet MS" pitchFamily="-106" charset="0"/>
          <a:cs typeface="Trebuchet MS" pitchFamily="-106" charset="0"/>
          <a:sym typeface="Trebuchet MS" pitchFamily="-106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6" charset="0"/>
          <a:ea typeface="Trebuchet MS" pitchFamily="-106" charset="0"/>
          <a:cs typeface="Trebuchet MS" pitchFamily="-106" charset="0"/>
          <a:sym typeface="Trebuchet MS" pitchFamily="-106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6600" b="1" i="1">
          <a:solidFill>
            <a:srgbClr val="FFFFFF"/>
          </a:solidFill>
          <a:latin typeface="Trebuchet MS" pitchFamily="-106" charset="0"/>
          <a:ea typeface="Trebuchet MS" pitchFamily="-106" charset="0"/>
          <a:cs typeface="Trebuchet MS" pitchFamily="-106" charset="0"/>
          <a:sym typeface="Trebuchet MS" pitchFamily="-106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500">
          <a:solidFill>
            <a:srgbClr val="FFFFFF"/>
          </a:solidFill>
          <a:latin typeface="+mn-lt"/>
          <a:ea typeface="+mn-ea"/>
          <a:cs typeface="+mn-cs"/>
          <a:sym typeface="Trebuchet MS" pitchFamily="-106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500">
          <a:solidFill>
            <a:srgbClr val="FFFFFF"/>
          </a:solidFill>
          <a:latin typeface="+mn-lt"/>
          <a:ea typeface="+mn-ea"/>
          <a:cs typeface="+mn-cs"/>
          <a:sym typeface="Trebuchet MS" pitchFamily="-106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500">
          <a:solidFill>
            <a:srgbClr val="FFFFFF"/>
          </a:solidFill>
          <a:latin typeface="+mn-lt"/>
          <a:ea typeface="+mn-ea"/>
          <a:cs typeface="+mn-cs"/>
          <a:sym typeface="Trebuchet MS" pitchFamily="-106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500">
          <a:solidFill>
            <a:srgbClr val="FFFFFF"/>
          </a:solidFill>
          <a:latin typeface="+mn-lt"/>
          <a:ea typeface="+mn-ea"/>
          <a:cs typeface="+mn-cs"/>
          <a:sym typeface="Trebuchet MS" pitchFamily="-106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500">
          <a:solidFill>
            <a:srgbClr val="FFFFFF"/>
          </a:solidFill>
          <a:latin typeface="+mn-lt"/>
          <a:ea typeface="+mn-ea"/>
          <a:cs typeface="+mn-cs"/>
          <a:sym typeface="Trebuchet MS" pitchFamily="-106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500">
          <a:solidFill>
            <a:srgbClr val="FFFFFF"/>
          </a:solidFill>
          <a:latin typeface="+mn-lt"/>
          <a:ea typeface="+mn-ea"/>
          <a:cs typeface="+mn-cs"/>
          <a:sym typeface="Trebuchet MS" pitchFamily="-106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500">
          <a:solidFill>
            <a:srgbClr val="FFFFFF"/>
          </a:solidFill>
          <a:latin typeface="+mn-lt"/>
          <a:ea typeface="+mn-ea"/>
          <a:cs typeface="+mn-cs"/>
          <a:sym typeface="Trebuchet MS" pitchFamily="-106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500">
          <a:solidFill>
            <a:srgbClr val="FFFFFF"/>
          </a:solidFill>
          <a:latin typeface="+mn-lt"/>
          <a:ea typeface="+mn-ea"/>
          <a:cs typeface="+mn-cs"/>
          <a:sym typeface="Trebuchet MS" pitchFamily="-106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500">
          <a:solidFill>
            <a:srgbClr val="FFFFFF"/>
          </a:solidFill>
          <a:latin typeface="+mn-lt"/>
          <a:ea typeface="+mn-ea"/>
          <a:cs typeface="+mn-cs"/>
          <a:sym typeface="Trebuchet MS" pitchFamily="-106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orado.gov/pacific/hcpf/single-entry-point-agencies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ann.watts@state.co.us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naomi.hubert@state.co.u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78407" y="1335584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2">
                    <a:lumMod val="50000"/>
                  </a:schemeClr>
                </a:solidFill>
              </a:rPr>
              <a:t>TOP TEN HOME MODIFICATIONS</a:t>
            </a:r>
            <a:endParaRPr lang="en-US" sz="4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96" y="3352800"/>
            <a:ext cx="8779422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7652" name="AutoShape 3"/>
          <p:cNvSpPr>
            <a:spLocks/>
          </p:cNvSpPr>
          <p:nvPr/>
        </p:nvSpPr>
        <p:spPr bwMode="auto">
          <a:xfrm>
            <a:off x="1296988" y="1944688"/>
            <a:ext cx="10409237" cy="1731962"/>
          </a:xfrm>
          <a:custGeom>
            <a:avLst/>
            <a:gdLst>
              <a:gd name="T0" fmla="*/ 5204619 w 21600"/>
              <a:gd name="T1" fmla="*/ 865981 h 21600"/>
              <a:gd name="T2" fmla="*/ 5204619 w 21600"/>
              <a:gd name="T3" fmla="*/ 865981 h 21600"/>
              <a:gd name="T4" fmla="*/ 5204619 w 21600"/>
              <a:gd name="T5" fmla="*/ 865981 h 21600"/>
              <a:gd name="T6" fmla="*/ 5204619 w 21600"/>
              <a:gd name="T7" fmla="*/ 8659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87400" y="1363287"/>
            <a:ext cx="5181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SURFACES</a:t>
            </a:r>
            <a:r>
              <a:rPr lang="en-US" sz="2800" b="1" dirty="0" smtClean="0">
                <a:solidFill>
                  <a:srgbClr val="000000"/>
                </a:solidFill>
              </a:rPr>
              <a:t> (walls &amp; floors)</a:t>
            </a:r>
          </a:p>
          <a:p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Color/Texture/Pattern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“Non-Skid”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Durability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Maintenance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74" y="4594941"/>
            <a:ext cx="4829171" cy="288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89863" y="2136917"/>
            <a:ext cx="49530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Other things to think about</a:t>
            </a:r>
          </a:p>
          <a:p>
            <a:pPr algn="ctr"/>
            <a:endParaRPr lang="en-US" sz="2800" dirty="0" smtClean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Electric wheelchairs</a:t>
            </a:r>
          </a:p>
          <a:p>
            <a:pPr algn="ctr"/>
            <a:endParaRPr lang="en-US" sz="1200" dirty="0" smtClean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Transition strips between different surfaces</a:t>
            </a:r>
          </a:p>
          <a:p>
            <a:pPr algn="ctr"/>
            <a:endParaRPr lang="en-US" sz="1200" dirty="0" smtClean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High traffic areas</a:t>
            </a:r>
          </a:p>
          <a:p>
            <a:pPr algn="ctr"/>
            <a:endParaRPr lang="en-US" sz="1200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Use of space</a:t>
            </a:r>
          </a:p>
          <a:p>
            <a:pPr algn="ctr"/>
            <a:endParaRPr lang="en-US" sz="1200" dirty="0" smtClean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Wall Protectors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74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7652" name="AutoShape 3"/>
          <p:cNvSpPr>
            <a:spLocks/>
          </p:cNvSpPr>
          <p:nvPr/>
        </p:nvSpPr>
        <p:spPr bwMode="auto">
          <a:xfrm>
            <a:off x="1296988" y="1944688"/>
            <a:ext cx="10409237" cy="1731962"/>
          </a:xfrm>
          <a:custGeom>
            <a:avLst/>
            <a:gdLst>
              <a:gd name="T0" fmla="*/ 5204619 w 21600"/>
              <a:gd name="T1" fmla="*/ 865981 h 21600"/>
              <a:gd name="T2" fmla="*/ 5204619 w 21600"/>
              <a:gd name="T3" fmla="*/ 865981 h 21600"/>
              <a:gd name="T4" fmla="*/ 5204619 w 21600"/>
              <a:gd name="T5" fmla="*/ 865981 h 21600"/>
              <a:gd name="T6" fmla="*/ 5204619 w 21600"/>
              <a:gd name="T7" fmla="*/ 8659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83494" y="609600"/>
            <a:ext cx="104378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CABINETS and STORAGE</a:t>
            </a:r>
          </a:p>
          <a:p>
            <a:pPr algn="ctr"/>
            <a:endParaRPr lang="en-US" sz="28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Toe kick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Lower counters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Knee space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Pull down/Pull out shelving</a:t>
            </a:r>
          </a:p>
          <a:p>
            <a:pPr algn="ctr"/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779" y="4205721"/>
            <a:ext cx="4023879" cy="268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565814"/>
            <a:ext cx="3163888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00" y="3682192"/>
            <a:ext cx="3547582" cy="3846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6968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253135"/>
            <a:ext cx="3862922" cy="338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940" y="3810000"/>
            <a:ext cx="5058958" cy="378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224450" y="7097353"/>
            <a:ext cx="61936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000000"/>
                </a:solidFill>
                <a:latin typeface="+mn-lt"/>
              </a:rPr>
              <a:t>EZ </a:t>
            </a:r>
            <a:r>
              <a:rPr lang="en-US" altLang="en-US" sz="4000" b="1" dirty="0">
                <a:solidFill>
                  <a:srgbClr val="000000"/>
                </a:solidFill>
                <a:latin typeface="+mn-lt"/>
              </a:rPr>
              <a:t>Pocket Doors 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617" y="3105583"/>
            <a:ext cx="3124200" cy="431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27930" y="1277389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Carousel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Shelving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979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7652" name="AutoShape 3"/>
          <p:cNvSpPr>
            <a:spLocks/>
          </p:cNvSpPr>
          <p:nvPr/>
        </p:nvSpPr>
        <p:spPr bwMode="auto">
          <a:xfrm>
            <a:off x="1296988" y="1944688"/>
            <a:ext cx="10409237" cy="1731962"/>
          </a:xfrm>
          <a:custGeom>
            <a:avLst/>
            <a:gdLst>
              <a:gd name="T0" fmla="*/ 5204619 w 21600"/>
              <a:gd name="T1" fmla="*/ 865981 h 21600"/>
              <a:gd name="T2" fmla="*/ 5204619 w 21600"/>
              <a:gd name="T3" fmla="*/ 865981 h 21600"/>
              <a:gd name="T4" fmla="*/ 5204619 w 21600"/>
              <a:gd name="T5" fmla="*/ 865981 h 21600"/>
              <a:gd name="T6" fmla="*/ 5204619 w 21600"/>
              <a:gd name="T7" fmla="*/ 8659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4000" y="436583"/>
            <a:ext cx="6781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ASSISTANCE with HYGIENE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Cut out tub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Walk-in tub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Roll in shower/Walk-in shower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Wall mounted shower seat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Comfort height toilet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Accessible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</a:rPr>
              <a:t>sink</a:t>
            </a: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11" y="673615"/>
            <a:ext cx="5074195" cy="413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11" y="5305598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332" y="4947766"/>
            <a:ext cx="1982874" cy="264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3881179"/>
            <a:ext cx="5638800" cy="374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9659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7652" name="AutoShape 3"/>
          <p:cNvSpPr>
            <a:spLocks/>
          </p:cNvSpPr>
          <p:nvPr/>
        </p:nvSpPr>
        <p:spPr bwMode="auto">
          <a:xfrm>
            <a:off x="1296988" y="1944688"/>
            <a:ext cx="10409237" cy="1731962"/>
          </a:xfrm>
          <a:custGeom>
            <a:avLst/>
            <a:gdLst>
              <a:gd name="T0" fmla="*/ 5204619 w 21600"/>
              <a:gd name="T1" fmla="*/ 865981 h 21600"/>
              <a:gd name="T2" fmla="*/ 5204619 w 21600"/>
              <a:gd name="T3" fmla="*/ 865981 h 21600"/>
              <a:gd name="T4" fmla="*/ 5204619 w 21600"/>
              <a:gd name="T5" fmla="*/ 865981 h 21600"/>
              <a:gd name="T6" fmla="*/ 5204619 w 21600"/>
              <a:gd name="T7" fmla="*/ 8659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21" y="3124200"/>
            <a:ext cx="550311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345" y="723900"/>
            <a:ext cx="6009499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1150600" y="723900"/>
            <a:ext cx="1418244" cy="4533900"/>
          </a:xfrm>
          <a:prstGeom prst="rect">
            <a:avLst/>
          </a:prstGeom>
          <a:solidFill>
            <a:schemeClr val="tx1">
              <a:lumMod val="85000"/>
            </a:schemeClr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5C6670"/>
              </a:solidFill>
              <a:effectLst/>
              <a:latin typeface="Trebuchet MS" pitchFamily="-106" charset="0"/>
              <a:ea typeface="Trebuchet MS" pitchFamily="-106" charset="0"/>
              <a:cs typeface="Trebuchet MS" pitchFamily="-106" charset="0"/>
              <a:sym typeface="Trebuchet MS" pitchFamily="-10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9800" y="1359913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Aesthetics and Function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01606" y="6019800"/>
            <a:ext cx="59443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Access to plumbing has been incorporated into the design of the vanity</a:t>
            </a:r>
            <a:endParaRPr lang="en-US" sz="2800" b="1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8864600" y="4343400"/>
            <a:ext cx="838200" cy="1676400"/>
          </a:xfrm>
          <a:prstGeom prst="straightConnector1">
            <a:avLst/>
          </a:prstGeom>
          <a:solidFill>
            <a:srgbClr val="14943F"/>
          </a:solidFill>
          <a:ln w="5715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473076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87600" y="1159632"/>
            <a:ext cx="792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ACCESSIBLE ROUTES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Ramps – wood, concrete, modular, threshold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Stair Glide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Wheelchair Lift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Easy Steps</a:t>
            </a: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5420661"/>
            <a:ext cx="28956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00" y="5329947"/>
            <a:ext cx="2819400" cy="211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3905250"/>
            <a:ext cx="5029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260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7652" name="AutoShape 3"/>
          <p:cNvSpPr>
            <a:spLocks/>
          </p:cNvSpPr>
          <p:nvPr/>
        </p:nvSpPr>
        <p:spPr bwMode="auto">
          <a:xfrm>
            <a:off x="1296988" y="1944688"/>
            <a:ext cx="10409237" cy="1731962"/>
          </a:xfrm>
          <a:custGeom>
            <a:avLst/>
            <a:gdLst>
              <a:gd name="T0" fmla="*/ 5204619 w 21600"/>
              <a:gd name="T1" fmla="*/ 865981 h 21600"/>
              <a:gd name="T2" fmla="*/ 5204619 w 21600"/>
              <a:gd name="T3" fmla="*/ 865981 h 21600"/>
              <a:gd name="T4" fmla="*/ 5204619 w 21600"/>
              <a:gd name="T5" fmla="*/ 865981 h 21600"/>
              <a:gd name="T6" fmla="*/ 5204619 w 21600"/>
              <a:gd name="T7" fmla="*/ 8659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149899"/>
            <a:ext cx="5706224" cy="427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578" y="1131888"/>
            <a:ext cx="5684058" cy="426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9751" y="6168043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BEFORE                                               AFTER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528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225800" y="608668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STRUCTURAL CHANGES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082" y="1676399"/>
            <a:ext cx="4495800" cy="579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306" y="1684328"/>
            <a:ext cx="4497388" cy="579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2982" y="232756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SHOWER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68899" y="4394279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CLOSET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679767" y="6172200"/>
            <a:ext cx="116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STORAGE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550400" y="421477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SHOWER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 bwMode="auto">
          <a:xfrm>
            <a:off x="7950200" y="3581400"/>
            <a:ext cx="228600" cy="818038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5C6670"/>
              </a:solidFill>
              <a:effectLst/>
              <a:latin typeface="Trebuchet MS" pitchFamily="-106" charset="0"/>
              <a:ea typeface="Trebuchet MS" pitchFamily="-106" charset="0"/>
              <a:cs typeface="Trebuchet MS" pitchFamily="-106" charset="0"/>
              <a:sym typeface="Trebuchet MS" pitchFamily="-10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3144" y="3555076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SHELF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7149306" y="3766066"/>
            <a:ext cx="915194" cy="184666"/>
          </a:xfrm>
          <a:prstGeom prst="straightConnector1">
            <a:avLst/>
          </a:prstGeom>
          <a:solidFill>
            <a:srgbClr val="14943F"/>
          </a:solidFill>
          <a:ln w="28575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arrow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10541000" y="1981200"/>
            <a:ext cx="228600" cy="11430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5C6670"/>
              </a:solidFill>
              <a:effectLst/>
              <a:latin typeface="Trebuchet MS" pitchFamily="-106" charset="0"/>
              <a:ea typeface="Trebuchet MS" pitchFamily="-106" charset="0"/>
              <a:cs typeface="Trebuchet MS" pitchFamily="-106" charset="0"/>
              <a:sym typeface="Trebuchet MS" pitchFamily="-10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12400" y="901055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BUILT IN SHELVING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10655300" y="1547386"/>
            <a:ext cx="114300" cy="780178"/>
          </a:xfrm>
          <a:prstGeom prst="straightConnector1">
            <a:avLst/>
          </a:prstGeom>
          <a:solidFill>
            <a:srgbClr val="14943F"/>
          </a:solidFill>
          <a:ln w="28575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9786389" y="615973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STORAGE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1930400" y="6746980"/>
            <a:ext cx="119553" cy="168224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5C6670"/>
              </a:solidFill>
              <a:effectLst/>
              <a:latin typeface="Trebuchet MS" pitchFamily="-106" charset="0"/>
              <a:ea typeface="Trebuchet MS" pitchFamily="-106" charset="0"/>
              <a:cs typeface="Trebuchet MS" pitchFamily="-106" charset="0"/>
              <a:sym typeface="Trebuchet MS" pitchFamily="-106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930400" y="6746980"/>
            <a:ext cx="1100601" cy="0"/>
          </a:xfrm>
          <a:prstGeom prst="line">
            <a:avLst/>
          </a:prstGeom>
          <a:solidFill>
            <a:srgbClr val="14943F"/>
          </a:solidFill>
          <a:ln w="381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361844" y="6016537"/>
            <a:ext cx="135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CASE OPENING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540000" y="7374234"/>
            <a:ext cx="204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BEFORE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18945" y="73742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AFTER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714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7652" name="AutoShape 3"/>
          <p:cNvSpPr>
            <a:spLocks/>
          </p:cNvSpPr>
          <p:nvPr/>
        </p:nvSpPr>
        <p:spPr bwMode="auto">
          <a:xfrm>
            <a:off x="1296988" y="1944688"/>
            <a:ext cx="10409237" cy="1731962"/>
          </a:xfrm>
          <a:custGeom>
            <a:avLst/>
            <a:gdLst>
              <a:gd name="T0" fmla="*/ 5204619 w 21600"/>
              <a:gd name="T1" fmla="*/ 865981 h 21600"/>
              <a:gd name="T2" fmla="*/ 5204619 w 21600"/>
              <a:gd name="T3" fmla="*/ 865981 h 21600"/>
              <a:gd name="T4" fmla="*/ 5204619 w 21600"/>
              <a:gd name="T5" fmla="*/ 865981 h 21600"/>
              <a:gd name="T6" fmla="*/ 5204619 w 21600"/>
              <a:gd name="T7" fmla="*/ 8659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92862" y="4038600"/>
            <a:ext cx="73914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ENVIRONMENTAL CONTROLS</a:t>
            </a:r>
          </a:p>
          <a:p>
            <a:pPr algn="ctr"/>
            <a:endParaRPr lang="en-US" sz="32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Alarms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Thermostat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Lighting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Light Switches/Electrical Outlets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Assistive Technology</a:t>
            </a:r>
          </a:p>
          <a:p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9" y="747899"/>
            <a:ext cx="3883025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176" y="700583"/>
            <a:ext cx="3725312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675681"/>
            <a:ext cx="2250392" cy="300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8073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7652" name="AutoShape 3"/>
          <p:cNvSpPr>
            <a:spLocks/>
          </p:cNvSpPr>
          <p:nvPr/>
        </p:nvSpPr>
        <p:spPr bwMode="auto">
          <a:xfrm>
            <a:off x="1296988" y="1944688"/>
            <a:ext cx="10409237" cy="1731962"/>
          </a:xfrm>
          <a:custGeom>
            <a:avLst/>
            <a:gdLst>
              <a:gd name="T0" fmla="*/ 5204619 w 21600"/>
              <a:gd name="T1" fmla="*/ 865981 h 21600"/>
              <a:gd name="T2" fmla="*/ 5204619 w 21600"/>
              <a:gd name="T3" fmla="*/ 865981 h 21600"/>
              <a:gd name="T4" fmla="*/ 5204619 w 21600"/>
              <a:gd name="T5" fmla="*/ 865981 h 21600"/>
              <a:gd name="T6" fmla="*/ 5204619 w 21600"/>
              <a:gd name="T7" fmla="*/ 8659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96988" y="762066"/>
            <a:ext cx="1000601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APPLIANCES</a:t>
            </a:r>
          </a:p>
          <a:p>
            <a:pPr algn="ctr"/>
            <a:endParaRPr lang="en-US" sz="32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Built in Ovens    Cook Tops    Side by Side Refrigerators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Installation Height of Dish Washers        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Front Loading Washer &amp; Dryers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96" y="3465193"/>
            <a:ext cx="8532795" cy="397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9904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7652" name="AutoShape 3"/>
          <p:cNvSpPr>
            <a:spLocks/>
          </p:cNvSpPr>
          <p:nvPr/>
        </p:nvSpPr>
        <p:spPr bwMode="auto">
          <a:xfrm>
            <a:off x="1296988" y="1944688"/>
            <a:ext cx="10409237" cy="1731962"/>
          </a:xfrm>
          <a:custGeom>
            <a:avLst/>
            <a:gdLst>
              <a:gd name="T0" fmla="*/ 5204619 w 21600"/>
              <a:gd name="T1" fmla="*/ 865981 h 21600"/>
              <a:gd name="T2" fmla="*/ 5204619 w 21600"/>
              <a:gd name="T3" fmla="*/ 865981 h 21600"/>
              <a:gd name="T4" fmla="*/ 5204619 w 21600"/>
              <a:gd name="T5" fmla="*/ 865981 h 21600"/>
              <a:gd name="T6" fmla="*/ 5204619 w 21600"/>
              <a:gd name="T7" fmla="*/ 8659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pic>
        <p:nvPicPr>
          <p:cNvPr id="5" name="Picture 7" descr="j0424812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349742"/>
            <a:ext cx="8686800" cy="754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073400" y="2810669"/>
            <a:ext cx="8077200" cy="457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buFontTx/>
              <a:buNone/>
            </a:pPr>
            <a:endParaRPr lang="en-US" altLang="en-US" sz="2800" b="1" dirty="0" smtClean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defTabSz="91440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1.How to Complete a Home Mod Assessment</a:t>
            </a:r>
          </a:p>
          <a:p>
            <a:pPr defTabSz="91440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2. Top Ten Home Modifications </a:t>
            </a:r>
          </a:p>
          <a:p>
            <a:pPr defTabSz="91440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3.Advocating for Home Modifications </a:t>
            </a:r>
          </a:p>
          <a:p>
            <a:pPr defTabSz="91440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4. Funding for Home Modifications</a:t>
            </a:r>
          </a:p>
          <a:p>
            <a:pPr defTabSz="914400" eaLnBrk="1" hangingPunct="1">
              <a:spcBef>
                <a:spcPct val="50000"/>
              </a:spcBef>
              <a:buFontTx/>
              <a:buNone/>
            </a:pPr>
            <a:endParaRPr lang="en-US" altLang="en-US" sz="2800" b="1" dirty="0" smtClean="0">
              <a:solidFill>
                <a:prstClr val="black"/>
              </a:solidFill>
              <a:latin typeface="+mn-lt"/>
              <a:ea typeface="+mn-ea"/>
              <a:cs typeface="Arial" pitchFamily="34" charset="0"/>
            </a:endParaRPr>
          </a:p>
          <a:p>
            <a:pPr defTabSz="914400" eaLnBrk="1" hangingPunct="1">
              <a:spcBef>
                <a:spcPct val="50000"/>
              </a:spcBef>
              <a:buFontTx/>
              <a:buNone/>
            </a:pPr>
            <a:endParaRPr lang="en-US" altLang="en-US" sz="2800" dirty="0" smtClean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3886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7652" name="AutoShape 3"/>
          <p:cNvSpPr>
            <a:spLocks/>
          </p:cNvSpPr>
          <p:nvPr/>
        </p:nvSpPr>
        <p:spPr bwMode="auto">
          <a:xfrm>
            <a:off x="1296988" y="1944688"/>
            <a:ext cx="10409237" cy="1731962"/>
          </a:xfrm>
          <a:custGeom>
            <a:avLst/>
            <a:gdLst>
              <a:gd name="T0" fmla="*/ 5204619 w 21600"/>
              <a:gd name="T1" fmla="*/ 865981 h 21600"/>
              <a:gd name="T2" fmla="*/ 5204619 w 21600"/>
              <a:gd name="T3" fmla="*/ 865981 h 21600"/>
              <a:gd name="T4" fmla="*/ 5204619 w 21600"/>
              <a:gd name="T5" fmla="*/ 865981 h 21600"/>
              <a:gd name="T6" fmla="*/ 5204619 w 21600"/>
              <a:gd name="T7" fmla="*/ 8659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939800" y="608013"/>
            <a:ext cx="11277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ADVOCATING FOR HOME MODIFICATIONS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3064933"/>
            <a:ext cx="2438400" cy="379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 bwMode="auto">
          <a:xfrm>
            <a:off x="5130800" y="1944688"/>
            <a:ext cx="4876800" cy="1456531"/>
          </a:xfrm>
          <a:prstGeom prst="wedgeRoundRectCallout">
            <a:avLst>
              <a:gd name="adj1" fmla="val -62083"/>
              <a:gd name="adj2" fmla="val 51086"/>
              <a:gd name="adj3" fmla="val 16667"/>
            </a:avLst>
          </a:prstGeom>
          <a:noFill/>
          <a:ln w="127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5C6670"/>
              </a:solidFill>
              <a:effectLst/>
              <a:latin typeface="Trebuchet MS" pitchFamily="-106" charset="0"/>
              <a:ea typeface="Trebuchet MS" pitchFamily="-106" charset="0"/>
              <a:cs typeface="Trebuchet MS" pitchFamily="-106" charset="0"/>
              <a:sym typeface="Trebuchet MS" pitchFamily="-10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11800" y="228600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Can I get a ramp?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34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399553" y="5334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6600" b="1" i="1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itchFamily="-106" charset="0"/>
              </a:defRPr>
            </a:lvl1pPr>
            <a:lvl2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6600" b="1" i="1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defRPr>
            </a:lvl2pPr>
            <a:lvl3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6600" b="1" i="1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defRPr>
            </a:lvl3pPr>
            <a:lvl4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6600" b="1" i="1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defRPr>
            </a:lvl4pPr>
            <a:lvl5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6600" b="1" i="1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6600" b="1" i="1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6600" b="1" i="1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6600" b="1" i="1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6600" b="1" i="1">
                <a:solidFill>
                  <a:srgbClr val="FFFFFF"/>
                </a:solidFill>
                <a:latin typeface="Trebuchet MS" pitchFamily="-106" charset="0"/>
                <a:ea typeface="Trebuchet MS" pitchFamily="-106" charset="0"/>
                <a:cs typeface="Trebuchet MS" pitchFamily="-106" charset="0"/>
                <a:sym typeface="Trebuchet MS" pitchFamily="-106" charset="0"/>
              </a:defRPr>
            </a:lvl9pPr>
          </a:lstStyle>
          <a:p>
            <a:pPr eaLnBrk="1" hangingPunct="1"/>
            <a:r>
              <a:rPr lang="en-US" altLang="en-US" sz="4400" u="sng" kern="0" dirty="0" smtClean="0">
                <a:solidFill>
                  <a:schemeClr val="accent6">
                    <a:lumMod val="50000"/>
                  </a:schemeClr>
                </a:solidFill>
              </a:rPr>
              <a:t>The Fair Housing Act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82600" y="2468650"/>
            <a:ext cx="12115800" cy="6381404"/>
          </a:xfrm>
          <a:prstGeom prst="rect">
            <a:avLst/>
          </a:prstGeom>
        </p:spPr>
        <p:txBody>
          <a:bodyPr/>
          <a:lstStyle>
            <a:lvl1pPr marL="342900" indent="-342900" algn="l" defTabSz="584200" rtl="0" eaLnBrk="0" fontAlgn="base" hangingPunct="0">
              <a:spcBef>
                <a:spcPts val="4200"/>
              </a:spcBef>
              <a:spcAft>
                <a:spcPct val="0"/>
              </a:spcAft>
              <a:defRPr sz="3500"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 pitchFamily="-106" charset="0"/>
              </a:defRPr>
            </a:lvl1pPr>
            <a:lvl2pPr marL="228600" indent="228600" algn="l" defTabSz="584200" rtl="0" eaLnBrk="0" fontAlgn="base" hangingPunct="0">
              <a:spcBef>
                <a:spcPts val="4200"/>
              </a:spcBef>
              <a:spcAft>
                <a:spcPct val="0"/>
              </a:spcAft>
              <a:defRPr sz="3500"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 pitchFamily="-106" charset="0"/>
              </a:defRPr>
            </a:lvl2pPr>
            <a:lvl3pPr marL="457200" indent="457200" algn="l" defTabSz="584200" rtl="0" eaLnBrk="0" fontAlgn="base" hangingPunct="0">
              <a:spcBef>
                <a:spcPts val="4200"/>
              </a:spcBef>
              <a:spcAft>
                <a:spcPct val="0"/>
              </a:spcAft>
              <a:defRPr sz="3500"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 pitchFamily="-106" charset="0"/>
              </a:defRPr>
            </a:lvl3pPr>
            <a:lvl4pPr marL="685800" indent="685800" algn="l" defTabSz="584200" rtl="0" eaLnBrk="0" fontAlgn="base" hangingPunct="0">
              <a:spcBef>
                <a:spcPts val="4200"/>
              </a:spcBef>
              <a:spcAft>
                <a:spcPct val="0"/>
              </a:spcAft>
              <a:defRPr sz="3500"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 pitchFamily="-106" charset="0"/>
              </a:defRPr>
            </a:lvl4pPr>
            <a:lvl5pPr marL="914400" indent="914400" algn="l" defTabSz="584200" rtl="0" eaLnBrk="0" fontAlgn="base" hangingPunct="0">
              <a:spcBef>
                <a:spcPts val="4200"/>
              </a:spcBef>
              <a:spcAft>
                <a:spcPct val="0"/>
              </a:spcAft>
              <a:defRPr sz="3500"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 pitchFamily="-106" charset="0"/>
              </a:defRPr>
            </a:lvl5pPr>
            <a:lvl6pPr marL="1371600" algn="l" defTabSz="584200" rtl="0" fontAlgn="base" hangingPunct="0">
              <a:spcBef>
                <a:spcPts val="4200"/>
              </a:spcBef>
              <a:spcAft>
                <a:spcPct val="0"/>
              </a:spcAft>
              <a:defRPr sz="3500"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 pitchFamily="-106" charset="0"/>
              </a:defRPr>
            </a:lvl6pPr>
            <a:lvl7pPr marL="1828800" algn="l" defTabSz="584200" rtl="0" fontAlgn="base" hangingPunct="0">
              <a:spcBef>
                <a:spcPts val="4200"/>
              </a:spcBef>
              <a:spcAft>
                <a:spcPct val="0"/>
              </a:spcAft>
              <a:defRPr sz="3500"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 pitchFamily="-106" charset="0"/>
              </a:defRPr>
            </a:lvl7pPr>
            <a:lvl8pPr marL="2286000" algn="l" defTabSz="584200" rtl="0" fontAlgn="base" hangingPunct="0">
              <a:spcBef>
                <a:spcPts val="4200"/>
              </a:spcBef>
              <a:spcAft>
                <a:spcPct val="0"/>
              </a:spcAft>
              <a:defRPr sz="3500"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 pitchFamily="-106" charset="0"/>
              </a:defRPr>
            </a:lvl8pPr>
            <a:lvl9pPr marL="2743200" algn="l" defTabSz="584200" rtl="0" fontAlgn="base" hangingPunct="0">
              <a:spcBef>
                <a:spcPts val="4200"/>
              </a:spcBef>
              <a:spcAft>
                <a:spcPct val="0"/>
              </a:spcAft>
              <a:defRPr sz="3500"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 pitchFamily="-106" charset="0"/>
              </a:defRPr>
            </a:lvl9pPr>
          </a:lstStyle>
          <a:p>
            <a:pPr lvl="1" eaLnBrk="1" hangingPunct="1">
              <a:buFont typeface="Arial" pitchFamily="34" charset="0"/>
              <a:buNone/>
            </a:pPr>
            <a:r>
              <a:rPr lang="en-US" altLang="en-US" sz="2800" b="1" kern="0" dirty="0" smtClean="0">
                <a:solidFill>
                  <a:schemeClr val="tx2">
                    <a:lumMod val="10000"/>
                  </a:schemeClr>
                </a:solidFill>
              </a:rPr>
              <a:t>Establishes design and construction requirements for multifamily housing of four or more units built for first occupancy after March 13, 1991 (privately funded)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en-US" altLang="en-US" sz="2800" b="1" kern="0" dirty="0" smtClean="0">
                <a:solidFill>
                  <a:schemeClr val="tx2">
                    <a:lumMod val="10000"/>
                  </a:schemeClr>
                </a:solidFill>
              </a:rPr>
              <a:t>Landlords/Owners cannot refuse to make reasonable accommodations when such accommodations may be necessary to afford a person with a disability equal opportunity to use and enjoy a dwelling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en-US" altLang="en-US" sz="2800" b="1" kern="0" dirty="0" smtClean="0">
                <a:solidFill>
                  <a:schemeClr val="tx2">
                    <a:lumMod val="10000"/>
                  </a:schemeClr>
                </a:solidFill>
              </a:rPr>
              <a:t>Landlords/Owners are not required to pay for the modifications but can request  that the tenant restore the unit to it’s original condition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404812"/>
            <a:ext cx="1548187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294" y="401637"/>
            <a:ext cx="1547812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0752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70000" y="479683"/>
            <a:ext cx="104648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Section 504 of the Rehabilitation Act of 1973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74700" y="1443573"/>
            <a:ext cx="11455400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Access requirements apply to new construction of federally subsidized multi-family housing having 5 or more units constructed after July 11, 1988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tx2">
                  <a:lumMod val="10000"/>
                </a:schemeClr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A percentage of units must be made readily accessible and not merely adaptable for people with disabilities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tx2">
                  <a:lumMod val="10000"/>
                </a:schemeClr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Request for reasonable accommodations cannot be refused and are completed at the owner’s/landlord’s expense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tx2">
                  <a:lumMod val="10000"/>
                </a:schemeClr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581" y="6010567"/>
            <a:ext cx="5213019" cy="170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2889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436905" y="808722"/>
            <a:ext cx="731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Americans with Disabilities Act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7451" y="2454024"/>
            <a:ext cx="11582400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</a:rPr>
              <a:t>Civil </a:t>
            </a:r>
            <a:r>
              <a:rPr lang="en-US" altLang="en-US" b="1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</a:rPr>
              <a:t>rights </a:t>
            </a: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</a:rPr>
              <a:t>law guaranteeing equal opportunity for individuals with disabilities in employment, state and local government services, public accommodations, transportation and telecommunications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tx2">
                  <a:lumMod val="10000"/>
                </a:schemeClr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</a:rPr>
              <a:t>In multi-family housing, the leasing office would be covered under the ADA, as it would be a place of public accommodation. The individual units and common areas would be covered under the Fair Housing Act and/or Section 504</a:t>
            </a:r>
            <a:endParaRPr lang="en-US" altLang="en-US" b="1" dirty="0">
              <a:solidFill>
                <a:schemeClr val="tx2">
                  <a:lumMod val="10000"/>
                </a:schemeClr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1" y="319233"/>
            <a:ext cx="1779900" cy="174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5049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7652" name="AutoShape 3"/>
          <p:cNvSpPr>
            <a:spLocks/>
          </p:cNvSpPr>
          <p:nvPr/>
        </p:nvSpPr>
        <p:spPr bwMode="auto">
          <a:xfrm>
            <a:off x="1296988" y="1944688"/>
            <a:ext cx="10409237" cy="1731962"/>
          </a:xfrm>
          <a:custGeom>
            <a:avLst/>
            <a:gdLst>
              <a:gd name="T0" fmla="*/ 5204619 w 21600"/>
              <a:gd name="T1" fmla="*/ 865981 h 21600"/>
              <a:gd name="T2" fmla="*/ 5204619 w 21600"/>
              <a:gd name="T3" fmla="*/ 865981 h 21600"/>
              <a:gd name="T4" fmla="*/ 5204619 w 21600"/>
              <a:gd name="T5" fmla="*/ 865981 h 21600"/>
              <a:gd name="T6" fmla="*/ 5204619 w 21600"/>
              <a:gd name="T7" fmla="*/ 8659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49400" y="1131887"/>
            <a:ext cx="1056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</a:rPr>
              <a:t>FUNDING for HOME MODIFICATIONS</a:t>
            </a:r>
            <a:endParaRPr lang="en-US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2153" y="3047999"/>
            <a:ext cx="9906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City and County Housing Departments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Non-Profit Organizations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Volunteers</a:t>
            </a:r>
          </a:p>
          <a:p>
            <a:pPr algn="ctr"/>
            <a:endParaRPr lang="en-US" sz="36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Medicaid Home Modification Program</a:t>
            </a:r>
          </a:p>
          <a:p>
            <a:pPr algn="ctr"/>
            <a:endParaRPr lang="en-US" sz="36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5245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7652" name="AutoShape 3"/>
          <p:cNvSpPr>
            <a:spLocks/>
          </p:cNvSpPr>
          <p:nvPr/>
        </p:nvSpPr>
        <p:spPr bwMode="auto">
          <a:xfrm>
            <a:off x="1296988" y="1944688"/>
            <a:ext cx="10409237" cy="1731962"/>
          </a:xfrm>
          <a:custGeom>
            <a:avLst/>
            <a:gdLst>
              <a:gd name="T0" fmla="*/ 5204619 w 21600"/>
              <a:gd name="T1" fmla="*/ 865981 h 21600"/>
              <a:gd name="T2" fmla="*/ 5204619 w 21600"/>
              <a:gd name="T3" fmla="*/ 865981 h 21600"/>
              <a:gd name="T4" fmla="*/ 5204619 w 21600"/>
              <a:gd name="T5" fmla="*/ 865981 h 21600"/>
              <a:gd name="T6" fmla="*/ 5204619 w 21600"/>
              <a:gd name="T7" fmla="*/ 8659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86606" y="2362200"/>
            <a:ext cx="11430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 eaLnBrk="0"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A benefit for people who are clients of Medicaid, with a waiver to receive “Home and Community Based Services</a:t>
            </a:r>
            <a:r>
              <a:rPr 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”</a:t>
            </a:r>
          </a:p>
          <a:p>
            <a:pPr marL="457200" lvl="1" indent="0" eaLnBrk="0">
              <a:spcBef>
                <a:spcPct val="20000"/>
              </a:spcBef>
              <a:defRPr/>
            </a:pPr>
            <a:endParaRPr lang="en-US" sz="2800" b="1" kern="0" dirty="0" smtClean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lvl="1" indent="0" eaLnBrk="0"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chemeClr val="tx2">
                    <a:lumMod val="10000"/>
                  </a:schemeClr>
                </a:solidFill>
              </a:rPr>
              <a:t>Goal = prevent </a:t>
            </a:r>
            <a:r>
              <a:rPr lang="en-US" sz="2800" b="1" kern="0" dirty="0" smtClean="0">
                <a:solidFill>
                  <a:schemeClr val="tx2">
                    <a:lumMod val="10000"/>
                  </a:schemeClr>
                </a:solidFill>
              </a:rPr>
              <a:t>institutionalization by i</a:t>
            </a:r>
            <a:r>
              <a:rPr 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mproving </a:t>
            </a:r>
            <a:r>
              <a:rPr lang="en-US" sz="2800" b="1" kern="0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accessibility of their </a:t>
            </a:r>
            <a:r>
              <a:rPr 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home</a:t>
            </a:r>
          </a:p>
          <a:p>
            <a:pPr marL="457200" lvl="1" indent="0" eaLnBrk="0">
              <a:spcBef>
                <a:spcPct val="20000"/>
              </a:spcBef>
              <a:defRPr/>
            </a:pPr>
            <a:endParaRPr lang="en-US" sz="2800" b="1" kern="0" dirty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lvl="1" indent="0" eaLnBrk="0"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Available statewide through local &amp; regional “Single Entry Point” (SEP) case management </a:t>
            </a:r>
            <a:r>
              <a:rPr 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agencies, found here:  </a:t>
            </a:r>
            <a:r>
              <a:rPr lang="en-US" sz="2800" b="1" dirty="0"/>
              <a:t> </a:t>
            </a:r>
            <a:r>
              <a:rPr lang="en-US" sz="2800" b="1" dirty="0">
                <a:hlinkClick r:id="rId3"/>
              </a:rPr>
              <a:t>https://www.colorado.gov/pacific/hcpf/single-entry-point-agencies</a:t>
            </a:r>
            <a:endParaRPr lang="en-US" sz="2800" b="1" kern="0" dirty="0" smtClean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lvl="1" indent="0" eaLnBrk="0">
              <a:spcBef>
                <a:spcPct val="20000"/>
              </a:spcBef>
              <a:defRPr/>
            </a:pPr>
            <a:endParaRPr lang="en-US" sz="2800" b="1" kern="0" dirty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86606" y="1168557"/>
            <a:ext cx="112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u="sng" dirty="0">
                <a:solidFill>
                  <a:srgbClr val="000000"/>
                </a:solidFill>
                <a:latin typeface="Trebuchet MS" pitchFamily="34" charset="0"/>
              </a:rPr>
              <a:t>What is </a:t>
            </a:r>
            <a:r>
              <a:rPr lang="en-US" sz="3600" b="1" u="sng" dirty="0" smtClean="0">
                <a:solidFill>
                  <a:srgbClr val="000000"/>
                </a:solidFill>
                <a:latin typeface="Trebuchet MS" pitchFamily="34" charset="0"/>
              </a:rPr>
              <a:t>the Medicaid </a:t>
            </a:r>
            <a:r>
              <a:rPr lang="en-US" sz="3600" b="1" u="sng" dirty="0">
                <a:solidFill>
                  <a:srgbClr val="000000"/>
                </a:solidFill>
                <a:latin typeface="Trebuchet MS" pitchFamily="34" charset="0"/>
              </a:rPr>
              <a:t>Home Modification Program?</a:t>
            </a:r>
            <a:endParaRPr lang="en-US" altLang="en-US" sz="3600" b="1" u="sng" dirty="0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9024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7652" name="AutoShape 3"/>
          <p:cNvSpPr>
            <a:spLocks/>
          </p:cNvSpPr>
          <p:nvPr/>
        </p:nvSpPr>
        <p:spPr bwMode="auto">
          <a:xfrm>
            <a:off x="1296988" y="1944688"/>
            <a:ext cx="10409237" cy="1731962"/>
          </a:xfrm>
          <a:custGeom>
            <a:avLst/>
            <a:gdLst>
              <a:gd name="T0" fmla="*/ 5204619 w 21600"/>
              <a:gd name="T1" fmla="*/ 865981 h 21600"/>
              <a:gd name="T2" fmla="*/ 5204619 w 21600"/>
              <a:gd name="T3" fmla="*/ 865981 h 21600"/>
              <a:gd name="T4" fmla="*/ 5204619 w 21600"/>
              <a:gd name="T5" fmla="*/ 865981 h 21600"/>
              <a:gd name="T6" fmla="*/ 5204619 w 21600"/>
              <a:gd name="T7" fmla="*/ 8659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86606" y="2209800"/>
            <a:ext cx="11430000" cy="5066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 eaLnBrk="0">
              <a:spcBef>
                <a:spcPct val="20000"/>
              </a:spcBef>
              <a:buAutoNum type="arabicPeriod"/>
              <a:defRPr/>
            </a:pPr>
            <a:r>
              <a:rPr 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Client </a:t>
            </a:r>
            <a:r>
              <a:rPr lang="en-US" sz="2800" b="1" kern="0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requests modification from their local </a:t>
            </a:r>
            <a:r>
              <a:rPr 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SEP</a:t>
            </a:r>
          </a:p>
          <a:p>
            <a:pPr marL="971550" lvl="1" indent="-514350" eaLnBrk="0">
              <a:spcBef>
                <a:spcPct val="20000"/>
              </a:spcBef>
              <a:buAutoNum type="arabicPeriod"/>
              <a:defRPr/>
            </a:pPr>
            <a:endParaRPr lang="en-US" sz="1600" b="1" kern="0" dirty="0" smtClean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  <a:p>
            <a:pPr marL="971550" lvl="1" indent="-514350" eaLnBrk="0">
              <a:spcBef>
                <a:spcPct val="20000"/>
              </a:spcBef>
              <a:buAutoNum type="arabicPeriod"/>
              <a:defRPr/>
            </a:pPr>
            <a:r>
              <a:rPr 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Case </a:t>
            </a:r>
            <a:r>
              <a:rPr lang="en-US" sz="2800" b="1" kern="0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Manager </a:t>
            </a:r>
            <a:r>
              <a:rPr 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completes </a:t>
            </a:r>
            <a:r>
              <a:rPr lang="en-US" sz="2800" b="1" kern="0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referral and </a:t>
            </a:r>
            <a:r>
              <a:rPr 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schedules </a:t>
            </a:r>
            <a:r>
              <a:rPr lang="en-US" sz="2800" b="1" kern="0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evaluation by an Occupational or Physical </a:t>
            </a:r>
            <a:r>
              <a:rPr 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Therapist</a:t>
            </a:r>
          </a:p>
          <a:p>
            <a:pPr marL="971550" lvl="1" indent="-514350" eaLnBrk="0">
              <a:spcBef>
                <a:spcPct val="20000"/>
              </a:spcBef>
              <a:buAutoNum type="arabicPeriod"/>
              <a:defRPr/>
            </a:pPr>
            <a:endParaRPr lang="en-US" sz="1600" b="1" kern="0" dirty="0" smtClean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  <a:p>
            <a:pPr marL="971550" lvl="1" indent="-514350" eaLnBrk="0">
              <a:spcBef>
                <a:spcPct val="20000"/>
              </a:spcBef>
              <a:buAutoNum type="arabicPeriod"/>
              <a:defRPr/>
            </a:pPr>
            <a:r>
              <a:rPr 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Case </a:t>
            </a:r>
            <a:r>
              <a:rPr lang="en-US" sz="2800" b="1" kern="0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Manager </a:t>
            </a:r>
            <a:r>
              <a:rPr 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gets </a:t>
            </a:r>
            <a:r>
              <a:rPr lang="en-US" sz="2800" b="1" kern="0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bids from contractors who are enrolled as home modification </a:t>
            </a:r>
            <a:r>
              <a:rPr 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“providers”</a:t>
            </a:r>
          </a:p>
          <a:p>
            <a:pPr marL="971550" lvl="1" indent="-514350" eaLnBrk="0">
              <a:spcBef>
                <a:spcPct val="20000"/>
              </a:spcBef>
              <a:buAutoNum type="arabicPeriod"/>
              <a:defRPr/>
            </a:pPr>
            <a:endParaRPr lang="en-US" sz="1600" b="1" kern="0" dirty="0" smtClean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  <a:p>
            <a:pPr marL="971550" lvl="1" indent="-514350" eaLnBrk="0">
              <a:spcBef>
                <a:spcPct val="20000"/>
              </a:spcBef>
              <a:buAutoNum type="arabicPeriod"/>
              <a:defRPr/>
            </a:pPr>
            <a:r>
              <a:rPr 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Once </a:t>
            </a:r>
            <a:r>
              <a:rPr lang="en-US" sz="2800" b="1" kern="0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bid approved, Case Manager notifies the chosen contractor &amp; the work may </a:t>
            </a:r>
            <a:r>
              <a:rPr 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proceed.</a:t>
            </a:r>
          </a:p>
          <a:p>
            <a:pPr marL="971550" lvl="1" indent="-514350" eaLnBrk="0">
              <a:spcBef>
                <a:spcPct val="20000"/>
              </a:spcBef>
              <a:buAutoNum type="arabicPeriod"/>
              <a:defRPr/>
            </a:pPr>
            <a:endParaRPr lang="en-US" sz="1600" b="1" kern="0" dirty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  <a:p>
            <a:pPr marL="971550" lvl="1" indent="-514350" eaLnBrk="0">
              <a:spcBef>
                <a:spcPct val="20000"/>
              </a:spcBef>
              <a:buAutoNum type="arabicPeriod"/>
              <a:defRPr/>
            </a:pPr>
            <a:r>
              <a:rPr 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Provider/contractor </a:t>
            </a:r>
            <a:r>
              <a:rPr lang="en-US" sz="2800" b="1" kern="0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submits pay </a:t>
            </a:r>
            <a:r>
              <a:rPr 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requests </a:t>
            </a:r>
            <a:r>
              <a:rPr lang="en-US" sz="2800" b="1" kern="0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to HCPF.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86606" y="1168557"/>
            <a:ext cx="112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u="sng" dirty="0" smtClean="0">
                <a:solidFill>
                  <a:srgbClr val="000000"/>
                </a:solidFill>
                <a:latin typeface="Trebuchet MS" pitchFamily="34" charset="0"/>
              </a:rPr>
              <a:t>Steps to Medicaid </a:t>
            </a:r>
            <a:r>
              <a:rPr lang="en-US" sz="3600" b="1" u="sng" dirty="0">
                <a:solidFill>
                  <a:srgbClr val="000000"/>
                </a:solidFill>
                <a:latin typeface="Trebuchet MS" pitchFamily="34" charset="0"/>
              </a:rPr>
              <a:t>Home </a:t>
            </a:r>
            <a:r>
              <a:rPr lang="en-US" sz="3600" b="1" u="sng" dirty="0" smtClean="0">
                <a:solidFill>
                  <a:srgbClr val="000000"/>
                </a:solidFill>
                <a:latin typeface="Trebuchet MS" pitchFamily="34" charset="0"/>
              </a:rPr>
              <a:t>Modification</a:t>
            </a:r>
            <a:endParaRPr lang="en-US" altLang="en-US" sz="3600" b="1" u="sng" dirty="0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0406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7652" name="AutoShape 3"/>
          <p:cNvSpPr>
            <a:spLocks/>
          </p:cNvSpPr>
          <p:nvPr/>
        </p:nvSpPr>
        <p:spPr bwMode="auto">
          <a:xfrm>
            <a:off x="1296988" y="1944688"/>
            <a:ext cx="10409237" cy="1731962"/>
          </a:xfrm>
          <a:custGeom>
            <a:avLst/>
            <a:gdLst>
              <a:gd name="T0" fmla="*/ 5204619 w 21600"/>
              <a:gd name="T1" fmla="*/ 865981 h 21600"/>
              <a:gd name="T2" fmla="*/ 5204619 w 21600"/>
              <a:gd name="T3" fmla="*/ 865981 h 21600"/>
              <a:gd name="T4" fmla="*/ 5204619 w 21600"/>
              <a:gd name="T5" fmla="*/ 865981 h 21600"/>
              <a:gd name="T6" fmla="*/ 5204619 w 21600"/>
              <a:gd name="T7" fmla="*/ 8659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72306" y="2131919"/>
            <a:ext cx="11430000" cy="568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 eaLnBrk="0">
              <a:spcBef>
                <a:spcPct val="20000"/>
              </a:spcBef>
              <a:defRPr/>
            </a:pPr>
            <a:r>
              <a:rPr lang="en-US" altLang="en-US" sz="2800" b="1" kern="0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Complaints – </a:t>
            </a:r>
            <a:r>
              <a:rPr lang="en-US" alt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doing inspections </a:t>
            </a:r>
            <a:r>
              <a:rPr lang="en-US" altLang="en-US" sz="2800" b="1" kern="0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&amp; following up on resolution</a:t>
            </a:r>
          </a:p>
          <a:p>
            <a:pPr marL="457200" lvl="1" indent="0" eaLnBrk="0">
              <a:spcBef>
                <a:spcPct val="20000"/>
              </a:spcBef>
              <a:defRPr/>
            </a:pPr>
            <a:endParaRPr lang="en-US" altLang="en-US" sz="800" b="1" kern="0" dirty="0" smtClean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lvl="1" indent="0" eaLnBrk="0">
              <a:spcBef>
                <a:spcPct val="20000"/>
              </a:spcBef>
              <a:defRPr/>
            </a:pPr>
            <a:r>
              <a:rPr lang="en-US" alt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Stakeholder </a:t>
            </a:r>
            <a:r>
              <a:rPr lang="en-US" altLang="en-US" sz="2800" b="1" kern="0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meetings</a:t>
            </a:r>
          </a:p>
          <a:p>
            <a:pPr marL="457200" lvl="1" indent="0" eaLnBrk="0">
              <a:spcBef>
                <a:spcPct val="20000"/>
              </a:spcBef>
              <a:defRPr/>
            </a:pPr>
            <a:endParaRPr lang="en-US" altLang="en-US" sz="800" b="1" kern="0" dirty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lvl="1" indent="0" eaLnBrk="0">
              <a:spcBef>
                <a:spcPct val="20000"/>
              </a:spcBef>
              <a:defRPr/>
            </a:pPr>
            <a:r>
              <a:rPr lang="en-US" alt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New </a:t>
            </a:r>
            <a:r>
              <a:rPr lang="en-US" altLang="en-US" sz="2800" b="1" kern="0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standard forms </a:t>
            </a:r>
          </a:p>
          <a:p>
            <a:pPr marL="1028700" lvl="2" indent="-342900" eaLnBrk="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6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Improve communication between clients, SEPs &amp; contractors</a:t>
            </a:r>
          </a:p>
          <a:p>
            <a:pPr marL="1028700" lvl="2" indent="-342900" eaLnBrk="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600" b="1" kern="0" dirty="0">
                <a:solidFill>
                  <a:schemeClr val="tx2">
                    <a:lumMod val="10000"/>
                  </a:schemeClr>
                </a:solidFill>
              </a:rPr>
              <a:t>Ensure that the home modification work matches the bid, the OT/PT evaluation, and clients’ expectations</a:t>
            </a:r>
          </a:p>
          <a:p>
            <a:pPr marL="1028700" lvl="2" indent="-342900" eaLnBrk="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6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Speed </a:t>
            </a:r>
            <a:r>
              <a:rPr lang="en-US" altLang="en-US" sz="2600" b="1" kern="0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up the approval process</a:t>
            </a:r>
          </a:p>
          <a:p>
            <a:pPr marL="457200" lvl="1" indent="0" eaLnBrk="0">
              <a:spcBef>
                <a:spcPct val="20000"/>
              </a:spcBef>
              <a:defRPr/>
            </a:pPr>
            <a:endParaRPr lang="en-US" altLang="en-US" sz="800" b="1" kern="0" dirty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lvl="1" indent="0" eaLnBrk="0">
              <a:spcBef>
                <a:spcPct val="20000"/>
              </a:spcBef>
              <a:defRPr/>
            </a:pPr>
            <a:r>
              <a:rPr lang="en-US" alt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Planning </a:t>
            </a:r>
            <a:r>
              <a:rPr lang="en-US" altLang="en-US" sz="2800" b="1" kern="0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for Inspections</a:t>
            </a:r>
          </a:p>
          <a:p>
            <a:pPr marL="457200" lvl="1" indent="0" eaLnBrk="0">
              <a:spcBef>
                <a:spcPct val="20000"/>
              </a:spcBef>
              <a:defRPr/>
            </a:pPr>
            <a:endParaRPr lang="en-US" altLang="en-US" sz="800" b="1" kern="0" dirty="0" smtClean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lvl="1" indent="0" eaLnBrk="0">
              <a:spcBef>
                <a:spcPct val="20000"/>
              </a:spcBef>
              <a:defRPr/>
            </a:pPr>
            <a:r>
              <a:rPr lang="en-US" alt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Contractor/provider </a:t>
            </a:r>
            <a:r>
              <a:rPr lang="en-US" altLang="en-US" sz="2800" b="1" kern="0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outreach – updating areas served</a:t>
            </a:r>
          </a:p>
          <a:p>
            <a:pPr marL="457200" lvl="1" indent="0" eaLnBrk="0">
              <a:spcBef>
                <a:spcPct val="20000"/>
              </a:spcBef>
              <a:defRPr/>
            </a:pPr>
            <a:endParaRPr lang="en-US" altLang="en-US" sz="800" b="1" kern="0" dirty="0" smtClean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lvl="1" indent="0" eaLnBrk="0">
              <a:spcBef>
                <a:spcPct val="20000"/>
              </a:spcBef>
              <a:defRPr/>
            </a:pPr>
            <a:r>
              <a:rPr lang="en-US" alt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Training </a:t>
            </a:r>
            <a:r>
              <a:rPr lang="en-US" altLang="en-US" sz="2800" b="1" kern="0" dirty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on process, what is allowed, etc.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86606" y="1168557"/>
            <a:ext cx="112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u="sng" dirty="0" smtClean="0">
                <a:solidFill>
                  <a:srgbClr val="000000"/>
                </a:solidFill>
                <a:latin typeface="Trebuchet MS" pitchFamily="34" charset="0"/>
              </a:rPr>
              <a:t>How can we Improve Medicaid </a:t>
            </a:r>
            <a:r>
              <a:rPr lang="en-US" sz="3600" b="1" u="sng" dirty="0">
                <a:solidFill>
                  <a:srgbClr val="000000"/>
                </a:solidFill>
                <a:latin typeface="Trebuchet MS" pitchFamily="34" charset="0"/>
              </a:rPr>
              <a:t>Home </a:t>
            </a:r>
            <a:r>
              <a:rPr lang="en-US" sz="3600" b="1" u="sng" dirty="0" smtClean="0">
                <a:solidFill>
                  <a:srgbClr val="000000"/>
                </a:solidFill>
                <a:latin typeface="Trebuchet MS" pitchFamily="34" charset="0"/>
              </a:rPr>
              <a:t>Modification?</a:t>
            </a:r>
            <a:endParaRPr lang="en-US" altLang="en-US" sz="3600" b="1" u="sng" dirty="0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8131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7652" name="AutoShape 3"/>
          <p:cNvSpPr>
            <a:spLocks/>
          </p:cNvSpPr>
          <p:nvPr/>
        </p:nvSpPr>
        <p:spPr bwMode="auto">
          <a:xfrm>
            <a:off x="1296988" y="1944688"/>
            <a:ext cx="10409237" cy="1731962"/>
          </a:xfrm>
          <a:custGeom>
            <a:avLst/>
            <a:gdLst>
              <a:gd name="T0" fmla="*/ 5204619 w 21600"/>
              <a:gd name="T1" fmla="*/ 865981 h 21600"/>
              <a:gd name="T2" fmla="*/ 5204619 w 21600"/>
              <a:gd name="T3" fmla="*/ 865981 h 21600"/>
              <a:gd name="T4" fmla="*/ 5204619 w 21600"/>
              <a:gd name="T5" fmla="*/ 865981 h 21600"/>
              <a:gd name="T6" fmla="*/ 5204619 w 21600"/>
              <a:gd name="T7" fmla="*/ 8659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72306" y="2131919"/>
            <a:ext cx="11430000" cy="2148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 eaLnBrk="0">
              <a:spcBef>
                <a:spcPct val="20000"/>
              </a:spcBef>
              <a:defRPr/>
            </a:pPr>
            <a:endParaRPr lang="en-US" altLang="en-US" sz="2800" b="1" kern="0" dirty="0" smtClean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lvl="1" indent="0" algn="ctr" eaLnBrk="0">
              <a:spcBef>
                <a:spcPct val="20000"/>
              </a:spcBef>
              <a:defRPr/>
            </a:pPr>
            <a:r>
              <a:rPr lang="en-US" altLang="en-US" sz="44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Whatever we can cook up next…  </a:t>
            </a:r>
          </a:p>
          <a:p>
            <a:pPr marL="457200" lvl="1" indent="0" algn="ctr" eaLnBrk="0">
              <a:spcBef>
                <a:spcPct val="20000"/>
              </a:spcBef>
              <a:defRPr/>
            </a:pPr>
            <a:r>
              <a:rPr lang="en-US" altLang="en-US" sz="44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What are your ideas?</a:t>
            </a:r>
            <a:endParaRPr lang="en-US" altLang="en-US" sz="4400" b="1" kern="0" dirty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86606" y="1168557"/>
            <a:ext cx="112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u="sng" dirty="0" smtClean="0">
                <a:solidFill>
                  <a:srgbClr val="000000"/>
                </a:solidFill>
                <a:latin typeface="Trebuchet MS" pitchFamily="34" charset="0"/>
              </a:rPr>
              <a:t>How can we Improve Medicaid </a:t>
            </a:r>
            <a:r>
              <a:rPr lang="en-US" sz="3600" b="1" u="sng" dirty="0">
                <a:solidFill>
                  <a:srgbClr val="000000"/>
                </a:solidFill>
                <a:latin typeface="Trebuchet MS" pitchFamily="34" charset="0"/>
              </a:rPr>
              <a:t>Home </a:t>
            </a:r>
            <a:r>
              <a:rPr lang="en-US" sz="3600" b="1" u="sng" dirty="0" smtClean="0">
                <a:solidFill>
                  <a:srgbClr val="000000"/>
                </a:solidFill>
                <a:latin typeface="Trebuchet MS" pitchFamily="34" charset="0"/>
              </a:rPr>
              <a:t>Modification?</a:t>
            </a:r>
            <a:endParaRPr lang="en-US" altLang="en-US" sz="3600" b="1" u="sng" dirty="0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13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7652" name="AutoShape 3"/>
          <p:cNvSpPr>
            <a:spLocks/>
          </p:cNvSpPr>
          <p:nvPr/>
        </p:nvSpPr>
        <p:spPr bwMode="auto">
          <a:xfrm>
            <a:off x="1296988" y="1944688"/>
            <a:ext cx="10409237" cy="1731962"/>
          </a:xfrm>
          <a:custGeom>
            <a:avLst/>
            <a:gdLst>
              <a:gd name="T0" fmla="*/ 5204619 w 21600"/>
              <a:gd name="T1" fmla="*/ 865981 h 21600"/>
              <a:gd name="T2" fmla="*/ 5204619 w 21600"/>
              <a:gd name="T3" fmla="*/ 865981 h 21600"/>
              <a:gd name="T4" fmla="*/ 5204619 w 21600"/>
              <a:gd name="T5" fmla="*/ 865981 h 21600"/>
              <a:gd name="T6" fmla="*/ 5204619 w 21600"/>
              <a:gd name="T7" fmla="*/ 8659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77800" y="571184"/>
            <a:ext cx="12420600" cy="827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 algn="ctr" eaLnBrk="0">
              <a:spcBef>
                <a:spcPct val="20000"/>
              </a:spcBef>
              <a:defRPr/>
            </a:pPr>
            <a:r>
              <a:rPr lang="en-US" alt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Ann E. Watts, </a:t>
            </a:r>
            <a:r>
              <a:rPr lang="en-US" alt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Home Modification Program Manager</a:t>
            </a:r>
          </a:p>
          <a:p>
            <a:pPr marL="457200" lvl="1" indent="0" algn="ctr" eaLnBrk="0">
              <a:spcBef>
                <a:spcPct val="20000"/>
              </a:spcBef>
              <a:defRPr/>
            </a:pPr>
            <a:r>
              <a:rPr lang="en-US" alt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Home Modification Unit</a:t>
            </a:r>
          </a:p>
          <a:p>
            <a:pPr marL="457200" lvl="1" indent="0" algn="ctr" eaLnBrk="0">
              <a:spcBef>
                <a:spcPct val="20000"/>
              </a:spcBef>
              <a:defRPr/>
            </a:pPr>
            <a:r>
              <a:rPr lang="en-US" alt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303-864-7820</a:t>
            </a:r>
          </a:p>
          <a:p>
            <a:pPr marL="457200" lvl="1" indent="0" algn="ctr" eaLnBrk="0">
              <a:spcBef>
                <a:spcPct val="20000"/>
              </a:spcBef>
              <a:defRPr/>
            </a:pPr>
            <a:r>
              <a:rPr lang="en-US" alt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  <a:hlinkClick r:id="rId3"/>
              </a:rPr>
              <a:t>ann.watts@state.co.us</a:t>
            </a:r>
            <a:endParaRPr lang="en-US" altLang="en-US" sz="2800" b="1" kern="0" dirty="0" smtClean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lvl="1" indent="0" algn="ctr" eaLnBrk="0">
              <a:spcBef>
                <a:spcPct val="20000"/>
              </a:spcBef>
              <a:defRPr/>
            </a:pPr>
            <a:endParaRPr lang="en-US" altLang="en-US" sz="2800" b="1" kern="0" dirty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lvl="1" indent="0" algn="ctr" eaLnBrk="0">
              <a:spcBef>
                <a:spcPct val="20000"/>
              </a:spcBef>
              <a:defRPr/>
            </a:pPr>
            <a:r>
              <a:rPr lang="en-US" alt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Naomi S. Hubert, Housing Rehabilitation and Accessibility Specialist</a:t>
            </a:r>
          </a:p>
          <a:p>
            <a:pPr marL="457200" lvl="1" indent="0" algn="ctr" eaLnBrk="0">
              <a:spcBef>
                <a:spcPct val="20000"/>
              </a:spcBef>
              <a:defRPr/>
            </a:pPr>
            <a:r>
              <a:rPr lang="en-US" altLang="en-US" sz="2800" b="1" kern="0" dirty="0" err="1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Hom</a:t>
            </a:r>
            <a:r>
              <a:rPr lang="en-US" alt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Modification Unit</a:t>
            </a:r>
          </a:p>
          <a:p>
            <a:pPr marL="457200" lvl="1" indent="0" algn="ctr" eaLnBrk="0">
              <a:spcBef>
                <a:spcPct val="20000"/>
              </a:spcBef>
              <a:defRPr/>
            </a:pPr>
            <a:r>
              <a:rPr lang="en-US" alt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303-864-7825</a:t>
            </a:r>
          </a:p>
          <a:p>
            <a:pPr marL="457200" lvl="1" indent="0" algn="ctr" eaLnBrk="0">
              <a:spcBef>
                <a:spcPct val="20000"/>
              </a:spcBef>
              <a:defRPr/>
            </a:pPr>
            <a:r>
              <a:rPr lang="en-US" alt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  <a:hlinkClick r:id="rId4"/>
              </a:rPr>
              <a:t>naomi.hubert@state.co.us</a:t>
            </a:r>
            <a:endParaRPr lang="en-US" altLang="en-US" sz="2800" b="1" kern="0" dirty="0" smtClean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lvl="1" indent="0" algn="ctr" eaLnBrk="0">
              <a:spcBef>
                <a:spcPct val="20000"/>
              </a:spcBef>
              <a:defRPr/>
            </a:pPr>
            <a:endParaRPr lang="en-US" altLang="en-US" sz="2800" b="1" kern="0" dirty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lvl="1" indent="0" algn="ctr" eaLnBrk="0">
              <a:spcBef>
                <a:spcPct val="20000"/>
              </a:spcBef>
              <a:defRPr/>
            </a:pPr>
            <a:endParaRPr lang="en-US" altLang="en-US" sz="2800" b="1" kern="0" dirty="0" smtClean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lvl="1" indent="0" algn="ctr" eaLnBrk="0">
              <a:spcBef>
                <a:spcPct val="20000"/>
              </a:spcBef>
              <a:defRPr/>
            </a:pPr>
            <a:r>
              <a:rPr lang="en-US" alt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Department of Local Affairs/Division of Housing</a:t>
            </a:r>
          </a:p>
          <a:p>
            <a:pPr marL="457200" lvl="1" indent="0" algn="ctr" eaLnBrk="0">
              <a:spcBef>
                <a:spcPct val="20000"/>
              </a:spcBef>
              <a:defRPr/>
            </a:pPr>
            <a:r>
              <a:rPr lang="en-US" alt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1313 Sherman, #320</a:t>
            </a:r>
          </a:p>
          <a:p>
            <a:pPr marL="457200" lvl="1" indent="0" algn="ctr" eaLnBrk="0">
              <a:spcBef>
                <a:spcPct val="20000"/>
              </a:spcBef>
              <a:defRPr/>
            </a:pPr>
            <a:r>
              <a:rPr lang="en-US" altLang="en-US" sz="2800" b="1" kern="0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Denver,  CO 80203</a:t>
            </a:r>
          </a:p>
          <a:p>
            <a:pPr marL="457200" lvl="1" indent="0" eaLnBrk="0">
              <a:spcBef>
                <a:spcPct val="20000"/>
              </a:spcBef>
              <a:defRPr/>
            </a:pPr>
            <a:endParaRPr lang="en-US" altLang="en-US" sz="2800" b="1" kern="0" dirty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lvl="1" indent="0" eaLnBrk="0">
              <a:spcBef>
                <a:spcPct val="20000"/>
              </a:spcBef>
              <a:defRPr/>
            </a:pPr>
            <a:endParaRPr lang="en-US" altLang="en-US" sz="2800" b="1" kern="0" dirty="0" smtClean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2734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7652" name="AutoShape 3"/>
          <p:cNvSpPr>
            <a:spLocks/>
          </p:cNvSpPr>
          <p:nvPr/>
        </p:nvSpPr>
        <p:spPr bwMode="auto">
          <a:xfrm>
            <a:off x="1296988" y="1944688"/>
            <a:ext cx="10409237" cy="1731962"/>
          </a:xfrm>
          <a:custGeom>
            <a:avLst/>
            <a:gdLst>
              <a:gd name="T0" fmla="*/ 5204619 w 21600"/>
              <a:gd name="T1" fmla="*/ 865981 h 21600"/>
              <a:gd name="T2" fmla="*/ 5204619 w 21600"/>
              <a:gd name="T3" fmla="*/ 865981 h 21600"/>
              <a:gd name="T4" fmla="*/ 5204619 w 21600"/>
              <a:gd name="T5" fmla="*/ 865981 h 21600"/>
              <a:gd name="T6" fmla="*/ 5204619 w 21600"/>
              <a:gd name="T7" fmla="*/ 8659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885142" y="1944688"/>
            <a:ext cx="91440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The term ‘</a:t>
            </a:r>
            <a:r>
              <a:rPr lang="en-US" altLang="en-US" sz="4400" b="1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home modifications</a:t>
            </a:r>
            <a:r>
              <a:rPr lang="en-US" altLang="en-US" sz="4400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’ encompasses a broad range of alterations made to one’s home in order to create a more usable and comfortable environment in which to carry out daily activities. 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endParaRPr lang="en-US" altLang="en-US" sz="4400" dirty="0" smtClean="0">
              <a:solidFill>
                <a:prstClr val="black"/>
              </a:solidFill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3270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2" name="AutoShape 3"/>
          <p:cNvSpPr>
            <a:spLocks/>
          </p:cNvSpPr>
          <p:nvPr/>
        </p:nvSpPr>
        <p:spPr bwMode="auto">
          <a:xfrm>
            <a:off x="1296988" y="1944688"/>
            <a:ext cx="10409237" cy="1731962"/>
          </a:xfrm>
          <a:custGeom>
            <a:avLst/>
            <a:gdLst>
              <a:gd name="T0" fmla="*/ 5204619 w 21600"/>
              <a:gd name="T1" fmla="*/ 865981 h 21600"/>
              <a:gd name="T2" fmla="*/ 5204619 w 21600"/>
              <a:gd name="T3" fmla="*/ 865981 h 21600"/>
              <a:gd name="T4" fmla="*/ 5204619 w 21600"/>
              <a:gd name="T5" fmla="*/ 865981 h 21600"/>
              <a:gd name="T6" fmla="*/ 5204619 w 21600"/>
              <a:gd name="T7" fmla="*/ 8659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90385" y="685800"/>
            <a:ext cx="909167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Client Based                          Home Modification Assessments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890385" y="2850986"/>
            <a:ext cx="83820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Individual needs vary greatly, so it is important to design an assessment process which will result in individualized modifications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833" y="4510088"/>
            <a:ext cx="2987675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9855200" y="5791200"/>
            <a:ext cx="1295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What do you need?</a:t>
            </a:r>
          </a:p>
        </p:txBody>
      </p:sp>
    </p:spTree>
    <p:extLst>
      <p:ext uri="{BB962C8B-B14F-4D97-AF65-F5344CB8AC3E}">
        <p14:creationId xmlns:p14="http://schemas.microsoft.com/office/powerpoint/2010/main" val="3920442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7652" name="AutoShape 3"/>
          <p:cNvSpPr>
            <a:spLocks/>
          </p:cNvSpPr>
          <p:nvPr/>
        </p:nvSpPr>
        <p:spPr bwMode="auto">
          <a:xfrm>
            <a:off x="1296988" y="1944688"/>
            <a:ext cx="10409237" cy="1731962"/>
          </a:xfrm>
          <a:custGeom>
            <a:avLst/>
            <a:gdLst>
              <a:gd name="T0" fmla="*/ 5204619 w 21600"/>
              <a:gd name="T1" fmla="*/ 865981 h 21600"/>
              <a:gd name="T2" fmla="*/ 5204619 w 21600"/>
              <a:gd name="T3" fmla="*/ 865981 h 21600"/>
              <a:gd name="T4" fmla="*/ 5204619 w 21600"/>
              <a:gd name="T5" fmla="*/ 865981 h 21600"/>
              <a:gd name="T6" fmla="*/ 5204619 w 21600"/>
              <a:gd name="T7" fmla="*/ 8659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11200" y="762000"/>
            <a:ext cx="11734800" cy="638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One Size does not fit all</a:t>
            </a:r>
          </a:p>
          <a:p>
            <a:pPr defTabSz="914400" eaLnBrk="1" hangingPunct="1">
              <a:spcBef>
                <a:spcPct val="50000"/>
              </a:spcBef>
              <a:buFontTx/>
              <a:buNone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	Federal accessibility design requirements are meant to meet the needs of the general public and rarely address individual needs</a:t>
            </a:r>
          </a:p>
          <a:p>
            <a:pPr defTabSz="914400" eaLnBrk="1" hangingPunct="1">
              <a:spcBef>
                <a:spcPct val="50000"/>
              </a:spcBef>
              <a:buFontTx/>
              <a:buNone/>
            </a:pPr>
            <a:endParaRPr lang="en-US" altLang="en-US" sz="1800" dirty="0" smtClean="0">
              <a:solidFill>
                <a:prstClr val="black"/>
              </a:solidFill>
              <a:latin typeface="+mn-lt"/>
              <a:ea typeface="+mn-ea"/>
              <a:cs typeface="Arial" pitchFamily="34" charset="0"/>
            </a:endParaRPr>
          </a:p>
          <a:p>
            <a:pPr defTabSz="914400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Checklists can be helpful when used in a face-to-face,    room-to-room evaluation</a:t>
            </a:r>
          </a:p>
          <a:p>
            <a:pPr defTabSz="914400" eaLnBrk="1" hangingPunct="1">
              <a:spcBef>
                <a:spcPct val="50000"/>
              </a:spcBef>
              <a:buFontTx/>
              <a:buNone/>
            </a:pPr>
            <a:endParaRPr lang="en-US" altLang="en-US" sz="1800" b="1" dirty="0" smtClean="0">
              <a:solidFill>
                <a:prstClr val="black"/>
              </a:solidFill>
              <a:latin typeface="+mn-lt"/>
              <a:ea typeface="+mn-ea"/>
              <a:cs typeface="Arial" pitchFamily="34" charset="0"/>
            </a:endParaRPr>
          </a:p>
          <a:p>
            <a:pPr defTabSz="914400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Long distance evaluations do not work</a:t>
            </a:r>
          </a:p>
          <a:p>
            <a:pPr defTabSz="914400" eaLnBrk="1" hangingPunct="1">
              <a:spcBef>
                <a:spcPct val="50000"/>
              </a:spcBef>
              <a:buFontTx/>
              <a:buNone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	Someone completing a needs assessment from his/her office will probably not address individual needs</a:t>
            </a:r>
          </a:p>
        </p:txBody>
      </p:sp>
    </p:spTree>
    <p:extLst>
      <p:ext uri="{BB962C8B-B14F-4D97-AF65-F5344CB8AC3E}">
        <p14:creationId xmlns:p14="http://schemas.microsoft.com/office/powerpoint/2010/main" val="16843128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7652" name="AutoShape 3"/>
          <p:cNvSpPr>
            <a:spLocks/>
          </p:cNvSpPr>
          <p:nvPr/>
        </p:nvSpPr>
        <p:spPr bwMode="auto">
          <a:xfrm>
            <a:off x="1296988" y="1944688"/>
            <a:ext cx="10409237" cy="1731962"/>
          </a:xfrm>
          <a:custGeom>
            <a:avLst/>
            <a:gdLst>
              <a:gd name="T0" fmla="*/ 5204619 w 21600"/>
              <a:gd name="T1" fmla="*/ 865981 h 21600"/>
              <a:gd name="T2" fmla="*/ 5204619 w 21600"/>
              <a:gd name="T3" fmla="*/ 865981 h 21600"/>
              <a:gd name="T4" fmla="*/ 5204619 w 21600"/>
              <a:gd name="T5" fmla="*/ 865981 h 21600"/>
              <a:gd name="T6" fmla="*/ 5204619 w 21600"/>
              <a:gd name="T7" fmla="*/ 8659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5000" y="917842"/>
            <a:ext cx="11582400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Solutions will be individual because each person with a disability is an individual</a:t>
            </a:r>
          </a:p>
          <a:p>
            <a:pPr algn="ctr" defTabSz="914400" eaLnBrk="1" hangingPunct="1">
              <a:spcBef>
                <a:spcPct val="50000"/>
              </a:spcBef>
              <a:buFontTx/>
              <a:buNone/>
            </a:pPr>
            <a:endParaRPr lang="en-US" altLang="en-US" sz="2800" b="1" dirty="0" smtClean="0">
              <a:solidFill>
                <a:prstClr val="black"/>
              </a:solidFill>
              <a:latin typeface="+mn-lt"/>
              <a:ea typeface="+mn-ea"/>
              <a:cs typeface="Arial" pitchFamily="34" charset="0"/>
            </a:endParaRPr>
          </a:p>
          <a:p>
            <a:pPr algn="ctr" defTabSz="914400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People facing a similar obstacle may require a different solution due to their specific needs</a:t>
            </a:r>
          </a:p>
        </p:txBody>
      </p:sp>
      <p:pic>
        <p:nvPicPr>
          <p:cNvPr id="6" name="Picture 4" descr="j0424466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5562600"/>
            <a:ext cx="25146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104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pic>
        <p:nvPicPr>
          <p:cNvPr id="5" name="Picture 17" descr="C:\Documents and Settings\Namoi Hubert2\Local Settings\Temporary Internet Files\Content.IE5\57XVD3YC\MCj04316130000[1].png"/>
          <p:cNvPicPr>
            <a:picLocks noChangeAspect="1" noChangeArrowheads="1"/>
          </p:cNvPicPr>
          <p:nvPr/>
        </p:nvPicPr>
        <p:blipFill>
          <a:blip r:embed="rId3">
            <a:lum bright="40000" contrast="-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906154"/>
            <a:ext cx="8305800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7"/>
          <p:cNvSpPr txBox="1">
            <a:spLocks noChangeArrowheads="1"/>
          </p:cNvSpPr>
          <p:nvPr/>
        </p:nvSpPr>
        <p:spPr bwMode="auto">
          <a:xfrm>
            <a:off x="718671" y="900329"/>
            <a:ext cx="11277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TOP TEN HOME MODICIFCATIONS </a:t>
            </a: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Simple to Complex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235200" y="2514600"/>
            <a:ext cx="8001000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>
              <a:solidFill>
                <a:schemeClr val="bg2">
                  <a:lumMod val="50000"/>
                </a:schemeClr>
              </a:solidFill>
            </a:endParaRPr>
          </a:p>
          <a:p>
            <a:pPr algn="ctr" eaLnBrk="1" hangingPunct="1"/>
            <a:r>
              <a:rPr lang="en-US" altLang="en-US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Furniture</a:t>
            </a:r>
          </a:p>
          <a:p>
            <a:pPr algn="ctr" eaLnBrk="1" hangingPunct="1"/>
            <a:r>
              <a:rPr lang="en-US" altLang="en-US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Portable Assistive Devices</a:t>
            </a:r>
          </a:p>
          <a:p>
            <a:pPr algn="ctr" eaLnBrk="1" hangingPunct="1"/>
            <a:r>
              <a:rPr lang="en-US" altLang="en-US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Installed Assistive Devices</a:t>
            </a:r>
          </a:p>
          <a:p>
            <a:pPr algn="ctr" eaLnBrk="1" hangingPunct="1"/>
            <a:r>
              <a:rPr lang="en-US" altLang="en-US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Surfaces</a:t>
            </a:r>
          </a:p>
          <a:p>
            <a:pPr algn="ctr" eaLnBrk="1" hangingPunct="1"/>
            <a:r>
              <a:rPr lang="en-US" altLang="en-US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Cabinets and Storage</a:t>
            </a:r>
          </a:p>
          <a:p>
            <a:pPr algn="ctr" eaLnBrk="1" hangingPunct="1"/>
            <a:r>
              <a:rPr lang="en-US" altLang="en-US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Assistance with Hygiene</a:t>
            </a:r>
          </a:p>
          <a:p>
            <a:pPr algn="ctr" eaLnBrk="1" hangingPunct="1"/>
            <a:r>
              <a:rPr lang="en-US" altLang="en-US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Accessible Routes</a:t>
            </a:r>
          </a:p>
          <a:p>
            <a:pPr algn="ctr" eaLnBrk="1" hangingPunct="1"/>
            <a:r>
              <a:rPr lang="en-US" altLang="en-US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Structural Changes</a:t>
            </a:r>
          </a:p>
          <a:p>
            <a:pPr algn="ctr" eaLnBrk="1" hangingPunct="1"/>
            <a:r>
              <a:rPr lang="en-US" altLang="en-US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Environmental Controls</a:t>
            </a:r>
          </a:p>
          <a:p>
            <a:pPr algn="ctr" eaLnBrk="1" hangingPunct="1"/>
            <a:r>
              <a:rPr lang="en-US" altLang="en-US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Appliances</a:t>
            </a:r>
          </a:p>
          <a:p>
            <a:pPr eaLnBrk="1" hangingPunct="1"/>
            <a:endParaRPr lang="en-US" altLang="en-US" sz="2400" b="1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32651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2" name="AutoShape 3"/>
          <p:cNvSpPr>
            <a:spLocks/>
          </p:cNvSpPr>
          <p:nvPr/>
        </p:nvSpPr>
        <p:spPr bwMode="auto">
          <a:xfrm>
            <a:off x="4067175" y="1416064"/>
            <a:ext cx="7931785" cy="1731962"/>
          </a:xfrm>
          <a:custGeom>
            <a:avLst/>
            <a:gdLst>
              <a:gd name="T0" fmla="*/ 5204619 w 21600"/>
              <a:gd name="T1" fmla="*/ 865981 h 21600"/>
              <a:gd name="T2" fmla="*/ 5204619 w 21600"/>
              <a:gd name="T3" fmla="*/ 865981 h 21600"/>
              <a:gd name="T4" fmla="*/ 5204619 w 21600"/>
              <a:gd name="T5" fmla="*/ 865981 h 21600"/>
              <a:gd name="T6" fmla="*/ 5204619 w 21600"/>
              <a:gd name="T7" fmla="*/ 8659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1177144"/>
            <a:ext cx="2209801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4191000"/>
            <a:ext cx="2974975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00236" y="914400"/>
            <a:ext cx="6172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FURNITURE</a:t>
            </a:r>
          </a:p>
          <a:p>
            <a:r>
              <a:rPr lang="en-US" sz="2800" b="1" dirty="0" smtClean="0">
                <a:solidFill>
                  <a:srgbClr val="000000"/>
                </a:solidFill>
              </a:rPr>
              <a:t>Power Lift Chair, sturdy armrests, back support, seat or bed height, fabric color, rounded corners on tables, arrangement of furniture &amp; equipment, properly supported bookcases &amp;TVs</a:t>
            </a:r>
          </a:p>
          <a:p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3600" y="4893656"/>
            <a:ext cx="777240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PORTABLE DEVICES</a:t>
            </a:r>
          </a:p>
          <a:p>
            <a:r>
              <a:rPr lang="en-US" sz="2800" b="1" dirty="0" smtClean="0">
                <a:solidFill>
                  <a:srgbClr val="000000"/>
                </a:solidFill>
              </a:rPr>
              <a:t>Door knob extenders, night lights, bed rails, toilet seat extenders, shower chair, suction cup grab bars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543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/>
          </p:cNvSpPr>
          <p:nvPr/>
        </p:nvSpPr>
        <p:spPr bwMode="auto">
          <a:xfrm>
            <a:off x="5740400" y="8240713"/>
            <a:ext cx="6248400" cy="622300"/>
          </a:xfrm>
          <a:custGeom>
            <a:avLst/>
            <a:gdLst>
              <a:gd name="T0" fmla="*/ 4608513 w 21600"/>
              <a:gd name="T1" fmla="*/ 311150 h 21600"/>
              <a:gd name="T2" fmla="*/ 4608513 w 21600"/>
              <a:gd name="T3" fmla="*/ 311150 h 21600"/>
              <a:gd name="T4" fmla="*/ 4608513 w 21600"/>
              <a:gd name="T5" fmla="*/ 311150 h 21600"/>
              <a:gd name="T6" fmla="*/ 4608513 w 21600"/>
              <a:gd name="T7" fmla="*/ 311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spcBef>
                <a:spcPts val="4200"/>
              </a:spcBef>
            </a:pPr>
            <a:endParaRPr lang="en-US" sz="2800" dirty="0"/>
          </a:p>
        </p:txBody>
      </p:sp>
      <p:sp>
        <p:nvSpPr>
          <p:cNvPr id="27651" name="AutoShape 2"/>
          <p:cNvSpPr>
            <a:spLocks/>
          </p:cNvSpPr>
          <p:nvPr/>
        </p:nvSpPr>
        <p:spPr bwMode="auto">
          <a:xfrm>
            <a:off x="1270000" y="1131888"/>
            <a:ext cx="10464800" cy="973137"/>
          </a:xfrm>
          <a:custGeom>
            <a:avLst/>
            <a:gdLst>
              <a:gd name="T0" fmla="*/ 5232400 w 21600"/>
              <a:gd name="T1" fmla="*/ 486568 h 21600"/>
              <a:gd name="T2" fmla="*/ 5232400 w 21600"/>
              <a:gd name="T3" fmla="*/ 486568 h 21600"/>
              <a:gd name="T4" fmla="*/ 5232400 w 21600"/>
              <a:gd name="T5" fmla="*/ 486568 h 21600"/>
              <a:gd name="T6" fmla="*/ 5232400 w 21600"/>
              <a:gd name="T7" fmla="*/ 48656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3175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35000" y="838200"/>
            <a:ext cx="11353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INSTALLED ASSITIVE DEVICES</a:t>
            </a:r>
          </a:p>
          <a:p>
            <a:r>
              <a:rPr lang="en-US" sz="3200" b="1" dirty="0" smtClean="0">
                <a:solidFill>
                  <a:srgbClr val="000000"/>
                </a:solidFill>
              </a:rPr>
              <a:t>Grab bars, single &amp; dual lever faucets, clear swing hinges, single lever door handles, motion activated sink faucets, auto door openers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4851862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666" y="4936548"/>
            <a:ext cx="20764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371" y="3161174"/>
            <a:ext cx="27622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3196849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9743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">
      <a:dk1>
        <a:srgbClr val="FFFFFF"/>
      </a:dk1>
      <a:lt1>
        <a:srgbClr val="FFFFFF"/>
      </a:lt1>
      <a:dk2>
        <a:srgbClr val="DCDEE0"/>
      </a:dk2>
      <a:lt2>
        <a:srgbClr val="53585F"/>
      </a:lt2>
      <a:accent1>
        <a:srgbClr val="0365C0"/>
      </a:accent1>
      <a:accent2>
        <a:srgbClr val="00882B"/>
      </a:accent2>
      <a:accent3>
        <a:srgbClr val="FFFFFF"/>
      </a:accent3>
      <a:accent4>
        <a:srgbClr val="DADADA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6" charset="0"/>
            <a:ea typeface="Trebuchet MS" pitchFamily="-106" charset="0"/>
            <a:cs typeface="Trebuchet MS" pitchFamily="-106" charset="0"/>
            <a:sym typeface="Trebuchet M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6" charset="0"/>
            <a:ea typeface="Trebuchet MS" pitchFamily="-106" charset="0"/>
            <a:cs typeface="Trebuchet MS" pitchFamily="-106" charset="0"/>
            <a:sym typeface="Trebuchet MS" pitchFamily="-106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742</TotalTime>
  <Words>887</Words>
  <Application>Microsoft Office PowerPoint</Application>
  <PresentationFormat>Custom</PresentationFormat>
  <Paragraphs>176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Rice, Linda</dc:creator>
  <cp:lastModifiedBy>Hubert, Naomi</cp:lastModifiedBy>
  <cp:revision>82</cp:revision>
  <cp:lastPrinted>2015-05-12T22:17:33Z</cp:lastPrinted>
  <dcterms:created xsi:type="dcterms:W3CDTF">2014-01-16T23:28:42Z</dcterms:created>
  <dcterms:modified xsi:type="dcterms:W3CDTF">2015-05-12T22:41:40Z</dcterms:modified>
</cp:coreProperties>
</file>