
<file path=[Content_Types].xml><?xml version="1.0" encoding="utf-8"?>
<Types xmlns="http://schemas.openxmlformats.org/package/2006/content-types">
  <Default Extension="xml" ContentType="application/xml"/>
  <Default Extension="jpeg" ContentType="image/jpeg"/>
  <Default Extension="wdp" ContentType="image/vnd.ms-photo"/>
  <Default Extension="png" ContentType="image/pn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15" r:id="rId2"/>
    <p:sldId id="316" r:id="rId3"/>
    <p:sldId id="336" r:id="rId4"/>
    <p:sldId id="337" r:id="rId5"/>
    <p:sldId id="335" r:id="rId6"/>
    <p:sldId id="331" r:id="rId7"/>
    <p:sldId id="332" r:id="rId8"/>
    <p:sldId id="333" r:id="rId9"/>
    <p:sldId id="334" r:id="rId10"/>
    <p:sldId id="330"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9D38"/>
    <a:srgbClr val="FCBF80"/>
    <a:srgbClr val="C0D9FF"/>
    <a:srgbClr val="5C8C6A"/>
    <a:srgbClr val="A3BEA8"/>
    <a:srgbClr val="9FD3A8"/>
    <a:srgbClr val="FFF1E4"/>
    <a:srgbClr val="ABC0E2"/>
    <a:srgbClr val="628BBB"/>
    <a:srgbClr val="009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p:restoredTop sz="75138"/>
  </p:normalViewPr>
  <p:slideViewPr>
    <p:cSldViewPr snapToObjects="1">
      <p:cViewPr>
        <p:scale>
          <a:sx n="100" d="100"/>
          <a:sy n="100" d="100"/>
        </p:scale>
        <p:origin x="752" y="-112"/>
      </p:cViewPr>
      <p:guideLst/>
    </p:cSldViewPr>
  </p:slideViewPr>
  <p:notesTextViewPr>
    <p:cViewPr>
      <p:scale>
        <a:sx n="1" d="1"/>
        <a:sy n="1" d="1"/>
      </p:scale>
      <p:origin x="0" y="-288"/>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E7E20C-C73E-BD45-AC85-23B2E54F2FAA}" type="datetimeFigureOut">
              <a:rPr lang="en-US" smtClean="0"/>
              <a:t>6/7/17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217E59-125E-6D44-BA4F-CF3B34FF58E1}" type="slidenum">
              <a:rPr lang="en-US" smtClean="0"/>
              <a:t>‹#›</a:t>
            </a:fld>
            <a:endParaRPr lang="en-US"/>
          </a:p>
        </p:txBody>
      </p:sp>
    </p:spTree>
    <p:extLst>
      <p:ext uri="{BB962C8B-B14F-4D97-AF65-F5344CB8AC3E}">
        <p14:creationId xmlns:p14="http://schemas.microsoft.com/office/powerpoint/2010/main" val="401119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6CD6B5-F442-0A46-AB28-7D1EB1EB7E35}" type="datetimeFigureOut">
              <a:rPr lang="en-US" smtClean="0"/>
              <a:t>6/7/17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D5348-2C54-FB48-A596-370CA3517E64}"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Introductions:</a:t>
            </a:r>
          </a:p>
          <a:p>
            <a:r>
              <a:rPr lang="en-US" dirty="0" smtClean="0"/>
              <a:t>Dawn</a:t>
            </a:r>
            <a:r>
              <a:rPr lang="en-US" baseline="0" dirty="0" smtClean="0"/>
              <a:t> Putney and Tom Campbell</a:t>
            </a:r>
          </a:p>
          <a:p>
            <a:endParaRPr lang="en-US" baseline="0" dirty="0" smtClean="0"/>
          </a:p>
          <a:p>
            <a:r>
              <a:rPr lang="en-US" baseline="0" dirty="0" err="1" smtClean="0"/>
              <a:t>CoNAHRO</a:t>
            </a:r>
            <a:r>
              <a:rPr lang="en-US" baseline="0" dirty="0" smtClean="0"/>
              <a:t> hired our company, Toolbox Creative last year to develop messaging and imagery to help organizations like yours communicate with your audiences. We interviewed several officials around the state and developed the messaging and images for your new toolkit.</a:t>
            </a:r>
          </a:p>
          <a:p>
            <a:endParaRPr lang="en-US" baseline="0"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Credit Frameworks Institute’s Reframing Affordable Housing findings from Peer Discourse Sessions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and research cannot be the only message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 can be used to support our message but it should not BE the message.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Build it into the story and frame it well.</a:t>
            </a:r>
          </a:p>
          <a:p>
            <a:endParaRPr lang="en-US" baseline="0" dirty="0" smtClean="0"/>
          </a:p>
          <a:p>
            <a:r>
              <a:rPr lang="en-US" baseline="0" dirty="0" smtClean="0"/>
              <a:t>Other findings in our interviews:</a:t>
            </a:r>
          </a:p>
          <a:p>
            <a:endParaRPr lang="en-US" baseline="0" dirty="0" smtClean="0"/>
          </a:p>
          <a:p>
            <a:r>
              <a:rPr lang="en-US" baseline="0" dirty="0" smtClean="0"/>
              <a:t>• Us vs. Them </a:t>
            </a:r>
            <a:r>
              <a:rPr lang="mr-IN" baseline="0" dirty="0" smtClean="0"/>
              <a:t>–</a:t>
            </a:r>
            <a:r>
              <a:rPr lang="en-US" baseline="0" dirty="0" smtClean="0"/>
              <a:t> people don’t understand because they have their hands full living their own lives.</a:t>
            </a:r>
          </a:p>
          <a:p>
            <a:endParaRPr lang="en-US" baseline="0" dirty="0" smtClean="0"/>
          </a:p>
          <a:p>
            <a:r>
              <a:rPr lang="en-US" baseline="0" dirty="0" smtClean="0"/>
              <a:t>• NIMBY:  Most agree that affordable housing is an important thing, but when it comes to building a community that is for the extremely low income, nobody wants in their backyard. There is a general lack of understanding of who residents are, how they live, and whether or not they contribute to the community.</a:t>
            </a:r>
          </a:p>
          <a:p>
            <a:endParaRPr lang="en-US" baseline="0" dirty="0" smtClean="0"/>
          </a:p>
          <a:p>
            <a:r>
              <a:rPr lang="en-US" baseline="0" dirty="0" smtClean="0"/>
              <a:t>• We see it time and again </a:t>
            </a:r>
            <a:r>
              <a:rPr lang="mr-IN" baseline="0" dirty="0" smtClean="0"/>
              <a:t>–</a:t>
            </a:r>
            <a:r>
              <a:rPr lang="en-US" baseline="0" dirty="0" smtClean="0"/>
              <a:t> neighbors come out with pitchforks when we are first talking about building a new community, but in the end everything is just fine.</a:t>
            </a:r>
          </a:p>
          <a:p>
            <a:endParaRPr lang="en-US" baseline="0" dirty="0" smtClean="0"/>
          </a:p>
          <a:p>
            <a:r>
              <a:rPr lang="en-US" baseline="0" dirty="0" smtClean="0"/>
              <a:t>• Uninformed: Government often understand our mission, but neighbors typically don’t/ The support of the general public is VERY important for to be able to carry out our mission. They know they want affordable housing, </a:t>
            </a:r>
            <a:r>
              <a:rPr lang="en-US" baseline="0" dirty="0" err="1" smtClean="0"/>
              <a:t>ut</a:t>
            </a:r>
            <a:r>
              <a:rPr lang="en-US" baseline="0" dirty="0" smtClean="0"/>
              <a:t> they don’t </a:t>
            </a:r>
            <a:r>
              <a:rPr lang="en-US" baseline="0" dirty="0" err="1" smtClean="0"/>
              <a:t>knwow</a:t>
            </a:r>
            <a:r>
              <a:rPr lang="en-US" baseline="0" dirty="0" smtClean="0"/>
              <a:t> hat public housing, Section 8 or LIHTC is. They just need to know we deliver quality and long-term sustainability.</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10</a:t>
            </a:fld>
            <a:endParaRPr lang="en-US"/>
          </a:p>
        </p:txBody>
      </p:sp>
    </p:spTree>
    <p:extLst>
      <p:ext uri="{BB962C8B-B14F-4D97-AF65-F5344CB8AC3E}">
        <p14:creationId xmlns:p14="http://schemas.microsoft.com/office/powerpoint/2010/main" val="999890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Our process: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Worked</a:t>
            </a:r>
            <a:r>
              <a:rPr lang="en-US" sz="1200" kern="1200" baseline="0" dirty="0" smtClean="0">
                <a:solidFill>
                  <a:schemeClr val="tx1"/>
                </a:solidFill>
                <a:latin typeface="+mn-lt"/>
                <a:ea typeface="+mn-ea"/>
                <a:cs typeface="+mn-cs"/>
              </a:rPr>
              <a:t> with </a:t>
            </a:r>
            <a:r>
              <a:rPr lang="en-US" sz="1200" kern="1200" baseline="0" dirty="0" err="1" smtClean="0">
                <a:solidFill>
                  <a:schemeClr val="tx1"/>
                </a:solidFill>
                <a:latin typeface="+mn-lt"/>
                <a:ea typeface="+mn-ea"/>
                <a:cs typeface="+mn-cs"/>
              </a:rPr>
              <a:t>CoNAHRO</a:t>
            </a:r>
            <a:r>
              <a:rPr lang="en-US" sz="1200" kern="1200" baseline="0" dirty="0" smtClean="0">
                <a:solidFill>
                  <a:schemeClr val="tx1"/>
                </a:solidFill>
                <a:latin typeface="+mn-lt"/>
                <a:ea typeface="+mn-ea"/>
                <a:cs typeface="+mn-cs"/>
              </a:rPr>
              <a:t> marketing team and interviewed several HA’s around the state.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We heard the differences from the needs of all your organizations across the state, from Rural communities to the Front Range and urban areas.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Presented our findings to the </a:t>
            </a:r>
            <a:r>
              <a:rPr lang="en-US" sz="1200" kern="1200" baseline="0" dirty="0" err="1" smtClean="0">
                <a:solidFill>
                  <a:schemeClr val="tx1"/>
                </a:solidFill>
                <a:latin typeface="+mn-lt"/>
                <a:ea typeface="+mn-ea"/>
                <a:cs typeface="+mn-cs"/>
              </a:rPr>
              <a:t>CoNAHRO</a:t>
            </a:r>
            <a:r>
              <a:rPr lang="en-US" sz="1200" kern="1200" baseline="0" dirty="0" smtClean="0">
                <a:solidFill>
                  <a:schemeClr val="tx1"/>
                </a:solidFill>
                <a:latin typeface="+mn-lt"/>
                <a:ea typeface="+mn-ea"/>
                <a:cs typeface="+mn-cs"/>
              </a:rPr>
              <a:t> board, and got </a:t>
            </a:r>
            <a:r>
              <a:rPr lang="en-US" sz="1200" kern="1200" baseline="0" dirty="0" err="1" smtClean="0">
                <a:solidFill>
                  <a:schemeClr val="tx1"/>
                </a:solidFill>
                <a:latin typeface="+mn-lt"/>
                <a:ea typeface="+mn-ea"/>
                <a:cs typeface="+mn-cs"/>
              </a:rPr>
              <a:t>concensus</a:t>
            </a:r>
            <a:r>
              <a:rPr lang="en-US" sz="1200" kern="1200" baseline="0" dirty="0" smtClean="0">
                <a:solidFill>
                  <a:schemeClr val="tx1"/>
                </a:solidFill>
                <a:latin typeface="+mn-lt"/>
                <a:ea typeface="+mn-ea"/>
                <a:cs typeface="+mn-cs"/>
              </a:rPr>
              <a:t> on the overall message. The final product </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Home Together.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stealth position we are taking is that you can’t talk about a healthy financial economy without talking about a healthy social economy.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are talking about the community as a whole and how the community is reliant on economic and home price diversity.</a:t>
            </a:r>
          </a:p>
          <a:p>
            <a:endParaRPr lang="en-US" dirty="0"/>
          </a:p>
        </p:txBody>
      </p:sp>
      <p:sp>
        <p:nvSpPr>
          <p:cNvPr id="4" name="Slide Number Placeholder 3"/>
          <p:cNvSpPr>
            <a:spLocks noGrp="1"/>
          </p:cNvSpPr>
          <p:nvPr>
            <p:ph type="sldNum" sz="quarter" idx="10"/>
          </p:nvPr>
        </p:nvSpPr>
        <p:spPr/>
        <p:txBody>
          <a:bodyPr/>
          <a:lstStyle/>
          <a:p>
            <a:fld id="{A74D5348-2C54-FB48-A596-370CA3517E6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Audiences</a:t>
            </a:r>
          </a:p>
          <a:p>
            <a:endParaRPr lang="en-US" dirty="0" smtClean="0"/>
          </a:p>
          <a:p>
            <a:r>
              <a:rPr lang="en-US" dirty="0" smtClean="0"/>
              <a:t>Messaging goals</a:t>
            </a:r>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12</a:t>
            </a:fld>
            <a:endParaRPr lang="en-US"/>
          </a:p>
        </p:txBody>
      </p:sp>
    </p:spTree>
    <p:extLst>
      <p:ext uri="{BB962C8B-B14F-4D97-AF65-F5344CB8AC3E}">
        <p14:creationId xmlns:p14="http://schemas.microsoft.com/office/powerpoint/2010/main" val="206224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we are talking about the issue overall we talk about economic development.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we are talking about what we do we are using warm, familiar words, not institutional words.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For example, home is better than housing.</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Units are cold, mathematical things. Homes are where you raise your kids and have plants and pets.</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Housing is a </a:t>
            </a:r>
            <a:r>
              <a:rPr lang="en-US" sz="1200" kern="1200" dirty="0" err="1" smtClean="0">
                <a:solidFill>
                  <a:schemeClr val="tx1"/>
                </a:solidFill>
                <a:latin typeface="+mn-lt"/>
                <a:ea typeface="+mn-ea"/>
                <a:cs typeface="+mn-cs"/>
              </a:rPr>
              <a:t>govt</a:t>
            </a:r>
            <a:r>
              <a:rPr lang="en-US" sz="1200" kern="1200" dirty="0" smtClean="0">
                <a:solidFill>
                  <a:schemeClr val="tx1"/>
                </a:solidFill>
                <a:latin typeface="+mn-lt"/>
                <a:ea typeface="+mn-ea"/>
                <a:cs typeface="+mn-cs"/>
              </a:rPr>
              <a:t> program, home is where you live.</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Do NOT use the word Project. Ever.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Avoiding labeling people or familie</a:t>
            </a:r>
            <a:r>
              <a:rPr lang="en-US" baseline="0" dirty="0" smtClean="0"/>
              <a:t>s as low-income. Flip it from low-income people </a:t>
            </a:r>
            <a:r>
              <a:rPr lang="en-US" baseline="0" smtClean="0"/>
              <a:t>to people with lower incomes.</a:t>
            </a:r>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13</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common</a:t>
            </a:r>
            <a:r>
              <a:rPr lang="en-US" baseline="0" dirty="0" smtClean="0"/>
              <a:t> struggle with all the nonprofit work we've done. People can get behind the problem and understand it's a challenge, but it can quickly become overwhelming and people back out.</a:t>
            </a:r>
          </a:p>
          <a:p>
            <a:endParaRPr lang="en-US" baseline="0" dirty="0" smtClean="0"/>
          </a:p>
          <a:p>
            <a:r>
              <a:rPr lang="en-US" baseline="0" dirty="0" smtClean="0"/>
              <a:t>It gets back to positioning.</a:t>
            </a:r>
            <a:endParaRPr lang="en-US" dirty="0"/>
          </a:p>
        </p:txBody>
      </p:sp>
      <p:sp>
        <p:nvSpPr>
          <p:cNvPr id="4" name="Slide Number Placeholder 3"/>
          <p:cNvSpPr>
            <a:spLocks noGrp="1"/>
          </p:cNvSpPr>
          <p:nvPr>
            <p:ph type="sldNum" sz="quarter" idx="10"/>
          </p:nvPr>
        </p:nvSpPr>
        <p:spPr/>
        <p:txBody>
          <a:bodyPr/>
          <a:lstStyle/>
          <a:p>
            <a:fld id="{A74D5348-2C54-FB48-A596-370CA3517E64}" type="slidenum">
              <a:rPr lang="en-US" smtClean="0"/>
              <a:t>14</a:t>
            </a:fld>
            <a:endParaRPr lang="en-US"/>
          </a:p>
        </p:txBody>
      </p:sp>
    </p:spTree>
    <p:extLst>
      <p:ext uri="{BB962C8B-B14F-4D97-AF65-F5344CB8AC3E}">
        <p14:creationId xmlns:p14="http://schemas.microsoft.com/office/powerpoint/2010/main" val="424159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Early decisions to lean heavily to the economic impact side of the tone-o-meter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It’s not coincidental that we are using words that are typically used in financial and economic development and the economy.</a:t>
            </a:r>
          </a:p>
        </p:txBody>
      </p:sp>
      <p:sp>
        <p:nvSpPr>
          <p:cNvPr id="4" name="Slide Number Placeholder 3"/>
          <p:cNvSpPr>
            <a:spLocks noGrp="1"/>
          </p:cNvSpPr>
          <p:nvPr>
            <p:ph type="sldNum" sz="quarter" idx="10"/>
          </p:nvPr>
        </p:nvSpPr>
        <p:spPr/>
        <p:txBody>
          <a:bodyPr/>
          <a:lstStyle/>
          <a:p>
            <a:fld id="{A74D5348-2C54-FB48-A596-370CA3517E64}" type="slidenum">
              <a:rPr lang="en-US" smtClean="0"/>
              <a:pPr/>
              <a:t>15</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range of housing options available to residents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Essential workers can live in your community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Supporting an essential workforce</a:t>
            </a:r>
          </a:p>
          <a:p>
            <a:endParaRPr lang="en-US" sz="1200" kern="120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Housing issues appear in the paper when it’s about housing, and that’s it. Housing really affects education, ability to go to work, our kids, our health, but the message tends to be only about housing. Work with our colleagues when there are housing implications to other issues.</a:t>
            </a:r>
          </a:p>
        </p:txBody>
      </p:sp>
      <p:sp>
        <p:nvSpPr>
          <p:cNvPr id="4" name="Slide Number Placeholder 3"/>
          <p:cNvSpPr>
            <a:spLocks noGrp="1"/>
          </p:cNvSpPr>
          <p:nvPr>
            <p:ph type="sldNum" sz="quarter" idx="10"/>
          </p:nvPr>
        </p:nvSpPr>
        <p:spPr/>
        <p:txBody>
          <a:bodyPr/>
          <a:lstStyle/>
          <a:p>
            <a:fld id="{A74D5348-2C54-FB48-A596-370CA3517E64}" type="slidenum">
              <a:rPr lang="en-US" smtClean="0"/>
              <a:pPr/>
              <a:t>16</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Don't try to show people how the system is broken; instead show them how it can be fixed. </a:t>
            </a:r>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17</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High housing prices leads to more renters. More renters drive up the cost of rent.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Rents increase but wages don’t keep up. The gist: Fix problems with the housing market. </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When people understand the cause and effect, as people’s inability to solve their own problems, we need to change that. Get the explanatory change into the conversation. </a:t>
            </a:r>
            <a:r>
              <a:rPr lang="en-US" sz="1200" kern="1200" dirty="0" err="1" smtClean="0">
                <a:solidFill>
                  <a:schemeClr val="tx1"/>
                </a:solidFill>
                <a:latin typeface="+mn-lt"/>
                <a:ea typeface="+mn-ea"/>
                <a:cs typeface="+mn-cs"/>
              </a:rPr>
              <a:t>Methaphors</a:t>
            </a:r>
            <a:r>
              <a:rPr lang="en-US" sz="1200" kern="1200" dirty="0" smtClean="0">
                <a:solidFill>
                  <a:schemeClr val="tx1"/>
                </a:solidFill>
                <a:latin typeface="+mn-lt"/>
                <a:ea typeface="+mn-ea"/>
                <a:cs typeface="+mn-cs"/>
              </a:rPr>
              <a:t> are key. People need to understand quickly what is causing these issues.</a:t>
            </a:r>
          </a:p>
          <a:p>
            <a:endParaRPr lang="en-US" dirty="0"/>
          </a:p>
        </p:txBody>
      </p:sp>
      <p:sp>
        <p:nvSpPr>
          <p:cNvPr id="4" name="Slide Number Placeholder 3"/>
          <p:cNvSpPr>
            <a:spLocks noGrp="1"/>
          </p:cNvSpPr>
          <p:nvPr>
            <p:ph type="sldNum" sz="quarter" idx="10"/>
          </p:nvPr>
        </p:nvSpPr>
        <p:spPr/>
        <p:txBody>
          <a:bodyPr/>
          <a:lstStyle/>
          <a:p>
            <a:fld id="{A74D5348-2C54-FB48-A596-370CA3517E64}" type="slidenum">
              <a:rPr lang="en-US" smtClean="0"/>
              <a:pPr/>
              <a:t>18</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Housing intersects with almost every other social issue – education, health, employment, and public safety. When housing is expensive, it makes it hard to afford to go to the doctor, to pay for healthy activities, or eat well, all of which affect our health.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Kids learn better when they have</a:t>
            </a:r>
            <a:r>
              <a:rPr lang="en-US" baseline="0" dirty="0" smtClean="0"/>
              <a:t> a stable home – when they are healthy, have food to eat and a safe place to sleep at night. </a:t>
            </a:r>
            <a:endParaRPr lang="en-US" dirty="0" smtClean="0"/>
          </a:p>
          <a:p>
            <a:endParaRPr lang="en-US" dirty="0"/>
          </a:p>
        </p:txBody>
      </p:sp>
      <p:sp>
        <p:nvSpPr>
          <p:cNvPr id="4" name="Slide Number Placeholder 3"/>
          <p:cNvSpPr>
            <a:spLocks noGrp="1"/>
          </p:cNvSpPr>
          <p:nvPr>
            <p:ph type="sldNum" sz="quarter" idx="10"/>
          </p:nvPr>
        </p:nvSpPr>
        <p:spPr/>
        <p:txBody>
          <a:bodyPr/>
          <a:lstStyle/>
          <a:p>
            <a:fld id="{A74D5348-2C54-FB48-A596-370CA3517E64}" type="slidenum">
              <a:rPr lang="en-US" smtClean="0"/>
              <a:pPr/>
              <a:t>19</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lot of people will talk about branding as an organizational strategy. You’ll even here us talk about it, nonstop if we can trap you in a corner and get you to listen.</a:t>
            </a:r>
          </a:p>
          <a:p>
            <a:endParaRPr lang="en-US" baseline="0" dirty="0" smtClean="0"/>
          </a:p>
          <a:p>
            <a:r>
              <a:rPr lang="en-US" baseline="0" dirty="0" smtClean="0"/>
              <a:t>However, the real magic is in positioning as part of building that brand. That’s what we’re focusing on today. How you position your brand is the glue that makes it all stick.</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2</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Housing</a:t>
            </a:r>
            <a:r>
              <a:rPr lang="en-US" baseline="0" dirty="0" smtClean="0"/>
              <a:t> as infrastructure means that it is as important as roads, public transportation, utilities. </a:t>
            </a:r>
          </a:p>
          <a:p>
            <a:endParaRPr lang="en-US" baseline="0" dirty="0" smtClean="0"/>
          </a:p>
          <a:p>
            <a:r>
              <a:rPr lang="en-US" baseline="0" dirty="0" smtClean="0"/>
              <a:t>The basic economy of a society depends on people having a place to live.</a:t>
            </a:r>
          </a:p>
          <a:p>
            <a:endParaRPr lang="en-US" baseline="0" dirty="0" smtClean="0"/>
          </a:p>
          <a:p>
            <a:r>
              <a:rPr lang="en-US" dirty="0" smtClean="0"/>
              <a:t>. Without access</a:t>
            </a:r>
            <a:r>
              <a:rPr lang="en-US" baseline="0" dirty="0" smtClean="0"/>
              <a:t> </a:t>
            </a:r>
            <a:r>
              <a:rPr lang="en-US" dirty="0" smtClean="0"/>
              <a:t>to affordable housing, investments in transportation and infrastructure will fall short of creating vibrant communities. Increasing the supply of affordable housing—  especially in areas connected to good schools, well-paying jobs, healthcare, and transportation—helps families climb the economic ladder and leads to greater community development. </a:t>
            </a:r>
          </a:p>
          <a:p>
            <a:endParaRPr lang="en-US" dirty="0"/>
          </a:p>
        </p:txBody>
      </p:sp>
      <p:sp>
        <p:nvSpPr>
          <p:cNvPr id="4" name="Slide Number Placeholder 3"/>
          <p:cNvSpPr>
            <a:spLocks noGrp="1"/>
          </p:cNvSpPr>
          <p:nvPr>
            <p:ph type="sldNum" sz="quarter" idx="10"/>
          </p:nvPr>
        </p:nvSpPr>
        <p:spPr/>
        <p:txBody>
          <a:bodyPr/>
          <a:lstStyle/>
          <a:p>
            <a:fld id="{A74D5348-2C54-FB48-A596-370CA3517E64}" type="slidenum">
              <a:rPr lang="en-US" smtClean="0"/>
              <a:pPr/>
              <a:t>20</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 common tool for political candidates. This is the practice of moving the message back to your core theme and message.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21</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conversation</a:t>
            </a:r>
            <a:r>
              <a:rPr lang="en-US" baseline="0" dirty="0" smtClean="0"/>
              <a:t> starter, FOR </a:t>
            </a:r>
            <a:r>
              <a:rPr lang="en-US" baseline="0" dirty="0" err="1" smtClean="0"/>
              <a:t>yoor</a:t>
            </a:r>
            <a:r>
              <a:rPr lang="en-US" baseline="0" dirty="0" smtClean="0"/>
              <a:t> supporters, for those who are NEUTRAL and even points for those who are AGAINST.</a:t>
            </a:r>
          </a:p>
          <a:p>
            <a:endParaRPr lang="en-US" baseline="0" dirty="0" smtClean="0"/>
          </a:p>
          <a:p>
            <a:r>
              <a:rPr lang="en-US" baseline="0" dirty="0" smtClean="0"/>
              <a:t> You can add to it and expand it as you deem necessary.</a:t>
            </a:r>
            <a:endParaRPr lang="en-US" dirty="0" smtClean="0"/>
          </a:p>
          <a:p>
            <a:endParaRPr lang="en-US" dirty="0"/>
          </a:p>
        </p:txBody>
      </p:sp>
      <p:sp>
        <p:nvSpPr>
          <p:cNvPr id="4" name="Slide Number Placeholder 3"/>
          <p:cNvSpPr>
            <a:spLocks noGrp="1"/>
          </p:cNvSpPr>
          <p:nvPr>
            <p:ph type="sldNum" sz="quarter" idx="10"/>
          </p:nvPr>
        </p:nvSpPr>
        <p:spPr/>
        <p:txBody>
          <a:bodyPr/>
          <a:lstStyle/>
          <a:p>
            <a:fld id="{A74D5348-2C54-FB48-A596-370CA3517E64}" type="slidenum">
              <a:rPr lang="en-US" smtClean="0"/>
              <a:pPr/>
              <a:t>22</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23</a:t>
            </a:fld>
            <a:endParaRPr lang="en-US"/>
          </a:p>
        </p:txBody>
      </p:sp>
    </p:spTree>
    <p:extLst>
      <p:ext uri="{BB962C8B-B14F-4D97-AF65-F5344CB8AC3E}">
        <p14:creationId xmlns:p14="http://schemas.microsoft.com/office/powerpoint/2010/main" val="823564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Brand integrity, is about keeping it real.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It’s ensuring your internal identity matches.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Establishing brand integrity helps ensure the</a:t>
            </a:r>
            <a:r>
              <a:rPr lang="en-US" baseline="0" dirty="0" smtClean="0"/>
              <a:t> brand process will </a:t>
            </a:r>
            <a:r>
              <a:rPr lang="en-US" dirty="0" smtClean="0"/>
              <a:t>succeed.</a:t>
            </a:r>
          </a:p>
          <a:p>
            <a:endParaRPr lang="en-US" dirty="0" smtClean="0"/>
          </a:p>
          <a:p>
            <a:r>
              <a:rPr lang="en-US" dirty="0" smtClean="0"/>
              <a:t>Brand democracy is setting your brand free. </a:t>
            </a:r>
          </a:p>
          <a:p>
            <a:r>
              <a:rPr lang="en-US" dirty="0" smtClean="0"/>
              <a:t>Your brand needs to be fed, nurtured and set free into the world. With a solid mission, strong messaging and effective brand identity in place, brand democracy can amplify your brand voice, and your mission, exponentially. </a:t>
            </a:r>
          </a:p>
          <a:p>
            <a:endParaRPr lang="en-US" dirty="0" smtClean="0"/>
          </a:p>
          <a:p>
            <a:r>
              <a:rPr lang="en-US" dirty="0" smtClean="0"/>
              <a:t>Brand ethics is staying true to your values and culture and goes beyond being an ethical organization: </a:t>
            </a:r>
          </a:p>
          <a:p>
            <a:r>
              <a:rPr lang="en-US" dirty="0" smtClean="0"/>
              <a:t>It’s ensuring your brand message and image always reflect your core values. When every representative of an nonprofit clearly understands their brand ethics, they become powerful and effective brand advocates.</a:t>
            </a:r>
          </a:p>
          <a:p>
            <a:endParaRPr lang="en-US" dirty="0" smtClean="0"/>
          </a:p>
          <a:p>
            <a:r>
              <a:rPr lang="en-US" dirty="0" smtClean="0"/>
              <a:t>Brand affinity is being a collaborative force in your sector. Brand affinity is being a baker, not an eater. It’s recognizing that a rising tide lifts all boats. </a:t>
            </a:r>
          </a:p>
          <a:p>
            <a:endParaRPr lang="en-US" dirty="0" smtClean="0"/>
          </a:p>
          <a:p>
            <a:r>
              <a:rPr lang="en-US" dirty="0" smtClean="0"/>
              <a:t>For smaller </a:t>
            </a:r>
            <a:r>
              <a:rPr lang="en-US" dirty="0" err="1" smtClean="0"/>
              <a:t>nonprofts</a:t>
            </a:r>
            <a:r>
              <a:rPr lang="en-US" dirty="0" smtClean="0"/>
              <a:t>, brand affinity makes partnering with large </a:t>
            </a:r>
            <a:r>
              <a:rPr lang="en-US" dirty="0" err="1" smtClean="0"/>
              <a:t>nonptofits</a:t>
            </a:r>
            <a:r>
              <a:rPr lang="en-US" dirty="0" smtClean="0"/>
              <a:t> less intimidating. For larger NPOs, it positions them as a partner of choice, rather than a threatening, dominant force in your sector.</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3</a:t>
            </a:fld>
            <a:endParaRPr lang="en-US"/>
          </a:p>
        </p:txBody>
      </p:sp>
    </p:spTree>
    <p:extLst>
      <p:ext uri="{BB962C8B-B14F-4D97-AF65-F5344CB8AC3E}">
        <p14:creationId xmlns:p14="http://schemas.microsoft.com/office/powerpoint/2010/main" val="85190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Nonprofit coalitions face a significant positioning challenge.</a:t>
            </a:r>
            <a:r>
              <a:rPr lang="en-US" baseline="0" dirty="0" smtClean="0"/>
              <a:t> </a:t>
            </a:r>
            <a:r>
              <a:rPr lang="en-US" dirty="0" smtClean="0"/>
              <a:t>The mission and brand of each coalition member needs to both stand alone and work toward the greater good.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coalition brand needs to convey the unified message without eclipsing the members’ brands.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the IDEA principles are applied to coalition brand development, members think of themselves as a flotilla of ships, all rising with the tide</a:t>
            </a:r>
          </a:p>
        </p:txBody>
      </p:sp>
      <p:sp>
        <p:nvSpPr>
          <p:cNvPr id="4" name="Slide Number Placeholder 3"/>
          <p:cNvSpPr>
            <a:spLocks noGrp="1"/>
          </p:cNvSpPr>
          <p:nvPr>
            <p:ph type="sldNum" sz="quarter" idx="10"/>
          </p:nvPr>
        </p:nvSpPr>
        <p:spPr/>
        <p:txBody>
          <a:bodyPr/>
          <a:lstStyle/>
          <a:p>
            <a:fld id="{A74D5348-2C54-FB48-A596-370CA3517E64}" type="slidenum">
              <a:rPr lang="en-US" smtClean="0"/>
              <a:pPr/>
              <a:t>4</a:t>
            </a:fld>
            <a:endParaRPr lang="en-US"/>
          </a:p>
        </p:txBody>
      </p:sp>
    </p:spTree>
    <p:extLst>
      <p:ext uri="{BB962C8B-B14F-4D97-AF65-F5344CB8AC3E}">
        <p14:creationId xmlns:p14="http://schemas.microsoft.com/office/powerpoint/2010/main" val="103741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NAHRO marketing team was Betsey Martens, Boulder and Julie </a:t>
            </a:r>
            <a:r>
              <a:rPr lang="en-US" baseline="0" dirty="0" err="1" smtClean="0"/>
              <a:t>Brewen</a:t>
            </a:r>
            <a:r>
              <a:rPr lang="en-US" baseline="0" dirty="0" smtClean="0"/>
              <a:t> and Kim </a:t>
            </a:r>
            <a:r>
              <a:rPr lang="en-US" baseline="0" dirty="0" err="1" smtClean="0"/>
              <a:t>Iwanski</a:t>
            </a:r>
            <a:r>
              <a:rPr lang="en-US" baseline="0" dirty="0" smtClean="0"/>
              <a:t> from Fort Collins.</a:t>
            </a:r>
          </a:p>
          <a:p>
            <a:endParaRPr lang="en-US" baseline="0" dirty="0" smtClean="0"/>
          </a:p>
          <a:p>
            <a:r>
              <a:rPr lang="en-US" baseline="0" dirty="0" smtClean="0"/>
              <a:t>Internal and audience interviews</a:t>
            </a:r>
          </a:p>
          <a:p>
            <a:endParaRPr lang="en-US" baseline="0" dirty="0" smtClean="0"/>
          </a:p>
          <a:p>
            <a:r>
              <a:rPr lang="en-US" baseline="0" dirty="0" smtClean="0"/>
              <a:t>Messaging, Positioning, The Big Idea</a:t>
            </a:r>
          </a:p>
          <a:p>
            <a:endParaRPr lang="en-US" baseline="0" dirty="0" smtClean="0"/>
          </a:p>
          <a:p>
            <a:r>
              <a:rPr lang="en-US" baseline="0" dirty="0" smtClean="0"/>
              <a:t>Campaign Identity, </a:t>
            </a:r>
            <a:r>
              <a:rPr lang="en-US" baseline="0" dirty="0" err="1" smtClean="0"/>
              <a:t>Marketign</a:t>
            </a:r>
            <a:r>
              <a:rPr lang="en-US" baseline="0" dirty="0" smtClean="0"/>
              <a:t> Touchpoints, Toolkit</a:t>
            </a:r>
          </a:p>
          <a:p>
            <a:endParaRPr lang="en-US" baseline="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5</a:t>
            </a:fld>
            <a:endParaRPr lang="en-US"/>
          </a:p>
        </p:txBody>
      </p:sp>
    </p:spTree>
    <p:extLst>
      <p:ext uri="{BB962C8B-B14F-4D97-AF65-F5344CB8AC3E}">
        <p14:creationId xmlns:p14="http://schemas.microsoft.com/office/powerpoint/2010/main" val="201478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talked to a wide variety of housing professionals throughout the state. </a:t>
            </a:r>
          </a:p>
          <a:p>
            <a:endParaRPr lang="en-US" baseline="0" dirty="0" smtClean="0"/>
          </a:p>
          <a:p>
            <a:r>
              <a:rPr lang="en-US" baseline="0" dirty="0" smtClean="0"/>
              <a:t>We interviewed:</a:t>
            </a:r>
          </a:p>
          <a:p>
            <a:r>
              <a:rPr lang="en-US" baseline="0" dirty="0" smtClean="0"/>
              <a:t>Jody </a:t>
            </a:r>
            <a:r>
              <a:rPr lang="en-US" baseline="0" dirty="0" err="1" smtClean="0"/>
              <a:t>Kole</a:t>
            </a:r>
            <a:r>
              <a:rPr lang="en-US" baseline="0" dirty="0" smtClean="0"/>
              <a:t>, Grand Junction HA</a:t>
            </a:r>
          </a:p>
          <a:p>
            <a:r>
              <a:rPr lang="en-US" baseline="0" dirty="0" smtClean="0"/>
              <a:t>Jill </a:t>
            </a:r>
            <a:r>
              <a:rPr lang="en-US" baseline="0" dirty="0" err="1" smtClean="0"/>
              <a:t>Klosterman</a:t>
            </a:r>
            <a:r>
              <a:rPr lang="en-US" baseline="0" dirty="0" smtClean="0"/>
              <a:t>, Eagle County Government</a:t>
            </a:r>
          </a:p>
          <a:p>
            <a:r>
              <a:rPr lang="en-US" baseline="0" dirty="0" smtClean="0"/>
              <a:t>Tami Fischer, Metro West Housing Solutions</a:t>
            </a:r>
          </a:p>
          <a:p>
            <a:r>
              <a:rPr lang="en-US" baseline="0" dirty="0" smtClean="0"/>
              <a:t>Ted </a:t>
            </a:r>
            <a:r>
              <a:rPr lang="en-US" baseline="0" dirty="0" err="1" smtClean="0"/>
              <a:t>Ortiviz</a:t>
            </a:r>
            <a:r>
              <a:rPr lang="en-US" baseline="0" dirty="0" smtClean="0"/>
              <a:t>, Pueblo Housing Authority</a:t>
            </a:r>
          </a:p>
          <a:p>
            <a:r>
              <a:rPr lang="en-US" baseline="0" dirty="0" smtClean="0"/>
              <a:t>David Martens,, Colorado NAHRO staff</a:t>
            </a:r>
          </a:p>
          <a:p>
            <a:r>
              <a:rPr lang="en-US" baseline="0" dirty="0" smtClean="0"/>
              <a:t>Kimball </a:t>
            </a:r>
            <a:r>
              <a:rPr lang="en-US" baseline="0" dirty="0" err="1" smtClean="0"/>
              <a:t>Crangle</a:t>
            </a:r>
            <a:r>
              <a:rPr lang="en-US" baseline="0" dirty="0" smtClean="0"/>
              <a:t>, Gorman and Company</a:t>
            </a:r>
          </a:p>
          <a:p>
            <a:r>
              <a:rPr lang="en-US" baseline="0" dirty="0" smtClean="0"/>
              <a:t>Ute </a:t>
            </a:r>
            <a:r>
              <a:rPr lang="en-US" baseline="0" dirty="0" err="1" smtClean="0"/>
              <a:t>Jantz</a:t>
            </a:r>
            <a:r>
              <a:rPr lang="en-US" baseline="0" dirty="0" smtClean="0"/>
              <a:t>, Delta Housing Authority</a:t>
            </a:r>
          </a:p>
          <a:p>
            <a:r>
              <a:rPr lang="en-US" baseline="0" dirty="0" smtClean="0"/>
              <a:t/>
            </a:r>
            <a:br>
              <a:rPr lang="en-US" baseline="0" dirty="0" smtClean="0"/>
            </a:br>
            <a:r>
              <a:rPr lang="en-US" baseline="0" dirty="0" smtClean="0"/>
              <a:t>We asked interviewees a series of questions related to CO NAHRO and it’s proposed brand messaging and positioning campaign.</a:t>
            </a:r>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6</a:t>
            </a:fld>
            <a:endParaRPr lang="en-US"/>
          </a:p>
        </p:txBody>
      </p:sp>
    </p:spTree>
    <p:extLst>
      <p:ext uri="{BB962C8B-B14F-4D97-AF65-F5344CB8AC3E}">
        <p14:creationId xmlns:p14="http://schemas.microsoft.com/office/powerpoint/2010/main" val="144996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of the areas of improvement, as requested by your peers and colleagues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7</a:t>
            </a:fld>
            <a:endParaRPr lang="en-US"/>
          </a:p>
        </p:txBody>
      </p:sp>
    </p:spTree>
    <p:extLst>
      <p:ext uri="{BB962C8B-B14F-4D97-AF65-F5344CB8AC3E}">
        <p14:creationId xmlns:p14="http://schemas.microsoft.com/office/powerpoint/2010/main" val="2067402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our interviews we listened to outreach efforts that work throughout the state</a:t>
            </a:r>
          </a:p>
          <a:p>
            <a:endParaRPr lang="en-US" baseline="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8</a:t>
            </a:fld>
            <a:endParaRPr lang="en-US"/>
          </a:p>
        </p:txBody>
      </p:sp>
    </p:spTree>
    <p:extLst>
      <p:ext uri="{BB962C8B-B14F-4D97-AF65-F5344CB8AC3E}">
        <p14:creationId xmlns:p14="http://schemas.microsoft.com/office/powerpoint/2010/main" val="1420868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an INTERNAL toolkit, designed to work equally well in two directions </a:t>
            </a:r>
            <a:r>
              <a:rPr lang="mr-IN" baseline="0" dirty="0" smtClean="0"/>
              <a:t>–</a:t>
            </a:r>
            <a:r>
              <a:rPr lang="en-US" baseline="0" dirty="0" smtClean="0"/>
              <a:t> for those who support housing professionals, it is giving them tools and language to be the most affective advocates they can be.</a:t>
            </a:r>
          </a:p>
          <a:p>
            <a:endParaRPr lang="en-US" baseline="0" dirty="0" smtClean="0"/>
          </a:p>
          <a:p>
            <a:r>
              <a:rPr lang="en-US" baseline="0" dirty="0" smtClean="0"/>
              <a:t>Those who are unfamiliar with our work may be inclined to be opposed to the efforts of housing professionals, this messaging platform provides talking points, to build points of </a:t>
            </a:r>
            <a:r>
              <a:rPr lang="en-US" baseline="0" dirty="0" err="1" smtClean="0"/>
              <a:t>concensus</a:t>
            </a:r>
            <a:r>
              <a:rPr lang="en-US" baseline="0" dirty="0" smtClean="0"/>
              <a:t> and educate, and sway.</a:t>
            </a:r>
          </a:p>
          <a:p>
            <a:endParaRPr lang="en-US" baseline="0" dirty="0" smtClean="0"/>
          </a:p>
          <a:p>
            <a:r>
              <a:rPr lang="en-US" baseline="0" dirty="0" smtClean="0"/>
              <a:t>Very specific, audience-focused tools for NAHRO members when they are having conversations with important people within their jurisdiction.</a:t>
            </a:r>
          </a:p>
          <a:p>
            <a:endParaRPr lang="en-US" baseline="0"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4D5348-2C54-FB48-A596-370CA3517E64}" type="slidenum">
              <a:rPr lang="en-US" smtClean="0"/>
              <a:pPr/>
              <a:t>9</a:t>
            </a:fld>
            <a:endParaRPr lang="en-US"/>
          </a:p>
        </p:txBody>
      </p:sp>
    </p:spTree>
    <p:extLst>
      <p:ext uri="{BB962C8B-B14F-4D97-AF65-F5344CB8AC3E}">
        <p14:creationId xmlns:p14="http://schemas.microsoft.com/office/powerpoint/2010/main" val="211255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39CEBD-0C2F-DE47-AE3F-501043D029C7}"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39CEBD-0C2F-DE47-AE3F-501043D029C7}"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39CEBD-0C2F-DE47-AE3F-501043D029C7}"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39CEBD-0C2F-DE47-AE3F-501043D029C7}"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39CEBD-0C2F-DE47-AE3F-501043D029C7}"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39CEBD-0C2F-DE47-AE3F-501043D029C7}" type="datetimeFigureOut">
              <a:rPr lang="en-US" smtClean="0"/>
              <a:t>6/7/17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39CEBD-0C2F-DE47-AE3F-501043D029C7}" type="datetimeFigureOut">
              <a:rPr lang="en-US" smtClean="0"/>
              <a:t>6/7/17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39CEBD-0C2F-DE47-AE3F-501043D029C7}" type="datetimeFigureOut">
              <a:rPr lang="en-US" smtClean="0"/>
              <a:t>6/7/17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9CEBD-0C2F-DE47-AE3F-501043D029C7}" type="datetimeFigureOut">
              <a:rPr lang="en-US" smtClean="0"/>
              <a:t>6/7/17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39CEBD-0C2F-DE47-AE3F-501043D029C7}" type="datetimeFigureOut">
              <a:rPr lang="en-US" smtClean="0"/>
              <a:t>6/7/17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39CEBD-0C2F-DE47-AE3F-501043D029C7}" type="datetimeFigureOut">
              <a:rPr lang="en-US" smtClean="0"/>
              <a:t>6/7/17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C7701-5AB4-1E47-9A80-A63B0403D371}"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9CEBD-0C2F-DE47-AE3F-501043D029C7}" type="datetimeFigureOut">
              <a:rPr lang="en-US" smtClean="0"/>
              <a:t>6/7/17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7701-5AB4-1E47-9A80-A63B0403D371}"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3.png"/><Relationship Id="rId7"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30.emf"/><Relationship Id="rId12" Type="http://schemas.openxmlformats.org/officeDocument/2006/relationships/image" Target="../media/image31.emf"/><Relationship Id="rId13" Type="http://schemas.openxmlformats.org/officeDocument/2006/relationships/image" Target="../media/image32.emf"/><Relationship Id="rId14" Type="http://schemas.openxmlformats.org/officeDocument/2006/relationships/image" Target="../media/image33.emf"/><Relationship Id="rId15" Type="http://schemas.openxmlformats.org/officeDocument/2006/relationships/image" Target="../media/image34.emf"/><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jpeg"/><Relationship Id="rId4" Type="http://schemas.openxmlformats.org/officeDocument/2006/relationships/image" Target="../media/image14.emf"/><Relationship Id="rId5" Type="http://schemas.openxmlformats.org/officeDocument/2006/relationships/image" Target="../media/image15.emf"/><Relationship Id="rId6" Type="http://schemas.openxmlformats.org/officeDocument/2006/relationships/image" Target="../media/image26.emf"/><Relationship Id="rId7" Type="http://schemas.openxmlformats.org/officeDocument/2006/relationships/image" Target="../media/image16.emf"/><Relationship Id="rId8" Type="http://schemas.openxmlformats.org/officeDocument/2006/relationships/image" Target="../media/image27.emf"/><Relationship Id="rId9" Type="http://schemas.openxmlformats.org/officeDocument/2006/relationships/image" Target="../media/image28.emf"/><Relationship Id="rId10"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3.png"/><Relationship Id="rId5"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7.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emf"/><Relationship Id="rId5" Type="http://schemas.openxmlformats.org/officeDocument/2006/relationships/image" Target="../media/image12.emf"/><Relationship Id="rId6" Type="http://schemas.openxmlformats.org/officeDocument/2006/relationships/image" Target="../media/image13.png"/><Relationship Id="rId7" Type="http://schemas.openxmlformats.org/officeDocument/2006/relationships/image" Target="../media/image14.emf"/><Relationship Id="rId8" Type="http://schemas.openxmlformats.org/officeDocument/2006/relationships/image" Target="../media/image15.emf"/><Relationship Id="rId9"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screen">
            <a:extLst>
              <a:ext uri="{BEBA8EAE-BF5A-486C-A8C5-ECC9F3942E4B}">
                <a14:imgProps xmlns:a14="http://schemas.microsoft.com/office/drawing/2010/main">
                  <a14:imgLayer r:embed="rId5">
                    <a14:imgEffect>
                      <a14:artisticBlur radius="18"/>
                    </a14:imgEffect>
                  </a14:imgLayer>
                </a14:imgProps>
              </a:ext>
              <a:ext uri="{28A0092B-C50C-407E-A947-70E740481C1C}">
                <a14:useLocalDpi xmlns:a14="http://schemas.microsoft.com/office/drawing/2010/main"/>
              </a:ext>
            </a:extLst>
          </a:blip>
          <a:srcRect/>
          <a:stretch/>
        </p:blipFill>
        <p:spPr>
          <a:xfrm>
            <a:off x="3556" y="561588"/>
            <a:ext cx="12192000" cy="3546088"/>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68" y="235087"/>
            <a:ext cx="12184888" cy="4217615"/>
          </a:xfrm>
          <a:prstGeom prst="rect">
            <a:avLst/>
          </a:prstGeom>
        </p:spPr>
      </p:pic>
      <p:sp>
        <p:nvSpPr>
          <p:cNvPr id="6" name="Oval 5"/>
          <p:cNvSpPr/>
          <p:nvPr/>
        </p:nvSpPr>
        <p:spPr>
          <a:xfrm>
            <a:off x="7596376" y="1981442"/>
            <a:ext cx="1481012" cy="1481010"/>
          </a:xfrm>
          <a:prstGeom prst="ellipse">
            <a:avLst/>
          </a:prstGeom>
          <a:solidFill>
            <a:srgbClr val="5C8C6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p:cNvSpPr/>
          <p:nvPr/>
        </p:nvSpPr>
        <p:spPr>
          <a:xfrm>
            <a:off x="215900" y="1473200"/>
            <a:ext cx="4965700" cy="2634476"/>
          </a:xfrm>
          <a:prstGeom prst="triangl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072306" y="2095500"/>
            <a:ext cx="3245694" cy="18597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US" sz="5000" b="1" cap="all" dirty="0" smtClean="0">
                <a:solidFill>
                  <a:schemeClr val="accent1"/>
                </a:solidFill>
                <a:latin typeface="Century Gothic" charset="0"/>
                <a:ea typeface="Century Gothic" charset="0"/>
                <a:cs typeface="Century Gothic" charset="0"/>
              </a:rPr>
              <a:t>HOW </a:t>
            </a:r>
          </a:p>
          <a:p>
            <a:pPr algn="ctr">
              <a:lnSpc>
                <a:spcPct val="80000"/>
              </a:lnSpc>
            </a:pPr>
            <a:r>
              <a:rPr lang="en-US" sz="5000" b="1" cap="all" dirty="0" smtClean="0">
                <a:solidFill>
                  <a:schemeClr val="accent1"/>
                </a:solidFill>
                <a:latin typeface="Century Gothic" charset="0"/>
                <a:ea typeface="Century Gothic" charset="0"/>
                <a:cs typeface="Century Gothic" charset="0"/>
              </a:rPr>
              <a:t>WORDS MATTER</a:t>
            </a:r>
            <a:endParaRPr lang="en-US" sz="5000" b="1" cap="all" dirty="0">
              <a:solidFill>
                <a:schemeClr val="accent1"/>
              </a:solidFill>
            </a:endParaRPr>
          </a:p>
        </p:txBody>
      </p:sp>
      <p:sp>
        <p:nvSpPr>
          <p:cNvPr id="12" name="Rectangle 11"/>
          <p:cNvSpPr/>
          <p:nvPr/>
        </p:nvSpPr>
        <p:spPr>
          <a:xfrm>
            <a:off x="0" y="4107676"/>
            <a:ext cx="12184887" cy="2216924"/>
          </a:xfrm>
          <a:prstGeom prst="rect">
            <a:avLst/>
          </a:prstGeom>
          <a:solidFill>
            <a:srgbClr val="0268B3">
              <a:alpha val="93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5481" y="4566879"/>
            <a:ext cx="1355876" cy="1355876"/>
          </a:xfrm>
          <a:prstGeom prst="rect">
            <a:avLst/>
          </a:prstGeom>
        </p:spPr>
      </p:pic>
      <p:sp>
        <p:nvSpPr>
          <p:cNvPr id="11" name="Content Placeholder 2"/>
          <p:cNvSpPr>
            <a:spLocks noGrp="1"/>
          </p:cNvSpPr>
          <p:nvPr>
            <p:ph idx="1"/>
          </p:nvPr>
        </p:nvSpPr>
        <p:spPr>
          <a:xfrm>
            <a:off x="1270000" y="4558038"/>
            <a:ext cx="8509000" cy="1373559"/>
          </a:xfrm>
        </p:spPr>
        <p:txBody>
          <a:bodyPr anchor="t" anchorCtr="0">
            <a:normAutofit lnSpcReduction="10000"/>
          </a:bodyPr>
          <a:lstStyle/>
          <a:p>
            <a:pPr marL="0" indent="0" algn="r">
              <a:lnSpc>
                <a:spcPct val="80000"/>
              </a:lnSpc>
              <a:spcBef>
                <a:spcPts val="0"/>
              </a:spcBef>
              <a:buNone/>
            </a:pPr>
            <a:r>
              <a:rPr lang="en-US" sz="2595" dirty="0" smtClean="0">
                <a:solidFill>
                  <a:schemeClr val="bg1"/>
                </a:solidFill>
              </a:rPr>
              <a:t>Colorado NAHRO</a:t>
            </a:r>
          </a:p>
          <a:p>
            <a:pPr marL="0" indent="0" algn="r">
              <a:lnSpc>
                <a:spcPct val="85000"/>
              </a:lnSpc>
              <a:spcBef>
                <a:spcPts val="0"/>
              </a:spcBef>
              <a:buNone/>
            </a:pPr>
            <a:r>
              <a:rPr lang="en-US" sz="5000" dirty="0" smtClean="0">
                <a:solidFill>
                  <a:schemeClr val="bg1"/>
                </a:solidFill>
              </a:rPr>
              <a:t>Messaging Framework</a:t>
            </a:r>
          </a:p>
          <a:p>
            <a:pPr marL="0" indent="0" algn="r">
              <a:lnSpc>
                <a:spcPct val="80000"/>
              </a:lnSpc>
              <a:spcBef>
                <a:spcPts val="1200"/>
              </a:spcBef>
              <a:buNone/>
            </a:pPr>
            <a:r>
              <a:rPr lang="en-US" sz="2000" dirty="0" smtClean="0">
                <a:solidFill>
                  <a:schemeClr val="bg1"/>
                </a:solidFill>
              </a:rPr>
              <a:t>From your friends at Toolbox Creative</a:t>
            </a:r>
            <a:endParaRPr lang="en-US" sz="2000" dirty="0">
              <a:solidFill>
                <a:schemeClr val="bg1"/>
              </a:solidFill>
            </a:endParaRPr>
          </a:p>
        </p:txBody>
      </p:sp>
    </p:spTree>
    <p:extLst>
      <p:ext uri="{BB962C8B-B14F-4D97-AF65-F5344CB8AC3E}">
        <p14:creationId xmlns:p14="http://schemas.microsoft.com/office/powerpoint/2010/main" val="35210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1327" y="2447806"/>
            <a:ext cx="9410029" cy="3927593"/>
          </a:xfrm>
        </p:spPr>
        <p:txBody>
          <a:bodyPr anchor="t" anchorCtr="0">
            <a:normAutofit/>
          </a:bodyPr>
          <a:lstStyle/>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Without a messaging strategy that helps the public imagine or see housing differently, new data or research does little to support our cause</a:t>
            </a: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Data and evidence should be used to enhance a more effective overall message</a:t>
            </a:r>
          </a:p>
          <a:p>
            <a:pPr marL="0" indent="0">
              <a:lnSpc>
                <a:spcPct val="100000"/>
              </a:lnSpc>
              <a:spcBef>
                <a:spcPts val="1200"/>
              </a:spcBef>
              <a:buNone/>
            </a:pPr>
            <a:endParaRPr lang="en-US" sz="3200" dirty="0" smtClean="0">
              <a:solidFill>
                <a:schemeClr val="bg1"/>
              </a:solidFill>
            </a:endParaRPr>
          </a:p>
        </p:txBody>
      </p:sp>
      <p:sp>
        <p:nvSpPr>
          <p:cNvPr id="5" name="Title 1"/>
          <p:cNvSpPr txBox="1">
            <a:spLocks/>
          </p:cNvSpPr>
          <p:nvPr/>
        </p:nvSpPr>
        <p:spPr>
          <a:xfrm>
            <a:off x="921327" y="1044835"/>
            <a:ext cx="9849961" cy="14029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WHEN WE CHANGE THE WORDS,</a:t>
            </a:r>
          </a:p>
          <a:p>
            <a:r>
              <a:rPr lang="en-US" b="1" cap="all" dirty="0" smtClean="0">
                <a:solidFill>
                  <a:srgbClr val="F69B3A"/>
                </a:solidFill>
                <a:latin typeface="Century Gothic" charset="0"/>
                <a:ea typeface="Century Gothic" charset="0"/>
                <a:cs typeface="Century Gothic" charset="0"/>
              </a:rPr>
              <a:t>WE CHANGE THE MESSAGE</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62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7213"/>
            <a:ext cx="12184888" cy="4217615"/>
          </a:xfrm>
          <a:prstGeom prst="rect">
            <a:avLst/>
          </a:prstGeom>
        </p:spPr>
      </p:pic>
      <p:sp>
        <p:nvSpPr>
          <p:cNvPr id="5" name="Content Placeholder 2"/>
          <p:cNvSpPr>
            <a:spLocks noGrp="1"/>
          </p:cNvSpPr>
          <p:nvPr>
            <p:ph idx="1"/>
          </p:nvPr>
        </p:nvSpPr>
        <p:spPr>
          <a:xfrm>
            <a:off x="1086185" y="4002205"/>
            <a:ext cx="9410029" cy="2855795"/>
          </a:xfrm>
        </p:spPr>
        <p:txBody>
          <a:bodyPr anchor="t" anchorCtr="0">
            <a:normAutofit/>
          </a:bodyPr>
          <a:lstStyle/>
          <a:p>
            <a:pPr marL="457200" lvl="1" indent="-457200">
              <a:spcBef>
                <a:spcPts val="1200"/>
              </a:spcBef>
              <a:buClr>
                <a:schemeClr val="accent2"/>
              </a:buClr>
              <a:buSzPct val="100000"/>
              <a:buFont typeface="Courier New"/>
              <a:buChar char="o"/>
            </a:pPr>
            <a:r>
              <a:rPr lang="en-US" sz="3200" dirty="0" smtClean="0">
                <a:solidFill>
                  <a:schemeClr val="tx1">
                    <a:lumMod val="85000"/>
                    <a:lumOff val="15000"/>
                  </a:schemeClr>
                </a:solidFill>
              </a:rPr>
              <a:t>Building strong communities</a:t>
            </a:r>
          </a:p>
          <a:p>
            <a:pPr marL="457200" lvl="1" indent="-457200">
              <a:spcBef>
                <a:spcPts val="1200"/>
              </a:spcBef>
              <a:buClr>
                <a:schemeClr val="accent2"/>
              </a:buClr>
              <a:buSzPct val="100000"/>
              <a:buFont typeface="Courier New"/>
              <a:buChar char="o"/>
            </a:pPr>
            <a:r>
              <a:rPr lang="en-US" sz="3200" dirty="0" smtClean="0">
                <a:solidFill>
                  <a:schemeClr val="tx1">
                    <a:lumMod val="85000"/>
                    <a:lumOff val="15000"/>
                  </a:schemeClr>
                </a:solidFill>
              </a:rPr>
              <a:t>Attainable housing is a shared public concern and we can work together as a community to increase the supply and price diversity </a:t>
            </a:r>
            <a:r>
              <a:rPr lang="en-US" sz="3200" smtClean="0">
                <a:solidFill>
                  <a:schemeClr val="tx1">
                    <a:lumMod val="85000"/>
                    <a:lumOff val="15000"/>
                  </a:schemeClr>
                </a:solidFill>
              </a:rPr>
              <a:t>of homes</a:t>
            </a:r>
          </a:p>
        </p:txBody>
      </p:sp>
      <p:sp>
        <p:nvSpPr>
          <p:cNvPr id="6" name="TextBox 5"/>
          <p:cNvSpPr txBox="1"/>
          <p:nvPr/>
        </p:nvSpPr>
        <p:spPr>
          <a:xfrm>
            <a:off x="1955800" y="6299200"/>
            <a:ext cx="184666"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repeatCount="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487" y="0"/>
            <a:ext cx="12180513" cy="6906248"/>
          </a:xfrm>
          <a:prstGeom prst="rect">
            <a:avLst/>
          </a:prstGeom>
          <a:solidFill>
            <a:srgbClr val="0268B3">
              <a:alpha val="93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b="4587"/>
          <a:stretch/>
        </p:blipFill>
        <p:spPr>
          <a:xfrm>
            <a:off x="1152542" y="0"/>
            <a:ext cx="9898402" cy="6906248"/>
          </a:xfrm>
          <a:prstGeom prst="rect">
            <a:avLst/>
          </a:prstGeom>
          <a:solidFill>
            <a:schemeClr val="bg1"/>
          </a:solidFill>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77142" t="3023" r="1946" b="48201"/>
          <a:stretch/>
        </p:blipFill>
        <p:spPr>
          <a:xfrm>
            <a:off x="5066693" y="1608910"/>
            <a:ext cx="2070100" cy="3530600"/>
          </a:xfrm>
          <a:prstGeom prst="rect">
            <a:avLst/>
          </a:prstGeom>
          <a:solidFill>
            <a:schemeClr val="bg1"/>
          </a:solidFill>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49370" t="50102" r="2458" b="32176"/>
          <a:stretch/>
        </p:blipFill>
        <p:spPr>
          <a:xfrm>
            <a:off x="3822699" y="2806700"/>
            <a:ext cx="4768243" cy="1282700"/>
          </a:xfrm>
          <a:prstGeom prst="rect">
            <a:avLst/>
          </a:prstGeom>
          <a:solidFill>
            <a:schemeClr val="bg1"/>
          </a:solid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6" presetClass="emph" presetSubtype="0" fill="hold" nodeType="afterEffect">
                                  <p:stCondLst>
                                    <p:cond delay="0"/>
                                  </p:stCondLst>
                                  <p:childTnLst>
                                    <p:animScale>
                                      <p:cBhvr>
                                        <p:cTn id="14" dur="2000" fill="hold"/>
                                        <p:tgtEl>
                                          <p:spTgt spid="7"/>
                                        </p:tgtEl>
                                      </p:cBhvr>
                                      <p:by x="150000" y="150000"/>
                                    </p:animScale>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6" presetClass="emph" presetSubtype="0" fill="hold" nodeType="afterEffect">
                                  <p:stCondLst>
                                    <p:cond delay="0"/>
                                  </p:stCondLst>
                                  <p:childTnLst>
                                    <p:animScale>
                                      <p:cBhvr>
                                        <p:cTn id="21" dur="2000" fill="hold"/>
                                        <p:tgtEl>
                                          <p:spTgt spid="6"/>
                                        </p:tgtEl>
                                      </p:cBhvr>
                                      <p:by x="170000" y="1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1327" y="2447806"/>
            <a:ext cx="9410029" cy="4333994"/>
          </a:xfrm>
        </p:spPr>
        <p:txBody>
          <a:bodyPr anchor="t" anchorCtr="0">
            <a:normAutofit lnSpcReduction="10000"/>
          </a:bodyPr>
          <a:lstStyle/>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Homes, not units</a:t>
            </a:r>
            <a:br>
              <a:rPr lang="en-US" sz="3200" dirty="0" smtClean="0">
                <a:solidFill>
                  <a:schemeClr val="bg1"/>
                </a:solidFill>
              </a:rPr>
            </a:br>
            <a:r>
              <a:rPr lang="en-US" sz="3200" dirty="0" smtClean="0">
                <a:solidFill>
                  <a:schemeClr val="bg1"/>
                </a:solidFill>
              </a:rPr>
              <a:t>Stable homes </a:t>
            </a:r>
            <a:r>
              <a:rPr lang="en-US" sz="3200" dirty="0" smtClean="0">
                <a:solidFill>
                  <a:schemeClr val="bg1"/>
                </a:solidFill>
              </a:rPr>
              <a:t/>
            </a:r>
            <a:br>
              <a:rPr lang="en-US" sz="3200" dirty="0" smtClean="0">
                <a:solidFill>
                  <a:schemeClr val="bg1"/>
                </a:solidFill>
              </a:rPr>
            </a:br>
            <a:r>
              <a:rPr lang="en-US" sz="3200" dirty="0" smtClean="0">
                <a:solidFill>
                  <a:schemeClr val="bg1"/>
                </a:solidFill>
              </a:rPr>
              <a:t>Housing stability </a:t>
            </a:r>
            <a:br>
              <a:rPr lang="en-US" sz="3200" dirty="0" smtClean="0">
                <a:solidFill>
                  <a:schemeClr val="bg1"/>
                </a:solidFill>
              </a:rPr>
            </a:br>
            <a:r>
              <a:rPr lang="en-US" sz="3200" dirty="0" smtClean="0">
                <a:solidFill>
                  <a:schemeClr val="bg1"/>
                </a:solidFill>
              </a:rPr>
              <a:t>Housing that is affordable</a:t>
            </a: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Home price </a:t>
            </a:r>
            <a:r>
              <a:rPr lang="en-US" sz="3200" dirty="0" smtClean="0">
                <a:solidFill>
                  <a:schemeClr val="bg1"/>
                </a:solidFill>
              </a:rPr>
              <a:t>diversity</a:t>
            </a: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Families with lower incomes vs. low-income families</a:t>
            </a:r>
            <a:endParaRPr lang="en-US" sz="3200" dirty="0" smtClean="0">
              <a:solidFill>
                <a:schemeClr val="bg1"/>
              </a:solidFill>
            </a:endParaRP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Communities, not projects. Neighborhoods are places where you live.</a:t>
            </a:r>
          </a:p>
        </p:txBody>
      </p:sp>
      <p:sp>
        <p:nvSpPr>
          <p:cNvPr id="5" name="Title 1"/>
          <p:cNvSpPr txBox="1">
            <a:spLocks/>
          </p:cNvSpPr>
          <p:nvPr/>
        </p:nvSpPr>
        <p:spPr>
          <a:xfrm>
            <a:off x="921327" y="1044835"/>
            <a:ext cx="9849961" cy="14029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TOGETHER AT HOME LANGUAGE</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6054" y="2673596"/>
            <a:ext cx="939838" cy="93983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5316" y="2673596"/>
            <a:ext cx="939838" cy="939838"/>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4609" y="2673596"/>
            <a:ext cx="939838" cy="939838"/>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2859" y="3537314"/>
            <a:ext cx="939838" cy="939838"/>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22121" y="3537314"/>
            <a:ext cx="939838" cy="939838"/>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1414" y="3537314"/>
            <a:ext cx="939838" cy="939838"/>
          </a:xfrm>
          <a:prstGeom prst="rect">
            <a:avLst/>
          </a:prstGeom>
        </p:spPr>
      </p:pic>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par>
                          <p:cTn id="19" fill="hold">
                            <p:stCondLst>
                              <p:cond delay="2500"/>
                            </p:stCondLst>
                            <p:childTnLst>
                              <p:par>
                                <p:cTn id="20" presetID="10" presetClass="entr" presetSubtype="0" fill="hold" grpId="0" nodeType="after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par>
                          <p:cTn id="23" fill="hold">
                            <p:stCondLst>
                              <p:cond delay="4000"/>
                            </p:stCondLst>
                            <p:childTnLst>
                              <p:par>
                                <p:cTn id="24" presetID="1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ppt_y</p:attrName>
                                        </p:attrNameLst>
                                      </p:cBhvr>
                                      <p:tavLst>
                                        <p:tav tm="0">
                                          <p:val>
                                            <p:strVal val="#ppt_y+#ppt_h*1.125000"/>
                                          </p:val>
                                        </p:tav>
                                        <p:tav tm="100000">
                                          <p:val>
                                            <p:strVal val="#ppt_y"/>
                                          </p:val>
                                        </p:tav>
                                      </p:tavLst>
                                    </p:anim>
                                    <p:animEffect transition="in" filter="wipe(up)">
                                      <p:cBhvr>
                                        <p:cTn id="27" dur="500"/>
                                        <p:tgtEl>
                                          <p:spTgt spid="7"/>
                                        </p:tgtEl>
                                      </p:cBhvr>
                                    </p:animEffect>
                                  </p:childTnLst>
                                </p:cTn>
                              </p:par>
                              <p:par>
                                <p:cTn id="28" presetID="1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par>
                                <p:cTn id="32" presetID="1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p:tgtEl>
                                          <p:spTgt spid="10"/>
                                        </p:tgtEl>
                                        <p:attrNameLst>
                                          <p:attrName>ppt_y</p:attrName>
                                        </p:attrNameLst>
                                      </p:cBhvr>
                                      <p:tavLst>
                                        <p:tav tm="0">
                                          <p:val>
                                            <p:strVal val="#ppt_y+#ppt_h*1.125000"/>
                                          </p:val>
                                        </p:tav>
                                        <p:tav tm="100000">
                                          <p:val>
                                            <p:strVal val="#ppt_y"/>
                                          </p:val>
                                        </p:tav>
                                      </p:tavLst>
                                    </p:anim>
                                    <p:animEffect transition="in" filter="wipe(up)">
                                      <p:cBhvr>
                                        <p:cTn id="35" dur="500"/>
                                        <p:tgtEl>
                                          <p:spTgt spid="10"/>
                                        </p:tgtEl>
                                      </p:cBhvr>
                                    </p:animEffect>
                                  </p:childTnLst>
                                </p:cTn>
                              </p:par>
                              <p:par>
                                <p:cTn id="36" presetID="1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p:tgtEl>
                                          <p:spTgt spid="14"/>
                                        </p:tgtEl>
                                        <p:attrNameLst>
                                          <p:attrName>ppt_y</p:attrName>
                                        </p:attrNameLst>
                                      </p:cBhvr>
                                      <p:tavLst>
                                        <p:tav tm="0">
                                          <p:val>
                                            <p:strVal val="#ppt_y+#ppt_h*1.125000"/>
                                          </p:val>
                                        </p:tav>
                                        <p:tav tm="100000">
                                          <p:val>
                                            <p:strVal val="#ppt_y"/>
                                          </p:val>
                                        </p:tav>
                                      </p:tavLst>
                                    </p:anim>
                                    <p:animEffect transition="in" filter="wipe(up)">
                                      <p:cBhvr>
                                        <p:cTn id="39" dur="500"/>
                                        <p:tgtEl>
                                          <p:spTgt spid="14"/>
                                        </p:tgtEl>
                                      </p:cBhvr>
                                    </p:animEffect>
                                  </p:childTnLst>
                                </p:cTn>
                              </p:par>
                              <p:par>
                                <p:cTn id="40" presetID="1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p:tgtEl>
                                          <p:spTgt spid="13"/>
                                        </p:tgtEl>
                                        <p:attrNameLst>
                                          <p:attrName>ppt_y</p:attrName>
                                        </p:attrNameLst>
                                      </p:cBhvr>
                                      <p:tavLst>
                                        <p:tav tm="0">
                                          <p:val>
                                            <p:strVal val="#ppt_y+#ppt_h*1.125000"/>
                                          </p:val>
                                        </p:tav>
                                        <p:tav tm="100000">
                                          <p:val>
                                            <p:strVal val="#ppt_y"/>
                                          </p:val>
                                        </p:tav>
                                      </p:tavLst>
                                    </p:anim>
                                    <p:animEffect transition="in" filter="wipe(up)">
                                      <p:cBhvr>
                                        <p:cTn id="43" dur="500"/>
                                        <p:tgtEl>
                                          <p:spTgt spid="13"/>
                                        </p:tgtEl>
                                      </p:cBhvr>
                                    </p:animEffect>
                                  </p:childTnLst>
                                </p:cTn>
                              </p:par>
                              <p:par>
                                <p:cTn id="44" presetID="12" presetClass="entr" presetSubtype="4"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p:tgtEl>
                                          <p:spTgt spid="11"/>
                                        </p:tgtEl>
                                        <p:attrNameLst>
                                          <p:attrName>ppt_y</p:attrName>
                                        </p:attrNameLst>
                                      </p:cBhvr>
                                      <p:tavLst>
                                        <p:tav tm="0">
                                          <p:val>
                                            <p:strVal val="#ppt_y+#ppt_h*1.125000"/>
                                          </p:val>
                                        </p:tav>
                                        <p:tav tm="100000">
                                          <p:val>
                                            <p:strVal val="#ppt_y"/>
                                          </p:val>
                                        </p:tav>
                                      </p:tavLst>
                                    </p:anim>
                                    <p:animEffect transition="in" filter="wipe(up)">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11487" y="-2876"/>
            <a:ext cx="12180513" cy="6906248"/>
          </a:xfrm>
          <a:prstGeom prst="rect">
            <a:avLst/>
          </a:prstGeom>
          <a:solidFill>
            <a:srgbClr val="0268B3">
              <a:alpha val="93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NoCrisis.jpg"/>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a:off x="-1213" y="9824"/>
            <a:ext cx="12192000" cy="6921500"/>
          </a:xfrm>
          <a:prstGeom prst="rect">
            <a:avLst/>
          </a:prstGeom>
        </p:spPr>
      </p:pic>
      <p:sp>
        <p:nvSpPr>
          <p:cNvPr id="5" name="Content Placeholder 2"/>
          <p:cNvSpPr>
            <a:spLocks noGrp="1"/>
          </p:cNvSpPr>
          <p:nvPr>
            <p:ph idx="1"/>
          </p:nvPr>
        </p:nvSpPr>
        <p:spPr>
          <a:xfrm>
            <a:off x="972127" y="5461001"/>
            <a:ext cx="10534073" cy="1219199"/>
          </a:xfrm>
          <a:effectLst>
            <a:outerShdw blurRad="50800" dist="38100" dir="2700000" algn="tl" rotWithShape="0">
              <a:prstClr val="black">
                <a:alpha val="30000"/>
              </a:prstClr>
            </a:outerShdw>
          </a:effectLst>
        </p:spPr>
        <p:txBody>
          <a:bodyPr anchor="t" anchorCtr="0">
            <a:noAutofit/>
          </a:bodyPr>
          <a:lstStyle/>
          <a:p>
            <a:pPr marL="0" lvl="1" indent="0">
              <a:spcBef>
                <a:spcPts val="1200"/>
              </a:spcBef>
              <a:buClr>
                <a:schemeClr val="accent2"/>
              </a:buClr>
              <a:buSzPct val="100000"/>
              <a:buNone/>
            </a:pPr>
            <a:r>
              <a:rPr lang="en-US" sz="3600" dirty="0" smtClean="0">
                <a:solidFill>
                  <a:schemeClr val="tx1">
                    <a:lumMod val="85000"/>
                    <a:lumOff val="15000"/>
                  </a:schemeClr>
                </a:solidFill>
              </a:rPr>
              <a:t>Affordable housing can feel like a large unfixable problem along with world hunger </a:t>
            </a:r>
            <a:r>
              <a:rPr lang="en-US" sz="3600" smtClean="0">
                <a:solidFill>
                  <a:schemeClr val="tx1">
                    <a:lumMod val="85000"/>
                    <a:lumOff val="15000"/>
                  </a:schemeClr>
                </a:solidFill>
              </a:rPr>
              <a:t>and poverty.</a:t>
            </a:r>
            <a:endParaRPr lang="en-US" sz="3600" dirty="0" smtClean="0">
              <a:solidFill>
                <a:schemeClr val="tx1">
                  <a:lumMod val="85000"/>
                  <a:lumOff val="1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1"/>
            <a:ext cx="11477767" cy="63828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1327" y="1816101"/>
            <a:ext cx="9410029" cy="1883388"/>
          </a:xfrm>
        </p:spPr>
        <p:txBody>
          <a:bodyPr anchor="t" anchorCtr="0">
            <a:normAutofit/>
          </a:bodyPr>
          <a:lstStyle/>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Economic impact</a:t>
            </a: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Emphasize price diversity in homes, communities for all ages and supporting an essential workforce</a:t>
            </a:r>
          </a:p>
        </p:txBody>
      </p:sp>
      <p:sp>
        <p:nvSpPr>
          <p:cNvPr id="5" name="Title 1"/>
          <p:cNvSpPr txBox="1">
            <a:spLocks/>
          </p:cNvSpPr>
          <p:nvPr/>
        </p:nvSpPr>
        <p:spPr>
          <a:xfrm>
            <a:off x="921327" y="1143000"/>
            <a:ext cx="9849961" cy="7493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HELP PEOPLE SEE IT DIFFERENTLY</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grpSp>
        <p:nvGrpSpPr>
          <p:cNvPr id="10" name="Group 9"/>
          <p:cNvGrpSpPr/>
          <p:nvPr/>
        </p:nvGrpSpPr>
        <p:grpSpPr>
          <a:xfrm>
            <a:off x="1447800" y="3699489"/>
            <a:ext cx="9323488" cy="2663211"/>
            <a:chOff x="1447800" y="3699489"/>
            <a:chExt cx="9323488" cy="2663211"/>
          </a:xfrm>
        </p:grpSpPr>
        <p:sp>
          <p:nvSpPr>
            <p:cNvPr id="4" name="Rectangle 3"/>
            <p:cNvSpPr/>
            <p:nvPr/>
          </p:nvSpPr>
          <p:spPr>
            <a:xfrm>
              <a:off x="1447800" y="3699489"/>
              <a:ext cx="9323488" cy="26632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47889" t="67925" b="10256"/>
            <a:stretch/>
          </p:blipFill>
          <p:spPr>
            <a:xfrm>
              <a:off x="1964541" y="3784600"/>
              <a:ext cx="8088258" cy="2476500"/>
            </a:xfrm>
            <a:prstGeom prst="rect">
              <a:avLst/>
            </a:prstGeom>
            <a:solidFill>
              <a:schemeClr val="bg1"/>
            </a:solidFill>
          </p:spPr>
        </p:pic>
      </p:grpSp>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repeatCount="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repeatCount="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52943"/>
            <a:ext cx="11477767" cy="63828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1327" y="1816101"/>
            <a:ext cx="9410029" cy="1883388"/>
          </a:xfrm>
        </p:spPr>
        <p:txBody>
          <a:bodyPr anchor="t" anchorCtr="0">
            <a:normAutofit/>
          </a:bodyPr>
          <a:lstStyle/>
          <a:p>
            <a:pPr marL="457200" lvl="1" indent="-457200">
              <a:spcBef>
                <a:spcPts val="900"/>
              </a:spcBef>
              <a:buClr>
                <a:schemeClr val="accent2"/>
              </a:buClr>
              <a:buSzPct val="100000"/>
              <a:buFont typeface="Courier New"/>
              <a:buChar char="o"/>
            </a:pPr>
            <a:r>
              <a:rPr lang="en-US" sz="3200" dirty="0" smtClean="0">
                <a:solidFill>
                  <a:schemeClr val="bg1"/>
                </a:solidFill>
              </a:rPr>
              <a:t>Tell the larger story</a:t>
            </a:r>
          </a:p>
          <a:p>
            <a:pPr marL="457200" lvl="1" indent="-457200">
              <a:spcBef>
                <a:spcPts val="900"/>
              </a:spcBef>
              <a:buClr>
                <a:schemeClr val="accent2"/>
              </a:buClr>
              <a:buSzPct val="100000"/>
              <a:buFont typeface="Courier New"/>
              <a:buChar char="o"/>
            </a:pPr>
            <a:r>
              <a:rPr lang="en-US" sz="3200" dirty="0" smtClean="0">
                <a:solidFill>
                  <a:schemeClr val="bg1"/>
                </a:solidFill>
              </a:rPr>
              <a:t>We are all impacted AND we all benefit</a:t>
            </a:r>
          </a:p>
          <a:p>
            <a:pPr marL="457200" lvl="1" indent="-457200">
              <a:spcBef>
                <a:spcPts val="900"/>
              </a:spcBef>
              <a:buClr>
                <a:schemeClr val="accent2"/>
              </a:buClr>
              <a:buSzPct val="100000"/>
              <a:buFont typeface="Courier New"/>
              <a:buChar char="o"/>
            </a:pPr>
            <a:r>
              <a:rPr lang="en-US" sz="3200" dirty="0" smtClean="0">
                <a:solidFill>
                  <a:schemeClr val="bg1"/>
                </a:solidFill>
              </a:rPr>
              <a:t>Help people understand their stake in overall success</a:t>
            </a:r>
          </a:p>
        </p:txBody>
      </p:sp>
      <p:sp>
        <p:nvSpPr>
          <p:cNvPr id="5" name="Title 1"/>
          <p:cNvSpPr txBox="1">
            <a:spLocks/>
          </p:cNvSpPr>
          <p:nvPr/>
        </p:nvSpPr>
        <p:spPr>
          <a:xfrm>
            <a:off x="921327" y="1143000"/>
            <a:ext cx="9849961" cy="7493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TELL THE STORY OF US NOT THEM</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723" y="3699489"/>
            <a:ext cx="2412906" cy="241290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46008" y="3699489"/>
            <a:ext cx="2412906" cy="241290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17310" y="3704227"/>
            <a:ext cx="2412906" cy="241290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58618" y="3699489"/>
            <a:ext cx="2412906" cy="241290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124903" y="3699489"/>
            <a:ext cx="2412906" cy="2412906"/>
          </a:xfrm>
          <a:prstGeom prst="rect">
            <a:avLst/>
          </a:prstGeom>
        </p:spPr>
      </p:pic>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repeatCount="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repeatCount="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repeatCount="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3828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143000"/>
            <a:ext cx="9849961" cy="22860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TALK ABOUT WHAT WORKS,</a:t>
            </a:r>
          </a:p>
          <a:p>
            <a:r>
              <a:rPr lang="en-US" b="1" cap="all" dirty="0" smtClean="0">
                <a:solidFill>
                  <a:srgbClr val="F69B3A"/>
                </a:solidFill>
                <a:latin typeface="Century Gothic" charset="0"/>
                <a:ea typeface="Century Gothic" charset="0"/>
                <a:cs typeface="Century Gothic" charset="0"/>
              </a:rPr>
              <a:t>NOT WHAT’S </a:t>
            </a:r>
          </a:p>
          <a:p>
            <a:r>
              <a:rPr lang="en-US" b="1" cap="all" dirty="0" smtClean="0">
                <a:solidFill>
                  <a:srgbClr val="F69B3A"/>
                </a:solidFill>
                <a:latin typeface="Century Gothic" charset="0"/>
                <a:ea typeface="Century Gothic" charset="0"/>
                <a:cs typeface="Century Gothic" charset="0"/>
              </a:rPr>
              <a:t>BROKEN</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pic>
        <p:nvPicPr>
          <p:cNvPr id="11" name="Content Placeholder 3" descr="Screen Shot 2017-05-19 at 12.15.07 PM.png"/>
          <p:cNvPicPr>
            <a:picLocks noGrp="1" noChangeAspect="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4917419" y="2075204"/>
            <a:ext cx="6489861" cy="4387884"/>
          </a:xfrm>
        </p:spPr>
      </p:pic>
      <p:sp>
        <p:nvSpPr>
          <p:cNvPr id="7" name="Content Placeholder 2"/>
          <p:cNvSpPr txBox="1">
            <a:spLocks/>
          </p:cNvSpPr>
          <p:nvPr/>
        </p:nvSpPr>
        <p:spPr>
          <a:xfrm>
            <a:off x="921327" y="3200400"/>
            <a:ext cx="3803073" cy="1883388"/>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457200">
              <a:spcBef>
                <a:spcPts val="900"/>
              </a:spcBef>
              <a:buClr>
                <a:schemeClr val="accent2"/>
              </a:buClr>
              <a:buSzPct val="100000"/>
              <a:buFont typeface="Courier New"/>
              <a:buChar char="o"/>
            </a:pPr>
            <a:r>
              <a:rPr lang="en-US" sz="3200" dirty="0" smtClean="0">
                <a:solidFill>
                  <a:schemeClr val="bg1"/>
                </a:solidFill>
              </a:rPr>
              <a:t>Show how new housing policies have worked </a:t>
            </a:r>
          </a:p>
        </p:txBody>
      </p:sp>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childTnLst>
                                </p:cTn>
                              </p:par>
                              <p:par>
                                <p:cTn id="11" presetID="10" presetClass="entr" presetSubtype="0" repeatCount="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3828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1327" y="2447806"/>
            <a:ext cx="9410029" cy="3927593"/>
          </a:xfrm>
        </p:spPr>
        <p:txBody>
          <a:bodyPr anchor="t" anchorCtr="0">
            <a:normAutofit/>
          </a:bodyPr>
          <a:lstStyle/>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The ability to afford a home provides the foundation for Americans to reach their full potential</a:t>
            </a: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Access to neighborhoods of opportunity can </a:t>
            </a:r>
            <a:br>
              <a:rPr lang="en-US" sz="3200" dirty="0" smtClean="0">
                <a:solidFill>
                  <a:schemeClr val="bg1"/>
                </a:solidFill>
              </a:rPr>
            </a:br>
            <a:r>
              <a:rPr lang="en-US" sz="3200" dirty="0" smtClean="0">
                <a:solidFill>
                  <a:schemeClr val="bg1"/>
                </a:solidFill>
              </a:rPr>
              <a:t>reduce stress, increase access to amenities </a:t>
            </a:r>
            <a:br>
              <a:rPr lang="en-US" sz="3200" dirty="0" smtClean="0">
                <a:solidFill>
                  <a:schemeClr val="bg1"/>
                </a:solidFill>
              </a:rPr>
            </a:br>
            <a:r>
              <a:rPr lang="en-US" sz="3200" dirty="0" smtClean="0">
                <a:solidFill>
                  <a:schemeClr val="bg1"/>
                </a:solidFill>
              </a:rPr>
              <a:t>and lead to important health benefits</a:t>
            </a:r>
          </a:p>
        </p:txBody>
      </p:sp>
      <p:sp>
        <p:nvSpPr>
          <p:cNvPr id="5" name="Title 1"/>
          <p:cNvSpPr txBox="1">
            <a:spLocks/>
          </p:cNvSpPr>
          <p:nvPr/>
        </p:nvSpPr>
        <p:spPr>
          <a:xfrm>
            <a:off x="921327" y="1044835"/>
            <a:ext cx="9849961" cy="14029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Talk about cause and effect</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75600" y="3246685"/>
            <a:ext cx="4948889" cy="3949596"/>
          </a:xfrm>
          <a:prstGeom prst="rect">
            <a:avLst/>
          </a:prstGeom>
        </p:spPr>
      </p:pic>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repeatCount="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repeatCount="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2" presetClass="entr" presetSubtype="2" fill="hold" nodeType="withEffect" p14:presetBounceEnd="50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50000">
                                          <p:cBhvr additive="base">
                                            <p:cTn id="16" dur="20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17"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repeatCount="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repeatCount="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2" presetClass="entr" presetSubtype="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1+#ppt_w/2"/>
                                              </p:val>
                                            </p:tav>
                                            <p:tav tm="100000">
                                              <p:val>
                                                <p:strVal val="#ppt_x"/>
                                              </p:val>
                                            </p:tav>
                                          </p:tavLst>
                                        </p:anim>
                                        <p:anim calcmode="lin" valueType="num">
                                          <p:cBhvr additive="base">
                                            <p:cTn id="17"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956926"/>
            <a:ext cx="9849961" cy="107130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CONNECT WITH OTHER ISSUES</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sp>
        <p:nvSpPr>
          <p:cNvPr id="19" name="Rectangle 18"/>
          <p:cNvSpPr/>
          <p:nvPr/>
        </p:nvSpPr>
        <p:spPr>
          <a:xfrm>
            <a:off x="1054100" y="1879600"/>
            <a:ext cx="10147300" cy="515620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1909809" y="1922855"/>
            <a:ext cx="8503824" cy="4870717"/>
            <a:chOff x="1909809" y="2062556"/>
            <a:chExt cx="8503824" cy="4870717"/>
          </a:xfrm>
        </p:grpSpPr>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6970" y="2062557"/>
              <a:ext cx="1683773" cy="1683773"/>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39894" y="2067786"/>
              <a:ext cx="1683773" cy="1683773"/>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28348" y="3655555"/>
              <a:ext cx="1683773" cy="1683773"/>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53416" y="2076373"/>
              <a:ext cx="1683773" cy="1683773"/>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09809" y="5236800"/>
              <a:ext cx="1683773" cy="1683773"/>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79801" y="5217471"/>
              <a:ext cx="1683773" cy="1683773"/>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34877" y="3650700"/>
              <a:ext cx="1683773" cy="1683773"/>
            </a:xfrm>
            <a:prstGeom prst="rect">
              <a:avLst/>
            </a:prstGeom>
          </p:spPr>
        </p:pic>
        <p:pic>
          <p:nvPicPr>
            <p:cNvPr id="27" name="Picture 26"/>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713158" y="3642856"/>
              <a:ext cx="1683773" cy="1683773"/>
            </a:xfrm>
            <a:prstGeom prst="rect">
              <a:avLst/>
            </a:prstGeom>
          </p:spPr>
        </p:pic>
        <p:pic>
          <p:nvPicPr>
            <p:cNvPr id="28" name="Picture 27"/>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729860" y="2062556"/>
              <a:ext cx="1683773" cy="1683773"/>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121163" y="5249500"/>
              <a:ext cx="1683773" cy="1683773"/>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6386255" y="5217471"/>
              <a:ext cx="1683773" cy="1683773"/>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152812" y="3669001"/>
              <a:ext cx="1683773" cy="1683773"/>
            </a:xfrm>
            <a:prstGeom prst="rect">
              <a:avLst/>
            </a:prstGeom>
          </p:spPr>
        </p:pic>
      </p:grpSp>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19"/>
                                        </p:tgtEl>
                                      </p:cBhvr>
                                      <p:by x="125000" y="125000"/>
                                    </p:animScale>
                                  </p:childTnLst>
                                </p:cTn>
                              </p:par>
                              <p:par>
                                <p:cTn id="15" presetID="6" presetClass="emph" presetSubtype="0" fill="hold" nodeType="withEffect">
                                  <p:stCondLst>
                                    <p:cond delay="0"/>
                                  </p:stCondLst>
                                  <p:childTnLst>
                                    <p:animScale>
                                      <p:cBhvr>
                                        <p:cTn id="16" dur="2000" fill="hold"/>
                                        <p:tgtEl>
                                          <p:spTgt spid="33"/>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044835"/>
            <a:ext cx="9849961" cy="14697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BRANDING AS A CORE</a:t>
            </a:r>
          </a:p>
          <a:p>
            <a:r>
              <a:rPr lang="en-US" b="1" cap="all" dirty="0" smtClean="0">
                <a:solidFill>
                  <a:srgbClr val="F69B3A"/>
                </a:solidFill>
                <a:latin typeface="Century Gothic" charset="0"/>
                <a:ea typeface="Century Gothic" charset="0"/>
                <a:cs typeface="Century Gothic" charset="0"/>
              </a:rPr>
              <a:t>ORGANIZATIONAL STRATEGY</a:t>
            </a:r>
            <a:endParaRPr lang="en-US" b="1" cap="all" dirty="0">
              <a:solidFill>
                <a:srgbClr val="F69B3A"/>
              </a:solidFill>
            </a:endParaRPr>
          </a:p>
        </p:txBody>
      </p:sp>
      <p:sp>
        <p:nvSpPr>
          <p:cNvPr id="12" name="TextBox 11"/>
          <p:cNvSpPr txBox="1"/>
          <p:nvPr/>
        </p:nvSpPr>
        <p:spPr>
          <a:xfrm>
            <a:off x="921327" y="445688"/>
            <a:ext cx="3108960" cy="369332"/>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BRAND</a:t>
            </a:r>
            <a:endParaRPr lang="en-US" dirty="0">
              <a:solidFill>
                <a:schemeClr val="bg1"/>
              </a:solidFill>
              <a:latin typeface="Archer Medium"/>
            </a:endParaRPr>
          </a:p>
        </p:txBody>
      </p:sp>
      <p:sp>
        <p:nvSpPr>
          <p:cNvPr id="7" name="Content Placeholder 2"/>
          <p:cNvSpPr txBox="1">
            <a:spLocks/>
          </p:cNvSpPr>
          <p:nvPr/>
        </p:nvSpPr>
        <p:spPr>
          <a:xfrm>
            <a:off x="921327" y="2514600"/>
            <a:ext cx="9849961" cy="386079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nSpc>
                <a:spcPct val="100000"/>
              </a:lnSpc>
              <a:spcBef>
                <a:spcPts val="1200"/>
              </a:spcBef>
              <a:buClr>
                <a:schemeClr val="accent2"/>
              </a:buClr>
              <a:buSzPct val="100000"/>
              <a:buNone/>
            </a:pPr>
            <a:r>
              <a:rPr lang="en-US" sz="3200" dirty="0" smtClean="0">
                <a:solidFill>
                  <a:schemeClr val="bg1"/>
                </a:solidFill>
              </a:rPr>
              <a:t>Strong positioning builds </a:t>
            </a:r>
            <a:r>
              <a:rPr lang="en-US" sz="3200" dirty="0">
                <a:solidFill>
                  <a:schemeClr val="bg1"/>
                </a:solidFill>
              </a:rPr>
              <a:t>a bridge between program strategy and </a:t>
            </a:r>
            <a:r>
              <a:rPr lang="en-US" sz="3200" dirty="0" smtClean="0">
                <a:solidFill>
                  <a:schemeClr val="bg1"/>
                </a:solidFill>
              </a:rPr>
              <a:t>communications.</a:t>
            </a:r>
          </a:p>
          <a:p>
            <a:pPr marL="457200" lvl="1" indent="-457200">
              <a:lnSpc>
                <a:spcPct val="100000"/>
              </a:lnSpc>
              <a:spcBef>
                <a:spcPts val="1200"/>
              </a:spcBef>
              <a:buClr>
                <a:schemeClr val="accent2"/>
              </a:buClr>
              <a:buSzPct val="100000"/>
              <a:buFont typeface="Courier New"/>
              <a:buChar char="o"/>
            </a:pPr>
            <a:r>
              <a:rPr lang="en-US" sz="3200" dirty="0">
                <a:solidFill>
                  <a:schemeClr val="bg1"/>
                </a:solidFill>
              </a:rPr>
              <a:t>E</a:t>
            </a:r>
            <a:r>
              <a:rPr lang="en-US" sz="3200" dirty="0" smtClean="0">
                <a:solidFill>
                  <a:schemeClr val="bg1"/>
                </a:solidFill>
              </a:rPr>
              <a:t>ffectively </a:t>
            </a:r>
            <a:r>
              <a:rPr lang="en-US" sz="3200" dirty="0">
                <a:solidFill>
                  <a:schemeClr val="bg1"/>
                </a:solidFill>
              </a:rPr>
              <a:t>articulate your </a:t>
            </a:r>
            <a:r>
              <a:rPr lang="en-US" sz="3200" dirty="0" smtClean="0">
                <a:solidFill>
                  <a:schemeClr val="bg1"/>
                </a:solidFill>
              </a:rPr>
              <a:t>mission</a:t>
            </a:r>
          </a:p>
          <a:p>
            <a:pPr marL="457200" lvl="1" indent="-457200">
              <a:lnSpc>
                <a:spcPct val="100000"/>
              </a:lnSpc>
              <a:spcBef>
                <a:spcPts val="1200"/>
              </a:spcBef>
              <a:buClr>
                <a:schemeClr val="accent2"/>
              </a:buClr>
              <a:buSzPct val="100000"/>
              <a:buFont typeface="Courier New"/>
              <a:buChar char="o"/>
            </a:pPr>
            <a:r>
              <a:rPr lang="en-US" sz="3200" dirty="0">
                <a:solidFill>
                  <a:schemeClr val="bg1"/>
                </a:solidFill>
              </a:rPr>
              <a:t>S</a:t>
            </a:r>
            <a:r>
              <a:rPr lang="en-US" sz="3200" dirty="0" smtClean="0">
                <a:solidFill>
                  <a:schemeClr val="bg1"/>
                </a:solidFill>
              </a:rPr>
              <a:t>upporters </a:t>
            </a:r>
            <a:r>
              <a:rPr lang="en-US" sz="3200" dirty="0">
                <a:solidFill>
                  <a:schemeClr val="bg1"/>
                </a:solidFill>
              </a:rPr>
              <a:t>and the community </a:t>
            </a:r>
            <a:r>
              <a:rPr lang="en-US" sz="3200" dirty="0" smtClean="0">
                <a:solidFill>
                  <a:schemeClr val="bg1"/>
                </a:solidFill>
              </a:rPr>
              <a:t>more cohesively understand why what you do matters</a:t>
            </a:r>
            <a:endParaRPr lang="en-US" sz="3200" dirty="0">
              <a:solidFill>
                <a:schemeClr val="bg1"/>
              </a:solidFill>
            </a:endParaRPr>
          </a:p>
        </p:txBody>
      </p:sp>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858955"/>
            <a:ext cx="11477767" cy="6151446"/>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143000"/>
            <a:ext cx="9849961" cy="22860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TALK ABOUT housing AS</a:t>
            </a:r>
          </a:p>
          <a:p>
            <a:r>
              <a:rPr lang="en-US" b="1" cap="all" dirty="0" smtClean="0">
                <a:solidFill>
                  <a:srgbClr val="F69B3A"/>
                </a:solidFill>
                <a:latin typeface="Century Gothic" charset="0"/>
                <a:ea typeface="Century Gothic" charset="0"/>
                <a:cs typeface="Century Gothic" charset="0"/>
              </a:rPr>
              <a:t>infrastructure</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pic>
        <p:nvPicPr>
          <p:cNvPr id="7" name="Content Placeholder 3" descr="Screen Shot 2017-05-19 at 12.16.1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796624" y="2154907"/>
            <a:ext cx="5576260" cy="4292839"/>
          </a:xfrm>
          <a:prstGeom prst="rect">
            <a:avLst/>
          </a:prstGeom>
        </p:spPr>
      </p:pic>
      <p:sp>
        <p:nvSpPr>
          <p:cNvPr id="6" name="Content Placeholder 2"/>
          <p:cNvSpPr>
            <a:spLocks noGrp="1"/>
          </p:cNvSpPr>
          <p:nvPr>
            <p:ph idx="1"/>
          </p:nvPr>
        </p:nvSpPr>
        <p:spPr>
          <a:xfrm>
            <a:off x="921327" y="2582918"/>
            <a:ext cx="4641273" cy="3864827"/>
          </a:xfrm>
        </p:spPr>
        <p:txBody>
          <a:bodyPr anchor="t" anchorCtr="0">
            <a:normAutofit/>
          </a:bodyPr>
          <a:lstStyle/>
          <a:p>
            <a:pPr marL="457200" lvl="1" indent="-457200">
              <a:spcBef>
                <a:spcPts val="900"/>
              </a:spcBef>
              <a:buClr>
                <a:schemeClr val="accent2"/>
              </a:buClr>
              <a:buSzPct val="100000"/>
              <a:buFont typeface="Courier New"/>
              <a:buChar char="o"/>
            </a:pPr>
            <a:r>
              <a:rPr lang="en-US" sz="3200" dirty="0">
                <a:solidFill>
                  <a:schemeClr val="bg1"/>
                </a:solidFill>
              </a:rPr>
              <a:t>Like roads and bridges, affordable housing is a long-term asset that helps communities and families </a:t>
            </a:r>
            <a:r>
              <a:rPr lang="en-US" sz="3200" dirty="0" smtClean="0">
                <a:solidFill>
                  <a:schemeClr val="bg1"/>
                </a:solidFill>
              </a:rPr>
              <a:t>thrive</a:t>
            </a:r>
          </a:p>
        </p:txBody>
      </p:sp>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0" presetClass="entr" presetSubtype="0" repeatCount="0" fill="hold"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717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1327" y="2447806"/>
            <a:ext cx="4996873" cy="4105394"/>
          </a:xfrm>
        </p:spPr>
        <p:txBody>
          <a:bodyPr anchor="t" anchorCtr="0">
            <a:normAutofit/>
          </a:bodyPr>
          <a:lstStyle/>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Instead of refuting people’s beliefs about the issue, redirect the topic to your message</a:t>
            </a: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Ready-to-go redirects</a:t>
            </a:r>
          </a:p>
        </p:txBody>
      </p:sp>
      <p:sp>
        <p:nvSpPr>
          <p:cNvPr id="5" name="Title 1"/>
          <p:cNvSpPr txBox="1">
            <a:spLocks/>
          </p:cNvSpPr>
          <p:nvPr/>
        </p:nvSpPr>
        <p:spPr>
          <a:xfrm>
            <a:off x="921327" y="1044835"/>
            <a:ext cx="9849961" cy="14029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Pivot: redirect </a:t>
            </a:r>
          </a:p>
          <a:p>
            <a:r>
              <a:rPr lang="en-US" b="1" cap="all" dirty="0" smtClean="0">
                <a:solidFill>
                  <a:srgbClr val="F69B3A"/>
                </a:solidFill>
                <a:latin typeface="Century Gothic" charset="0"/>
                <a:ea typeface="Century Gothic" charset="0"/>
                <a:cs typeface="Century Gothic" charset="0"/>
              </a:rPr>
              <a:t>the message</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25722" y="-101600"/>
            <a:ext cx="5299364" cy="6858000"/>
          </a:xfrm>
          <a:prstGeom prst="rect">
            <a:avLst/>
          </a:prstGeom>
          <a:solidFill>
            <a:schemeClr val="bg1"/>
          </a:solidFill>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5722" y="-101600"/>
            <a:ext cx="5299364" cy="6858000"/>
          </a:xfrm>
          <a:prstGeom prst="rect">
            <a:avLst/>
          </a:prstGeom>
          <a:solidFill>
            <a:schemeClr val="bg1"/>
          </a:solidFill>
        </p:spPr>
      </p:pic>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repeatCount="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repeatCount="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80242" y="627543"/>
            <a:ext cx="11477767" cy="63828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143000"/>
            <a:ext cx="9849961" cy="22860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Talking points: </a:t>
            </a:r>
          </a:p>
          <a:p>
            <a:r>
              <a:rPr lang="en-US" b="1" cap="all" dirty="0" smtClean="0">
                <a:solidFill>
                  <a:srgbClr val="F69B3A"/>
                </a:solidFill>
                <a:latin typeface="Century Gothic" charset="0"/>
                <a:ea typeface="Century Gothic" charset="0"/>
                <a:cs typeface="Century Gothic" charset="0"/>
              </a:rPr>
              <a:t>the grid</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5751" t="5793" r="6537" b="5186"/>
          <a:stretch/>
        </p:blipFill>
        <p:spPr>
          <a:xfrm>
            <a:off x="5943600" y="0"/>
            <a:ext cx="5262055" cy="6911516"/>
          </a:xfrm>
          <a:prstGeom prst="rect">
            <a:avLst/>
          </a:prstGeom>
          <a:solidFill>
            <a:schemeClr val="bg1"/>
          </a:solidFill>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5751" t="5793" r="6537" b="28250"/>
          <a:stretch/>
        </p:blipFill>
        <p:spPr>
          <a:xfrm>
            <a:off x="3626050" y="1889584"/>
            <a:ext cx="5262055" cy="5120816"/>
          </a:xfrm>
          <a:prstGeom prst="rect">
            <a:avLst/>
          </a:prstGeom>
          <a:solidFill>
            <a:schemeClr val="bg1"/>
          </a:solidFill>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l="6736" t="6291" r="7511" b="57285"/>
          <a:stretch/>
        </p:blipFill>
        <p:spPr>
          <a:xfrm>
            <a:off x="313213" y="401754"/>
            <a:ext cx="11611823" cy="6382857"/>
          </a:xfrm>
          <a:prstGeom prst="rect">
            <a:avLst/>
          </a:prstGeom>
          <a:solidFill>
            <a:schemeClr val="bg1"/>
          </a:solidFill>
        </p:spPr>
      </p:pic>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6" presetClass="emph" presetSubtype="0" fill="hold" nodeType="withEffect">
                                  <p:stCondLst>
                                    <p:cond delay="0"/>
                                  </p:stCondLst>
                                  <p:childTnLst>
                                    <p:animScale>
                                      <p:cBhvr>
                                        <p:cTn id="21" dur="2000" fill="hold"/>
                                        <p:tgtEl>
                                          <p:spTgt spid="9"/>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44416" y="630354"/>
            <a:ext cx="11477767" cy="6481646"/>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21327" y="2447806"/>
            <a:ext cx="9410029" cy="3927593"/>
          </a:xfrm>
        </p:spPr>
        <p:txBody>
          <a:bodyPr anchor="t" anchorCtr="0">
            <a:normAutofit/>
          </a:bodyPr>
          <a:lstStyle/>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Housing officials are the most responsible stewards of allocated federal funding</a:t>
            </a: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You are positioned to address an unmet need and complement what for-profit developers are doing</a:t>
            </a:r>
          </a:p>
        </p:txBody>
      </p:sp>
      <p:sp>
        <p:nvSpPr>
          <p:cNvPr id="5" name="Title 1"/>
          <p:cNvSpPr txBox="1">
            <a:spLocks/>
          </p:cNvSpPr>
          <p:nvPr/>
        </p:nvSpPr>
        <p:spPr>
          <a:xfrm>
            <a:off x="921327" y="1044835"/>
            <a:ext cx="9849961" cy="14029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err="1" smtClean="0">
                <a:solidFill>
                  <a:srgbClr val="F69B3A"/>
                </a:solidFill>
                <a:latin typeface="Century Gothic" charset="0"/>
                <a:ea typeface="Century Gothic" charset="0"/>
                <a:cs typeface="Century Gothic" charset="0"/>
              </a:rPr>
              <a:t>cO</a:t>
            </a:r>
            <a:r>
              <a:rPr lang="en-US" b="1" cap="all" dirty="0" smtClean="0">
                <a:solidFill>
                  <a:srgbClr val="F69B3A"/>
                </a:solidFill>
                <a:latin typeface="Century Gothic" charset="0"/>
                <a:ea typeface="Century Gothic" charset="0"/>
                <a:cs typeface="Century Gothic" charset="0"/>
              </a:rPr>
              <a:t> NAHRO: THE EXPERTS</a:t>
            </a:r>
            <a:endParaRPr lang="en-US" b="1" cap="all" dirty="0">
              <a:solidFill>
                <a:srgbClr val="F69B3A"/>
              </a:solidFill>
            </a:endParaRPr>
          </a:p>
        </p:txBody>
      </p:sp>
      <p:sp>
        <p:nvSpPr>
          <p:cNvPr id="12" name="TextBox 11"/>
          <p:cNvSpPr txBox="1"/>
          <p:nvPr/>
        </p:nvSpPr>
        <p:spPr>
          <a:xfrm>
            <a:off x="921327" y="401754"/>
            <a:ext cx="3108960" cy="457200"/>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FRAMEWORK</a:t>
            </a:r>
            <a:endParaRPr lang="en-US" dirty="0">
              <a:solidFill>
                <a:schemeClr val="bg1"/>
              </a:solidFill>
              <a:latin typeface="Archer Medium"/>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5481" y="4998679"/>
            <a:ext cx="1355876" cy="1355876"/>
          </a:xfrm>
          <a:prstGeom prst="rect">
            <a:avLst/>
          </a:prstGeom>
        </p:spPr>
      </p:pic>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044835"/>
            <a:ext cx="9849961" cy="12411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IDEA = </a:t>
            </a:r>
            <a:r>
              <a:rPr lang="en-US" b="1" cap="all" dirty="0" err="1" smtClean="0">
                <a:solidFill>
                  <a:srgbClr val="F69B3A"/>
                </a:solidFill>
                <a:latin typeface="Century Gothic" charset="0"/>
                <a:ea typeface="Century Gothic" charset="0"/>
                <a:cs typeface="Century Gothic" charset="0"/>
              </a:rPr>
              <a:t>IncreasED</a:t>
            </a:r>
            <a:r>
              <a:rPr lang="en-US" b="1" cap="all" dirty="0" smtClean="0">
                <a:solidFill>
                  <a:srgbClr val="F69B3A"/>
                </a:solidFill>
                <a:latin typeface="Century Gothic" charset="0"/>
                <a:ea typeface="Century Gothic" charset="0"/>
                <a:cs typeface="Century Gothic" charset="0"/>
              </a:rPr>
              <a:t> capacity</a:t>
            </a:r>
            <a:endParaRPr lang="en-US" b="1" cap="all" dirty="0">
              <a:solidFill>
                <a:srgbClr val="F69B3A"/>
              </a:solidFill>
            </a:endParaRPr>
          </a:p>
        </p:txBody>
      </p:sp>
      <p:sp>
        <p:nvSpPr>
          <p:cNvPr id="12" name="TextBox 11"/>
          <p:cNvSpPr txBox="1"/>
          <p:nvPr/>
        </p:nvSpPr>
        <p:spPr>
          <a:xfrm>
            <a:off x="921327" y="445688"/>
            <a:ext cx="3108960" cy="369332"/>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BRAND</a:t>
            </a:r>
            <a:endParaRPr lang="en-US" dirty="0">
              <a:solidFill>
                <a:schemeClr val="bg1"/>
              </a:solidFill>
              <a:latin typeface="Archer Medium"/>
            </a:endParaRPr>
          </a:p>
        </p:txBody>
      </p:sp>
      <p:sp>
        <p:nvSpPr>
          <p:cNvPr id="7" name="Content Placeholder 2"/>
          <p:cNvSpPr txBox="1">
            <a:spLocks/>
          </p:cNvSpPr>
          <p:nvPr/>
        </p:nvSpPr>
        <p:spPr>
          <a:xfrm>
            <a:off x="921327" y="2286000"/>
            <a:ext cx="9849961" cy="408939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457200">
              <a:lnSpc>
                <a:spcPct val="100000"/>
              </a:lnSpc>
              <a:spcBef>
                <a:spcPts val="1200"/>
              </a:spcBef>
              <a:buClr>
                <a:schemeClr val="accent2"/>
              </a:buClr>
              <a:buSzPct val="100000"/>
              <a:buFont typeface="Courier New"/>
              <a:buChar char="o"/>
            </a:pPr>
            <a:r>
              <a:rPr lang="en-US" sz="3200" b="1" dirty="0" smtClean="0">
                <a:solidFill>
                  <a:srgbClr val="FA9D38"/>
                </a:solidFill>
              </a:rPr>
              <a:t>I</a:t>
            </a:r>
            <a:r>
              <a:rPr lang="en-US" sz="3200" dirty="0" smtClean="0">
                <a:solidFill>
                  <a:schemeClr val="bg1"/>
                </a:solidFill>
              </a:rPr>
              <a:t>ntegrity is keeping it real</a:t>
            </a:r>
          </a:p>
          <a:p>
            <a:pPr marL="457200" lvl="1" indent="-457200">
              <a:lnSpc>
                <a:spcPct val="100000"/>
              </a:lnSpc>
              <a:spcBef>
                <a:spcPts val="1200"/>
              </a:spcBef>
              <a:buClr>
                <a:schemeClr val="accent2"/>
              </a:buClr>
              <a:buSzPct val="100000"/>
              <a:buFont typeface="Courier New"/>
              <a:buChar char="o"/>
            </a:pPr>
            <a:r>
              <a:rPr lang="en-US" sz="3200" b="1" dirty="0">
                <a:solidFill>
                  <a:srgbClr val="FA9D38"/>
                </a:solidFill>
              </a:rPr>
              <a:t>D</a:t>
            </a:r>
            <a:r>
              <a:rPr lang="en-US" sz="3200" dirty="0" smtClean="0">
                <a:solidFill>
                  <a:schemeClr val="bg1"/>
                </a:solidFill>
              </a:rPr>
              <a:t>emocracy </a:t>
            </a:r>
            <a:r>
              <a:rPr lang="en-US" sz="3200" dirty="0">
                <a:solidFill>
                  <a:schemeClr val="bg1"/>
                </a:solidFill>
              </a:rPr>
              <a:t>sets your brand free</a:t>
            </a:r>
            <a:endParaRPr lang="en-US" sz="3200" dirty="0" smtClean="0">
              <a:solidFill>
                <a:schemeClr val="bg1"/>
              </a:solidFill>
            </a:endParaRPr>
          </a:p>
          <a:p>
            <a:pPr marL="457200" lvl="1" indent="-457200">
              <a:lnSpc>
                <a:spcPct val="100000"/>
              </a:lnSpc>
              <a:spcBef>
                <a:spcPts val="1200"/>
              </a:spcBef>
              <a:buClr>
                <a:schemeClr val="accent2"/>
              </a:buClr>
              <a:buSzPct val="100000"/>
              <a:buFont typeface="Courier New"/>
              <a:buChar char="o"/>
            </a:pPr>
            <a:r>
              <a:rPr lang="en-US" sz="3200" b="1" dirty="0">
                <a:solidFill>
                  <a:srgbClr val="FA9D38"/>
                </a:solidFill>
              </a:rPr>
              <a:t>E</a:t>
            </a:r>
            <a:r>
              <a:rPr lang="en-US" sz="3200" dirty="0" smtClean="0">
                <a:solidFill>
                  <a:schemeClr val="bg1"/>
                </a:solidFill>
              </a:rPr>
              <a:t>thics = staying true to your values</a:t>
            </a:r>
          </a:p>
          <a:p>
            <a:pPr marL="457200" lvl="1" indent="-457200">
              <a:lnSpc>
                <a:spcPct val="100000"/>
              </a:lnSpc>
              <a:spcBef>
                <a:spcPts val="1200"/>
              </a:spcBef>
              <a:buClr>
                <a:schemeClr val="accent2"/>
              </a:buClr>
              <a:buSzPct val="100000"/>
              <a:buFont typeface="Courier New"/>
              <a:buChar char="o"/>
            </a:pPr>
            <a:r>
              <a:rPr lang="en-US" sz="3200" b="1" dirty="0">
                <a:solidFill>
                  <a:srgbClr val="FA9D38"/>
                </a:solidFill>
              </a:rPr>
              <a:t>A</a:t>
            </a:r>
            <a:r>
              <a:rPr lang="en-US" sz="3200" dirty="0" smtClean="0">
                <a:solidFill>
                  <a:schemeClr val="bg1"/>
                </a:solidFill>
              </a:rPr>
              <a:t>ffinity = a collaborative force</a:t>
            </a:r>
            <a:endParaRPr lang="en-US" sz="3200" dirty="0">
              <a:solidFill>
                <a:schemeClr val="bg1"/>
              </a:solidFill>
            </a:endParaRPr>
          </a:p>
          <a:p>
            <a:pPr marL="457200" lvl="1" indent="-457200">
              <a:lnSpc>
                <a:spcPct val="100000"/>
              </a:lnSpc>
              <a:spcBef>
                <a:spcPts val="1200"/>
              </a:spcBef>
              <a:buClr>
                <a:schemeClr val="accent2"/>
              </a:buClr>
              <a:buSzPct val="100000"/>
              <a:buFont typeface="Courier New"/>
              <a:buChar char="o"/>
            </a:pPr>
            <a:endParaRPr lang="en-US" sz="3200" dirty="0" smtClean="0">
              <a:solidFill>
                <a:schemeClr val="bg1"/>
              </a:solidFill>
            </a:endParaRPr>
          </a:p>
          <a:p>
            <a:pPr marL="457200" lvl="1" indent="-457200">
              <a:lnSpc>
                <a:spcPct val="100000"/>
              </a:lnSpc>
              <a:spcBef>
                <a:spcPts val="1200"/>
              </a:spcBef>
              <a:buClr>
                <a:schemeClr val="accent2"/>
              </a:buClr>
              <a:buSzPct val="100000"/>
              <a:buFont typeface="Courier New"/>
              <a:buChar char="o"/>
            </a:pPr>
            <a:endParaRPr lang="en-US" sz="3200" dirty="0" smtClean="0">
              <a:solidFill>
                <a:schemeClr val="bg1"/>
              </a:solidFill>
            </a:endParaRPr>
          </a:p>
          <a:p>
            <a:pPr marL="457200" lvl="1" indent="-457200">
              <a:lnSpc>
                <a:spcPct val="100000"/>
              </a:lnSpc>
              <a:spcBef>
                <a:spcPts val="1200"/>
              </a:spcBef>
              <a:buClr>
                <a:schemeClr val="accent2"/>
              </a:buClr>
              <a:buSzPct val="100000"/>
              <a:buFont typeface="Courier New"/>
              <a:buChar char="o"/>
            </a:pPr>
            <a:endParaRPr lang="en-US" sz="3200" dirty="0">
              <a:solidFill>
                <a:schemeClr val="bg1"/>
              </a:solidFill>
            </a:endParaRPr>
          </a:p>
        </p:txBody>
      </p:sp>
      <p:pic>
        <p:nvPicPr>
          <p:cNvPr id="3" name="Picture 2"/>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7086600" y="2173172"/>
            <a:ext cx="4746009" cy="4875328"/>
          </a:xfrm>
          <a:prstGeom prst="rect">
            <a:avLst/>
          </a:prstGeom>
        </p:spPr>
      </p:pic>
    </p:spTree>
    <p:extLst>
      <p:ext uri="{BB962C8B-B14F-4D97-AF65-F5344CB8AC3E}">
        <p14:creationId xmlns:p14="http://schemas.microsoft.com/office/powerpoint/2010/main" val="191984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044835"/>
            <a:ext cx="9849961" cy="12411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Floating all ships</a:t>
            </a:r>
            <a:endParaRPr lang="en-US" b="1" cap="all" dirty="0">
              <a:solidFill>
                <a:srgbClr val="F69B3A"/>
              </a:solidFill>
            </a:endParaRPr>
          </a:p>
        </p:txBody>
      </p:sp>
      <p:sp>
        <p:nvSpPr>
          <p:cNvPr id="12" name="TextBox 11"/>
          <p:cNvSpPr txBox="1"/>
          <p:nvPr/>
        </p:nvSpPr>
        <p:spPr>
          <a:xfrm>
            <a:off x="921327" y="445688"/>
            <a:ext cx="3108960" cy="369332"/>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BRAND</a:t>
            </a:r>
            <a:endParaRPr lang="en-US" dirty="0">
              <a:solidFill>
                <a:schemeClr val="bg1"/>
              </a:solidFill>
              <a:latin typeface="Archer Medium"/>
            </a:endParaRPr>
          </a:p>
        </p:txBody>
      </p:sp>
      <p:sp>
        <p:nvSpPr>
          <p:cNvPr id="7" name="Content Placeholder 2"/>
          <p:cNvSpPr txBox="1">
            <a:spLocks/>
          </p:cNvSpPr>
          <p:nvPr/>
        </p:nvSpPr>
        <p:spPr>
          <a:xfrm>
            <a:off x="921327" y="2286000"/>
            <a:ext cx="5174673" cy="4089399"/>
          </a:xfrm>
          <a:prstGeom prst="rect">
            <a:avLst/>
          </a:prstGeom>
        </p:spPr>
        <p:txBody>
          <a:bodyPr vert="horz" lIns="91440" tIns="45720" rIns="91440" bIns="4572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nSpc>
                <a:spcPct val="100000"/>
              </a:lnSpc>
              <a:spcBef>
                <a:spcPts val="1200"/>
              </a:spcBef>
              <a:buClr>
                <a:schemeClr val="accent2"/>
              </a:buClr>
              <a:buSzPct val="100000"/>
              <a:buNone/>
            </a:pPr>
            <a:r>
              <a:rPr lang="en-US" sz="3200" dirty="0" smtClean="0">
                <a:solidFill>
                  <a:schemeClr val="bg1"/>
                </a:solidFill>
              </a:rPr>
              <a:t>Convey a unified message without eclipsing members’ brand and message</a:t>
            </a:r>
          </a:p>
          <a:p>
            <a:pPr marL="457200" lvl="1" indent="-457200">
              <a:lnSpc>
                <a:spcPct val="100000"/>
              </a:lnSpc>
              <a:spcBef>
                <a:spcPts val="1200"/>
              </a:spcBef>
              <a:buClr>
                <a:schemeClr val="accent2"/>
              </a:buClr>
              <a:buSzPct val="100000"/>
              <a:buFont typeface="Courier New"/>
              <a:buChar char="o"/>
            </a:pPr>
            <a:endParaRPr lang="en-US" sz="3200" dirty="0" smtClean="0">
              <a:solidFill>
                <a:schemeClr val="bg1"/>
              </a:solidFill>
            </a:endParaRPr>
          </a:p>
          <a:p>
            <a:pPr marL="457200" lvl="1" indent="-457200">
              <a:lnSpc>
                <a:spcPct val="100000"/>
              </a:lnSpc>
              <a:spcBef>
                <a:spcPts val="1200"/>
              </a:spcBef>
              <a:buClr>
                <a:schemeClr val="accent2"/>
              </a:buClr>
              <a:buSzPct val="100000"/>
              <a:buFont typeface="Courier New"/>
              <a:buChar char="o"/>
            </a:pPr>
            <a:endParaRPr lang="en-US" sz="32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6466" y="700720"/>
            <a:ext cx="5662965" cy="6195380"/>
          </a:xfrm>
          <a:prstGeom prst="rect">
            <a:avLst/>
          </a:prstGeom>
        </p:spPr>
      </p:pic>
    </p:spTree>
    <p:extLst>
      <p:ext uri="{BB962C8B-B14F-4D97-AF65-F5344CB8AC3E}">
        <p14:creationId xmlns:p14="http://schemas.microsoft.com/office/powerpoint/2010/main" val="60110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044835"/>
            <a:ext cx="9849961" cy="20031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Assessment </a:t>
            </a:r>
            <a:br>
              <a:rPr lang="en-US" b="1" cap="all" dirty="0" smtClean="0">
                <a:solidFill>
                  <a:srgbClr val="F69B3A"/>
                </a:solidFill>
                <a:latin typeface="Century Gothic" charset="0"/>
                <a:ea typeface="Century Gothic" charset="0"/>
                <a:cs typeface="Century Gothic" charset="0"/>
              </a:rPr>
            </a:br>
            <a:r>
              <a:rPr lang="en-US" b="1" cap="all" dirty="0" smtClean="0">
                <a:solidFill>
                  <a:srgbClr val="F69B3A"/>
                </a:solidFill>
                <a:latin typeface="Century Gothic" charset="0"/>
                <a:ea typeface="Century Gothic" charset="0"/>
                <a:cs typeface="Century Gothic" charset="0"/>
              </a:rPr>
              <a:t>strategy</a:t>
            </a:r>
          </a:p>
          <a:p>
            <a:r>
              <a:rPr lang="en-US" b="1" cap="all" dirty="0" smtClean="0">
                <a:solidFill>
                  <a:srgbClr val="F69B3A"/>
                </a:solidFill>
                <a:latin typeface="Century Gothic" charset="0"/>
                <a:ea typeface="Century Gothic" charset="0"/>
                <a:cs typeface="Century Gothic" charset="0"/>
              </a:rPr>
              <a:t>implement</a:t>
            </a:r>
            <a:endParaRPr lang="en-US" b="1" cap="all" dirty="0">
              <a:solidFill>
                <a:srgbClr val="F69B3A"/>
              </a:solidFill>
            </a:endParaRPr>
          </a:p>
        </p:txBody>
      </p:sp>
      <p:sp>
        <p:nvSpPr>
          <p:cNvPr id="12" name="TextBox 11"/>
          <p:cNvSpPr txBox="1"/>
          <p:nvPr/>
        </p:nvSpPr>
        <p:spPr>
          <a:xfrm>
            <a:off x="921327" y="445688"/>
            <a:ext cx="3108960" cy="369332"/>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METHOD</a:t>
            </a:r>
            <a:endParaRPr lang="en-US" dirty="0">
              <a:solidFill>
                <a:schemeClr val="bg1"/>
              </a:solidFill>
              <a:latin typeface="Archer Medium"/>
            </a:endParaRP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905806"/>
            <a:ext cx="6172200" cy="5723594"/>
          </a:xfrm>
          <a:prstGeom prst="rect">
            <a:avLst/>
          </a:prstGeom>
        </p:spPr>
      </p:pic>
      <p:sp>
        <p:nvSpPr>
          <p:cNvPr id="9" name="Content Placeholder 2"/>
          <p:cNvSpPr>
            <a:spLocks noGrp="1"/>
          </p:cNvSpPr>
          <p:nvPr>
            <p:ph idx="1"/>
          </p:nvPr>
        </p:nvSpPr>
        <p:spPr>
          <a:xfrm>
            <a:off x="921327" y="6096000"/>
            <a:ext cx="5250873" cy="533400"/>
          </a:xfrm>
        </p:spPr>
        <p:txBody>
          <a:bodyPr anchor="t" anchorCtr="0">
            <a:normAutofit/>
          </a:bodyPr>
          <a:lstStyle/>
          <a:p>
            <a:pPr marL="0" lvl="1" indent="0">
              <a:lnSpc>
                <a:spcPct val="100000"/>
              </a:lnSpc>
              <a:spcBef>
                <a:spcPts val="1200"/>
              </a:spcBef>
              <a:buClr>
                <a:schemeClr val="accent2"/>
              </a:buClr>
              <a:buSzPct val="100000"/>
              <a:buNone/>
            </a:pPr>
            <a:r>
              <a:rPr lang="en-US" sz="2000" dirty="0" err="1" smtClean="0">
                <a:solidFill>
                  <a:schemeClr val="bg1"/>
                </a:solidFill>
              </a:rPr>
              <a:t>www.toolboxcreative.com</a:t>
            </a:r>
            <a:r>
              <a:rPr lang="en-US" sz="2000" dirty="0" smtClean="0">
                <a:solidFill>
                  <a:schemeClr val="bg1"/>
                </a:solidFill>
              </a:rPr>
              <a:t>/idea-worth-sharing</a:t>
            </a:r>
            <a:r>
              <a:rPr lang="en-US" sz="2000" dirty="0">
                <a:solidFill>
                  <a:schemeClr val="bg1"/>
                </a:solidFill>
              </a:rPr>
              <a:t>/</a:t>
            </a:r>
            <a:endParaRPr lang="en-US" sz="2000" dirty="0" smtClean="0">
              <a:solidFill>
                <a:schemeClr val="bg1"/>
              </a:solidFill>
            </a:endParaRPr>
          </a:p>
        </p:txBody>
      </p:sp>
    </p:spTree>
    <p:extLst>
      <p:ext uri="{BB962C8B-B14F-4D97-AF65-F5344CB8AC3E}">
        <p14:creationId xmlns:p14="http://schemas.microsoft.com/office/powerpoint/2010/main" val="190406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044835"/>
            <a:ext cx="9849961" cy="15459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err="1" smtClean="0">
                <a:solidFill>
                  <a:srgbClr val="F69B3A"/>
                </a:solidFill>
                <a:latin typeface="Century Gothic" charset="0"/>
                <a:ea typeface="Century Gothic" charset="0"/>
                <a:cs typeface="Century Gothic" charset="0"/>
              </a:rPr>
              <a:t>Mindjam</a:t>
            </a:r>
            <a:endParaRPr lang="en-US" b="1" cap="all" dirty="0" smtClean="0">
              <a:solidFill>
                <a:srgbClr val="F69B3A"/>
              </a:solidFill>
              <a:latin typeface="Century Gothic" charset="0"/>
              <a:ea typeface="Century Gothic" charset="0"/>
              <a:cs typeface="Century Gothic" charset="0"/>
            </a:endParaRPr>
          </a:p>
          <a:p>
            <a:r>
              <a:rPr lang="en-US" b="1" cap="all" dirty="0" err="1" smtClean="0">
                <a:solidFill>
                  <a:srgbClr val="F69B3A"/>
                </a:solidFill>
                <a:latin typeface="Century Gothic" charset="0"/>
                <a:ea typeface="Century Gothic" charset="0"/>
                <a:cs typeface="Century Gothic" charset="0"/>
              </a:rPr>
              <a:t>IntervieWS</a:t>
            </a:r>
            <a:endParaRPr lang="en-US" b="1" cap="all" dirty="0" smtClean="0">
              <a:solidFill>
                <a:srgbClr val="F69B3A"/>
              </a:solidFill>
              <a:latin typeface="Century Gothic" charset="0"/>
              <a:ea typeface="Century Gothic" charset="0"/>
              <a:cs typeface="Century Gothic" charset="0"/>
            </a:endParaRPr>
          </a:p>
        </p:txBody>
      </p:sp>
      <p:sp>
        <p:nvSpPr>
          <p:cNvPr id="12" name="TextBox 11"/>
          <p:cNvSpPr txBox="1"/>
          <p:nvPr/>
        </p:nvSpPr>
        <p:spPr>
          <a:xfrm>
            <a:off x="921327" y="445688"/>
            <a:ext cx="3108960" cy="369332"/>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METHOD</a:t>
            </a:r>
            <a:endParaRPr lang="en-US" dirty="0">
              <a:solidFill>
                <a:schemeClr val="bg1"/>
              </a:solidFill>
              <a:latin typeface="Archer Medium"/>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rot="-480000">
            <a:off x="4624823" y="916620"/>
            <a:ext cx="4507992" cy="5833872"/>
          </a:xfrm>
          <a:prstGeom prst="rect">
            <a:avLst/>
          </a:prstGeom>
          <a:solidFill>
            <a:schemeClr val="bg1"/>
          </a:solidFill>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24600" y="241293"/>
            <a:ext cx="4800600" cy="6212541"/>
          </a:xfrm>
          <a:prstGeom prst="rect">
            <a:avLst/>
          </a:prstGeom>
          <a:effectLst>
            <a:glow rad="101600">
              <a:schemeClr val="tx1">
                <a:lumMod val="75000"/>
                <a:lumOff val="25000"/>
                <a:alpha val="40000"/>
              </a:schemeClr>
            </a:glow>
            <a:outerShdw blurRad="76200" dist="38100" dir="2700000" algn="tl" rotWithShape="0">
              <a:prstClr val="black">
                <a:alpha val="23000"/>
              </a:prstClr>
            </a:outerShdw>
          </a:effectLst>
        </p:spPr>
      </p:pic>
    </p:spTree>
    <p:extLst>
      <p:ext uri="{BB962C8B-B14F-4D97-AF65-F5344CB8AC3E}">
        <p14:creationId xmlns:p14="http://schemas.microsoft.com/office/powerpoint/2010/main" val="2722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15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044835"/>
            <a:ext cx="9849961" cy="10125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findings</a:t>
            </a:r>
          </a:p>
        </p:txBody>
      </p:sp>
      <p:sp>
        <p:nvSpPr>
          <p:cNvPr id="12" name="TextBox 11"/>
          <p:cNvSpPr txBox="1"/>
          <p:nvPr/>
        </p:nvSpPr>
        <p:spPr>
          <a:xfrm>
            <a:off x="921327" y="445688"/>
            <a:ext cx="3108960" cy="369332"/>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METHOD</a:t>
            </a:r>
            <a:endParaRPr lang="en-US" dirty="0">
              <a:solidFill>
                <a:schemeClr val="bg1"/>
              </a:solidFill>
              <a:latin typeface="Archer Medium"/>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24600" y="241293"/>
            <a:ext cx="4800600" cy="6212541"/>
          </a:xfrm>
          <a:prstGeom prst="rect">
            <a:avLst/>
          </a:prstGeom>
          <a:solidFill>
            <a:schemeClr val="bg1"/>
          </a:solidFill>
          <a:effectLst>
            <a:glow rad="101600">
              <a:schemeClr val="tx1">
                <a:lumMod val="75000"/>
                <a:lumOff val="25000"/>
                <a:alpha val="40000"/>
              </a:schemeClr>
            </a:glow>
          </a:effectLst>
        </p:spPr>
      </p:pic>
      <p:sp>
        <p:nvSpPr>
          <p:cNvPr id="11" name="Content Placeholder 2"/>
          <p:cNvSpPr>
            <a:spLocks noGrp="1"/>
          </p:cNvSpPr>
          <p:nvPr>
            <p:ph idx="1"/>
          </p:nvPr>
        </p:nvSpPr>
        <p:spPr>
          <a:xfrm>
            <a:off x="921327" y="2057400"/>
            <a:ext cx="5250873" cy="4317999"/>
          </a:xfrm>
        </p:spPr>
        <p:txBody>
          <a:bodyPr anchor="t" anchorCtr="0">
            <a:normAutofit/>
          </a:bodyPr>
          <a:lstStyle/>
          <a:p>
            <a:pPr marL="0" lvl="1" indent="0">
              <a:lnSpc>
                <a:spcPct val="100000"/>
              </a:lnSpc>
              <a:spcBef>
                <a:spcPts val="1200"/>
              </a:spcBef>
              <a:buClr>
                <a:schemeClr val="accent2"/>
              </a:buClr>
              <a:buSzPct val="100000"/>
              <a:buNone/>
            </a:pPr>
            <a:r>
              <a:rPr lang="en-US" sz="3200" dirty="0" smtClean="0">
                <a:solidFill>
                  <a:schemeClr val="bg1"/>
                </a:solidFill>
              </a:rPr>
              <a:t>Areas of improvement:</a:t>
            </a: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PR </a:t>
            </a:r>
            <a:r>
              <a:rPr lang="en-US" sz="3200" dirty="0">
                <a:solidFill>
                  <a:schemeClr val="bg1"/>
                </a:solidFill>
              </a:rPr>
              <a:t>tools to get the word out and garner </a:t>
            </a:r>
            <a:r>
              <a:rPr lang="en-US" sz="3200" dirty="0" smtClean="0">
                <a:solidFill>
                  <a:schemeClr val="bg1"/>
                </a:solidFill>
              </a:rPr>
              <a:t>support</a:t>
            </a:r>
            <a:endParaRPr lang="en-US" sz="3200" dirty="0">
              <a:solidFill>
                <a:schemeClr val="bg1"/>
              </a:solidFill>
            </a:endParaRP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Increased </a:t>
            </a:r>
            <a:r>
              <a:rPr lang="en-US" sz="3200" dirty="0">
                <a:solidFill>
                  <a:schemeClr val="bg1"/>
                </a:solidFill>
              </a:rPr>
              <a:t>statewide </a:t>
            </a:r>
            <a:r>
              <a:rPr lang="en-US" sz="3200" dirty="0" smtClean="0">
                <a:solidFill>
                  <a:schemeClr val="bg1"/>
                </a:solidFill>
              </a:rPr>
              <a:t>advocacy</a:t>
            </a:r>
            <a:endParaRPr lang="en-US" sz="3200" dirty="0">
              <a:solidFill>
                <a:schemeClr val="bg1"/>
              </a:solidFill>
            </a:endParaRP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Serving </a:t>
            </a:r>
            <a:r>
              <a:rPr lang="en-US" sz="3200" dirty="0">
                <a:solidFill>
                  <a:schemeClr val="bg1"/>
                </a:solidFill>
              </a:rPr>
              <a:t>everyone </a:t>
            </a:r>
            <a:r>
              <a:rPr lang="en-US" sz="3200" dirty="0" smtClean="0">
                <a:solidFill>
                  <a:schemeClr val="bg1"/>
                </a:solidFill>
              </a:rPr>
              <a:t>— one </a:t>
            </a:r>
            <a:r>
              <a:rPr lang="en-US" sz="3200" dirty="0">
                <a:solidFill>
                  <a:schemeClr val="bg1"/>
                </a:solidFill>
              </a:rPr>
              <a:t>size </a:t>
            </a:r>
            <a:r>
              <a:rPr lang="en-US" sz="3200" dirty="0" smtClean="0">
                <a:solidFill>
                  <a:schemeClr val="bg1"/>
                </a:solidFill>
              </a:rPr>
              <a:t>does not </a:t>
            </a:r>
            <a:r>
              <a:rPr lang="en-US" sz="3200" dirty="0">
                <a:solidFill>
                  <a:schemeClr val="bg1"/>
                </a:solidFill>
              </a:rPr>
              <a:t>fit </a:t>
            </a:r>
            <a:r>
              <a:rPr lang="en-US" sz="3200" dirty="0" smtClean="0">
                <a:solidFill>
                  <a:schemeClr val="bg1"/>
                </a:solidFill>
              </a:rPr>
              <a:t>all</a:t>
            </a:r>
            <a:endParaRPr lang="en-US" sz="3200" dirty="0">
              <a:solidFill>
                <a:schemeClr val="bg1"/>
              </a:solidFill>
            </a:endParaRPr>
          </a:p>
        </p:txBody>
      </p:sp>
    </p:spTree>
    <p:extLst>
      <p:ext uri="{BB962C8B-B14F-4D97-AF65-F5344CB8AC3E}">
        <p14:creationId xmlns:p14="http://schemas.microsoft.com/office/powerpoint/2010/main" val="66313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4842" y="627543"/>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044835"/>
            <a:ext cx="9849961" cy="10125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Outreach efforts</a:t>
            </a:r>
          </a:p>
        </p:txBody>
      </p:sp>
      <p:sp>
        <p:nvSpPr>
          <p:cNvPr id="12" name="TextBox 11"/>
          <p:cNvSpPr txBox="1"/>
          <p:nvPr/>
        </p:nvSpPr>
        <p:spPr>
          <a:xfrm>
            <a:off x="921327" y="445688"/>
            <a:ext cx="3108960" cy="369332"/>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METHOD</a:t>
            </a:r>
            <a:endParaRPr lang="en-US" dirty="0">
              <a:solidFill>
                <a:schemeClr val="bg1"/>
              </a:solidFill>
              <a:latin typeface="Archer Medium"/>
            </a:endParaRPr>
          </a:p>
        </p:txBody>
      </p:sp>
      <p:sp>
        <p:nvSpPr>
          <p:cNvPr id="11" name="Content Placeholder 2"/>
          <p:cNvSpPr>
            <a:spLocks noGrp="1"/>
          </p:cNvSpPr>
          <p:nvPr>
            <p:ph idx="1"/>
          </p:nvPr>
        </p:nvSpPr>
        <p:spPr>
          <a:xfrm>
            <a:off x="921327" y="2057400"/>
            <a:ext cx="10051473" cy="4317999"/>
          </a:xfrm>
        </p:spPr>
        <p:txBody>
          <a:bodyPr anchor="t" anchorCtr="0">
            <a:normAutofit fontScale="92500"/>
          </a:bodyPr>
          <a:lstStyle/>
          <a:p>
            <a:pPr marL="0" lvl="1" indent="0">
              <a:lnSpc>
                <a:spcPct val="100000"/>
              </a:lnSpc>
              <a:spcBef>
                <a:spcPts val="1200"/>
              </a:spcBef>
              <a:buClr>
                <a:schemeClr val="accent2"/>
              </a:buClr>
              <a:buSzPct val="100000"/>
              <a:buNone/>
            </a:pPr>
            <a:r>
              <a:rPr lang="en-US" sz="3200" dirty="0" smtClean="0">
                <a:solidFill>
                  <a:schemeClr val="bg1"/>
                </a:solidFill>
              </a:rPr>
              <a:t>Tactics that worked:</a:t>
            </a:r>
          </a:p>
          <a:p>
            <a:pPr marL="457200" lvl="1" indent="-457200">
              <a:lnSpc>
                <a:spcPct val="100000"/>
              </a:lnSpc>
              <a:spcBef>
                <a:spcPts val="1200"/>
              </a:spcBef>
              <a:buClr>
                <a:schemeClr val="accent2"/>
              </a:buClr>
              <a:buSzPct val="100000"/>
              <a:buFont typeface="Courier New"/>
              <a:buChar char="o"/>
            </a:pPr>
            <a:r>
              <a:rPr lang="en-US" sz="3200" dirty="0">
                <a:solidFill>
                  <a:schemeClr val="bg1"/>
                </a:solidFill>
              </a:rPr>
              <a:t>Solid DATA </a:t>
            </a:r>
            <a:r>
              <a:rPr lang="en-US" sz="3200" dirty="0" smtClean="0">
                <a:solidFill>
                  <a:schemeClr val="bg1"/>
                </a:solidFill>
              </a:rPr>
              <a:t>— easy </a:t>
            </a:r>
            <a:r>
              <a:rPr lang="en-US" sz="3200" dirty="0">
                <a:solidFill>
                  <a:schemeClr val="bg1"/>
                </a:solidFill>
              </a:rPr>
              <a:t>to understand and consistent </a:t>
            </a:r>
            <a:r>
              <a:rPr lang="en-US" sz="3200" dirty="0" smtClean="0">
                <a:solidFill>
                  <a:schemeClr val="bg1"/>
                </a:solidFill>
              </a:rPr>
              <a:t>messages</a:t>
            </a:r>
            <a:endParaRPr lang="en-US" sz="3200" dirty="0">
              <a:solidFill>
                <a:schemeClr val="bg1"/>
              </a:solidFill>
            </a:endParaRPr>
          </a:p>
          <a:p>
            <a:pPr marL="457200" lvl="1" indent="-457200">
              <a:lnSpc>
                <a:spcPct val="100000"/>
              </a:lnSpc>
              <a:spcBef>
                <a:spcPts val="1200"/>
              </a:spcBef>
              <a:buClr>
                <a:schemeClr val="accent2"/>
              </a:buClr>
              <a:buSzPct val="100000"/>
              <a:buFont typeface="Courier New"/>
              <a:buChar char="o"/>
            </a:pPr>
            <a:r>
              <a:rPr lang="en-US" sz="3200" dirty="0">
                <a:solidFill>
                  <a:schemeClr val="bg1"/>
                </a:solidFill>
              </a:rPr>
              <a:t>E</a:t>
            </a:r>
            <a:r>
              <a:rPr lang="en-US" sz="3200" dirty="0" smtClean="0">
                <a:solidFill>
                  <a:schemeClr val="bg1"/>
                </a:solidFill>
              </a:rPr>
              <a:t>conomic </a:t>
            </a:r>
            <a:r>
              <a:rPr lang="en-US" sz="3200" dirty="0">
                <a:solidFill>
                  <a:schemeClr val="bg1"/>
                </a:solidFill>
              </a:rPr>
              <a:t>impact </a:t>
            </a:r>
            <a:r>
              <a:rPr lang="en-US" sz="3200" dirty="0" smtClean="0">
                <a:solidFill>
                  <a:schemeClr val="bg1"/>
                </a:solidFill>
              </a:rPr>
              <a:t>messages</a:t>
            </a:r>
            <a:endParaRPr lang="en-US" sz="3200" dirty="0">
              <a:solidFill>
                <a:schemeClr val="bg1"/>
              </a:solidFill>
            </a:endParaRPr>
          </a:p>
          <a:p>
            <a:pPr marL="457200" lvl="1" indent="-457200">
              <a:lnSpc>
                <a:spcPct val="100000"/>
              </a:lnSpc>
              <a:spcBef>
                <a:spcPts val="1200"/>
              </a:spcBef>
              <a:buClr>
                <a:schemeClr val="accent2"/>
              </a:buClr>
              <a:buSzPct val="100000"/>
              <a:buFont typeface="Courier New"/>
              <a:buChar char="o"/>
            </a:pPr>
            <a:r>
              <a:rPr lang="en-US" sz="3200" dirty="0">
                <a:solidFill>
                  <a:schemeClr val="bg1"/>
                </a:solidFill>
              </a:rPr>
              <a:t>A</a:t>
            </a:r>
            <a:r>
              <a:rPr lang="en-US" sz="3200" dirty="0" smtClean="0">
                <a:solidFill>
                  <a:schemeClr val="bg1"/>
                </a:solidFill>
              </a:rPr>
              <a:t>rticles from </a:t>
            </a:r>
            <a:r>
              <a:rPr lang="en-US" sz="3200" dirty="0">
                <a:solidFill>
                  <a:schemeClr val="bg1"/>
                </a:solidFill>
              </a:rPr>
              <a:t>NAHRO or </a:t>
            </a:r>
            <a:r>
              <a:rPr lang="en-US" sz="3200" dirty="0" smtClean="0">
                <a:solidFill>
                  <a:schemeClr val="bg1"/>
                </a:solidFill>
              </a:rPr>
              <a:t>CHFA </a:t>
            </a:r>
            <a:r>
              <a:rPr lang="en-US" sz="3200" dirty="0">
                <a:solidFill>
                  <a:schemeClr val="bg1"/>
                </a:solidFill>
              </a:rPr>
              <a:t>to housing and county </a:t>
            </a:r>
            <a:r>
              <a:rPr lang="en-US" sz="3200" dirty="0" smtClean="0">
                <a:solidFill>
                  <a:schemeClr val="bg1"/>
                </a:solidFill>
              </a:rPr>
              <a:t>commissioners</a:t>
            </a:r>
          </a:p>
          <a:p>
            <a:pPr marL="457200" lvl="1" indent="-457200">
              <a:lnSpc>
                <a:spcPct val="100000"/>
              </a:lnSpc>
              <a:spcBef>
                <a:spcPts val="1200"/>
              </a:spcBef>
              <a:buClr>
                <a:schemeClr val="accent2"/>
              </a:buClr>
              <a:buSzPct val="100000"/>
              <a:buFont typeface="Courier New"/>
              <a:buChar char="o"/>
            </a:pPr>
            <a:r>
              <a:rPr lang="en-US" sz="3200" dirty="0" err="1" smtClean="0">
                <a:solidFill>
                  <a:schemeClr val="bg1"/>
                </a:solidFill>
              </a:rPr>
              <a:t>Powerpoints</a:t>
            </a:r>
            <a:r>
              <a:rPr lang="en-US" sz="3200" dirty="0" smtClean="0">
                <a:solidFill>
                  <a:schemeClr val="bg1"/>
                </a:solidFill>
              </a:rPr>
              <a:t> — with </a:t>
            </a:r>
            <a:r>
              <a:rPr lang="en-US" sz="3200" dirty="0">
                <a:solidFill>
                  <a:schemeClr val="bg1"/>
                </a:solidFill>
              </a:rPr>
              <a:t>before and after </a:t>
            </a:r>
            <a:r>
              <a:rPr lang="en-US" sz="3200" dirty="0" smtClean="0">
                <a:solidFill>
                  <a:schemeClr val="bg1"/>
                </a:solidFill>
              </a:rPr>
              <a:t>photos</a:t>
            </a:r>
            <a:endParaRPr lang="en-US" sz="3200" dirty="0">
              <a:solidFill>
                <a:schemeClr val="bg1"/>
              </a:solidFill>
            </a:endParaRPr>
          </a:p>
          <a:p>
            <a:pPr marL="457200" lvl="1" indent="-457200">
              <a:lnSpc>
                <a:spcPct val="100000"/>
              </a:lnSpc>
              <a:spcBef>
                <a:spcPts val="1200"/>
              </a:spcBef>
              <a:buClr>
                <a:schemeClr val="accent2"/>
              </a:buClr>
              <a:buSzPct val="100000"/>
              <a:buFont typeface="Courier New"/>
              <a:buChar char="o"/>
            </a:pPr>
            <a:r>
              <a:rPr lang="en-US" sz="3200" dirty="0" smtClean="0">
                <a:solidFill>
                  <a:schemeClr val="bg1"/>
                </a:solidFill>
              </a:rPr>
              <a:t>Backing </a:t>
            </a:r>
            <a:r>
              <a:rPr lang="en-US" sz="3200" dirty="0">
                <a:solidFill>
                  <a:schemeClr val="bg1"/>
                </a:solidFill>
              </a:rPr>
              <a:t>up personal stories with </a:t>
            </a:r>
            <a:r>
              <a:rPr lang="en-US" sz="3200" dirty="0" smtClean="0">
                <a:solidFill>
                  <a:schemeClr val="bg1"/>
                </a:solidFill>
              </a:rPr>
              <a:t>results</a:t>
            </a:r>
            <a:endParaRPr lang="en-US" sz="3200" dirty="0">
              <a:solidFill>
                <a:schemeClr val="bg1"/>
              </a:solidFill>
            </a:endParaRPr>
          </a:p>
        </p:txBody>
      </p:sp>
    </p:spTree>
    <p:extLst>
      <p:ext uri="{BB962C8B-B14F-4D97-AF65-F5344CB8AC3E}">
        <p14:creationId xmlns:p14="http://schemas.microsoft.com/office/powerpoint/2010/main" val="119476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81000" y="609600"/>
            <a:ext cx="11477767" cy="6408257"/>
          </a:xfrm>
          <a:prstGeom prst="rect">
            <a:avLst/>
          </a:prstGeom>
          <a:solidFill>
            <a:srgbClr val="0268B3">
              <a:alpha val="93000"/>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921327" y="1044835"/>
            <a:ext cx="9849961" cy="151769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all" dirty="0" smtClean="0">
                <a:solidFill>
                  <a:srgbClr val="F69B3A"/>
                </a:solidFill>
                <a:latin typeface="Century Gothic" charset="0"/>
                <a:ea typeface="Century Gothic" charset="0"/>
                <a:cs typeface="Century Gothic" charset="0"/>
              </a:rPr>
              <a:t>Internal </a:t>
            </a:r>
          </a:p>
          <a:p>
            <a:r>
              <a:rPr lang="en-US" b="1" cap="all" dirty="0" smtClean="0">
                <a:solidFill>
                  <a:srgbClr val="F69B3A"/>
                </a:solidFill>
                <a:latin typeface="Century Gothic" charset="0"/>
                <a:ea typeface="Century Gothic" charset="0"/>
                <a:cs typeface="Century Gothic" charset="0"/>
              </a:rPr>
              <a:t>toolkit</a:t>
            </a:r>
          </a:p>
        </p:txBody>
      </p:sp>
      <p:sp>
        <p:nvSpPr>
          <p:cNvPr id="12" name="TextBox 11"/>
          <p:cNvSpPr txBox="1"/>
          <p:nvPr/>
        </p:nvSpPr>
        <p:spPr>
          <a:xfrm>
            <a:off x="921327" y="445688"/>
            <a:ext cx="3108960" cy="369332"/>
          </a:xfrm>
          <a:prstGeom prst="rect">
            <a:avLst/>
          </a:prstGeom>
          <a:solidFill>
            <a:schemeClr val="accent2"/>
          </a:solidFill>
          <a:ln w="12700" cmpd="sng">
            <a:solidFill>
              <a:schemeClr val="bg1"/>
            </a:solidFill>
          </a:ln>
        </p:spPr>
        <p:txBody>
          <a:bodyPr wrap="square" rtlCol="0" anchor="ctr">
            <a:spAutoFit/>
          </a:bodyPr>
          <a:lstStyle/>
          <a:p>
            <a:pPr algn="ctr"/>
            <a:r>
              <a:rPr lang="en-US" dirty="0" smtClean="0">
                <a:solidFill>
                  <a:schemeClr val="bg1"/>
                </a:solidFill>
                <a:latin typeface="Archer Medium"/>
              </a:rPr>
              <a:t>THE  METHOD</a:t>
            </a:r>
            <a:endParaRPr lang="en-US" dirty="0">
              <a:solidFill>
                <a:schemeClr val="bg1"/>
              </a:solidFill>
              <a:latin typeface="Archer Medium"/>
            </a:endParaRPr>
          </a:p>
        </p:txBody>
      </p: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l="6736" t="6291" r="7511" b="57285"/>
          <a:stretch/>
        </p:blipFill>
        <p:spPr>
          <a:xfrm>
            <a:off x="609600" y="3045189"/>
            <a:ext cx="6381845" cy="3508011"/>
          </a:xfrm>
          <a:prstGeom prst="rect">
            <a:avLst/>
          </a:prstGeom>
          <a:solidFill>
            <a:schemeClr val="bg1"/>
          </a:solidFill>
          <a:ln>
            <a:solidFill>
              <a:schemeClr val="bg1">
                <a:lumMod val="65000"/>
              </a:schemeClr>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b="4587"/>
          <a:stretch/>
        </p:blipFill>
        <p:spPr>
          <a:xfrm rot="360000">
            <a:off x="5837307" y="1099972"/>
            <a:ext cx="5659061" cy="3948402"/>
          </a:xfrm>
          <a:prstGeom prst="rect">
            <a:avLst/>
          </a:prstGeom>
          <a:solidFill>
            <a:schemeClr val="bg1"/>
          </a:solidFill>
          <a:ln w="6350">
            <a:solidFill>
              <a:schemeClr val="bg1">
                <a:lumMod val="50000"/>
              </a:schemeClr>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20000">
            <a:off x="4403850" y="1846902"/>
            <a:ext cx="3372685" cy="4364651"/>
          </a:xfrm>
          <a:prstGeom prst="rect">
            <a:avLst/>
          </a:prstGeom>
          <a:solidFill>
            <a:schemeClr val="bg1"/>
          </a:solidFill>
          <a:ln w="6350">
            <a:solidFill>
              <a:schemeClr val="bg1">
                <a:lumMod val="65000"/>
              </a:schemeClr>
            </a:solidFill>
          </a:ln>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2834" y="5563141"/>
            <a:ext cx="972058" cy="972058"/>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48800" y="5563141"/>
            <a:ext cx="972058" cy="972058"/>
          </a:xfrm>
          <a:prstGeom prst="rect">
            <a:avLst/>
          </a:prstGeom>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32306" y="5563141"/>
            <a:ext cx="972058" cy="972058"/>
          </a:xfrm>
          <a:prstGeom prst="rect">
            <a:avLst/>
          </a:prstGeom>
        </p:spPr>
      </p:pic>
    </p:spTree>
    <p:extLst>
      <p:ext uri="{BB962C8B-B14F-4D97-AF65-F5344CB8AC3E}">
        <p14:creationId xmlns:p14="http://schemas.microsoft.com/office/powerpoint/2010/main" val="169427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1653</TotalTime>
  <Words>2007</Words>
  <Application>Microsoft Macintosh PowerPoint</Application>
  <PresentationFormat>Widescreen</PresentationFormat>
  <Paragraphs>248</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Archer Medium</vt:lpstr>
      <vt:lpstr>Calibri</vt:lpstr>
      <vt:lpstr>Calibri Light</vt:lpstr>
      <vt:lpstr>Century Gothic</vt:lpstr>
      <vt:lpstr>Courier New</vt:lpstr>
      <vt:lpstr>Mangal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Campbell</dc:creator>
  <cp:lastModifiedBy>Dawn Putney</cp:lastModifiedBy>
  <cp:revision>162</cp:revision>
  <dcterms:created xsi:type="dcterms:W3CDTF">2017-05-18T15:28:42Z</dcterms:created>
  <dcterms:modified xsi:type="dcterms:W3CDTF">2017-06-07T22:00:05Z</dcterms:modified>
</cp:coreProperties>
</file>