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2" r:id="rId1"/>
    <p:sldMasterId id="2147483688" r:id="rId2"/>
    <p:sldMasterId id="2147483685" r:id="rId3"/>
    <p:sldMasterId id="2147483651" r:id="rId4"/>
  </p:sldMasterIdLst>
  <p:notesMasterIdLst>
    <p:notesMasterId r:id="rId14"/>
  </p:notesMasterIdLst>
  <p:handoutMasterIdLst>
    <p:handoutMasterId r:id="rId15"/>
  </p:handoutMasterIdLst>
  <p:sldIdLst>
    <p:sldId id="264" r:id="rId5"/>
    <p:sldId id="273" r:id="rId6"/>
    <p:sldId id="266" r:id="rId7"/>
    <p:sldId id="274" r:id="rId8"/>
    <p:sldId id="275" r:id="rId9"/>
    <p:sldId id="276" r:id="rId10"/>
    <p:sldId id="277" r:id="rId11"/>
    <p:sldId id="278" r:id="rId12"/>
    <p:sldId id="262" r:id="rId13"/>
  </p:sldIdLst>
  <p:sldSz cx="13004800" cy="9753600"/>
  <p:notesSz cx="7010400" cy="92964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100"/>
    <a:srgbClr val="001970"/>
    <a:srgbClr val="C3002F"/>
    <a:srgbClr val="245D38"/>
    <a:srgbClr val="5C6670"/>
    <a:srgbClr val="0030DE"/>
    <a:srgbClr val="0023A2"/>
    <a:srgbClr val="F2003A"/>
    <a:srgbClr val="FE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7" autoAdjust="0"/>
    <p:restoredTop sz="86825" autoAdjust="0"/>
  </p:normalViewPr>
  <p:slideViewPr>
    <p:cSldViewPr showGuides="1">
      <p:cViewPr varScale="1">
        <p:scale>
          <a:sx n="35" d="100"/>
          <a:sy n="35" d="100"/>
        </p:scale>
        <p:origin x="1406" y="29"/>
      </p:cViewPr>
      <p:guideLst>
        <p:guide orient="horz" pos="2832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0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500B-B007-487E-BC2D-9CA3EFB094E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9FC3-525C-45C7-90BF-332ED732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1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8334ebd3_2_1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g3c8334ebd3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90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8334ebd3_2_1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Cheryl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Federal Funds: 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Development Block Grant (CDBG), Emergency Solutions Grant (ESG), Home Investment Partnerships Program (HOME)</a:t>
            </a: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Housing Trust Fund (HTF), Neighborhood Stabilization Program (NSP)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State Funds: Colorado Housing Investment Fund (CHIF)</a:t>
            </a: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Homeless Solutions Program (HSP), Housing Development Loan Fund (HDLF), Housing Development Grant Funds (HDG)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Grant and loan programs are competitive. Funding is based on timing, availability and department priorities.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g3c8334ebd3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27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8334ebd3_2_1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Cheryl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Federal Funds: 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Development Block Grant (CDBG), Emergency Solutions Grant (ESG), Home Investment Partnerships Program (HOME)</a:t>
            </a: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Housing Trust Fund (HTF), Neighborhood Stabilization Program (NSP)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State Funds: Colorado Housing Investment Fund (CHIF)</a:t>
            </a: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Homeless Solutions Program (HSP), Housing Development Loan Fund (HDLF), Housing Development Grant Funds (HDG)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Grant and loan programs are competitive. Funding is based on timing, availability and department priorities.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g3c8334ebd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27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7"/>
            <a:ext cx="11055350" cy="209073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40" y="5638800"/>
            <a:ext cx="9102725" cy="2381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 bwMode="auto">
          <a:xfrm>
            <a:off x="1092200" y="2667000"/>
            <a:ext cx="1524000" cy="1524000"/>
          </a:xfrm>
          <a:prstGeom prst="rect">
            <a:avLst/>
          </a:prstGeom>
          <a:solidFill>
            <a:srgbClr val="14943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16000" y="2133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brandCOLORADO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2200" y="457203"/>
            <a:ext cx="7620000" cy="93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1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5501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073400" y="2667000"/>
            <a:ext cx="1524000" cy="1524000"/>
          </a:xfrm>
          <a:prstGeom prst="rect">
            <a:avLst/>
          </a:prstGeom>
          <a:solidFill>
            <a:srgbClr val="4A535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5054600" y="2667000"/>
            <a:ext cx="1524000" cy="1524000"/>
          </a:xfrm>
          <a:prstGeom prst="rect">
            <a:avLst/>
          </a:prstGeom>
          <a:solidFill>
            <a:srgbClr val="C7C9C9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035800" y="2667000"/>
            <a:ext cx="1524000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535D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092200" y="4572000"/>
            <a:ext cx="1524000" cy="1524000"/>
          </a:xfrm>
          <a:prstGeom prst="rect">
            <a:avLst/>
          </a:prstGeom>
          <a:solidFill>
            <a:srgbClr val="E95F1A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3073400" y="4572000"/>
            <a:ext cx="1524000" cy="1524000"/>
          </a:xfrm>
          <a:prstGeom prst="rect">
            <a:avLst/>
          </a:prstGeom>
          <a:solidFill>
            <a:srgbClr val="523F2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5054600" y="4572000"/>
            <a:ext cx="1524000" cy="1524000"/>
          </a:xfrm>
          <a:prstGeom prst="rect">
            <a:avLst/>
          </a:prstGeom>
          <a:solidFill>
            <a:srgbClr val="5EB7E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16000" y="6934201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You may also choose to use your department’s extended color palette in this presentation.</a:t>
            </a:r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When inserting lockups into keynote slide presentations, use </a:t>
            </a:r>
            <a:r>
              <a:rPr lang="en-US" sz="1800" dirty="0" err="1" smtClean="0"/>
              <a:t>png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rgb</a:t>
            </a:r>
            <a:r>
              <a:rPr lang="en-US" sz="1800" baseline="0" dirty="0" smtClean="0"/>
              <a:t> </a:t>
            </a:r>
            <a:r>
              <a:rPr lang="en-US" sz="1800" baseline="0" smtClean="0"/>
              <a:t>300 medium </a:t>
            </a:r>
            <a:r>
              <a:rPr lang="en-US" sz="1800" baseline="0" dirty="0" smtClean="0"/>
              <a:t>file </a:t>
            </a:r>
            <a:r>
              <a:rPr lang="en-US" sz="1800" dirty="0" smtClean="0"/>
              <a:t>for the crispest result. You will need to scale this image down to the appropriate size. To preserve height-to-width ratio </a:t>
            </a:r>
            <a:r>
              <a:rPr lang="en-US" sz="1800" baseline="0" dirty="0" smtClean="0"/>
              <a:t>hold, “shift” while scaling.</a:t>
            </a: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702800" y="213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DOLA shield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9779000" y="2667000"/>
            <a:ext cx="1524000" cy="1524000"/>
          </a:xfrm>
          <a:prstGeom prst="rect">
            <a:avLst/>
          </a:prstGeom>
          <a:solidFill>
            <a:srgbClr val="3266B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9779000" y="4572000"/>
            <a:ext cx="1524000" cy="1524000"/>
          </a:xfrm>
          <a:prstGeom prst="rect">
            <a:avLst/>
          </a:prstGeom>
          <a:solidFill>
            <a:srgbClr val="F6323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11" marR="0" indent="0" algn="l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 bwMode="auto">
          <a:xfrm rot="5400000">
            <a:off x="7455694" y="4381502"/>
            <a:ext cx="3428206" cy="794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C7C9C9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 userDrawn="1"/>
        </p:nvSpPr>
        <p:spPr>
          <a:xfrm>
            <a:off x="30734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92/102/112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922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0/149/58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0546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208/210/211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922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239/117/33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30734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101/80/60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50546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70358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5C6670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255/255/255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9779000" y="3087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64/124/202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97790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246/50/62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092200" y="457203"/>
            <a:ext cx="7620000" cy="93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1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5501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16000" y="6934201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You may also choose to use your department’s extended color palette in this presentation.</a:t>
            </a:r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When inserting lockups into keynote slide presentations, use </a:t>
            </a:r>
            <a:r>
              <a:rPr lang="en-US" sz="1800" dirty="0" err="1" smtClean="0"/>
              <a:t>png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rgb</a:t>
            </a:r>
            <a:r>
              <a:rPr lang="en-US" sz="1800" baseline="0" dirty="0" smtClean="0"/>
              <a:t> </a:t>
            </a:r>
            <a:r>
              <a:rPr lang="en-US" sz="1800" baseline="0" smtClean="0"/>
              <a:t>300 medium </a:t>
            </a:r>
            <a:r>
              <a:rPr lang="en-US" sz="1800" baseline="0" dirty="0" smtClean="0"/>
              <a:t>file </a:t>
            </a:r>
            <a:r>
              <a:rPr lang="en-US" sz="1800" dirty="0" smtClean="0"/>
              <a:t>for the crispest result. You will need to scale this image down to the appropriate size. To preserve height-to-width ratio </a:t>
            </a:r>
            <a:r>
              <a:rPr lang="en-US" sz="1800" baseline="0" dirty="0" smtClean="0"/>
              <a:t>hold, “shift” while scaling.</a:t>
            </a: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endParaRPr lang="en-US" sz="1800" dirty="0" smtClean="0"/>
          </a:p>
          <a:p>
            <a:pPr marL="271477" indent="-271477">
              <a:buSzPct val="75000"/>
              <a:buFontTx/>
              <a:buChar char="•"/>
            </a:pPr>
            <a:r>
              <a:rPr lang="en-US" sz="18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5054600" y="49924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842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 descr="M:\EDO Communications\DOLA Branding\DOLA Branding Team &amp; Process\Color Palettes &amp; Shields\DOLA-Palet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t="63537" r="11241" b="8877"/>
          <a:stretch/>
        </p:blipFill>
        <p:spPr bwMode="auto">
          <a:xfrm>
            <a:off x="3454400" y="1419401"/>
            <a:ext cx="6019800" cy="54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2463800" y="15885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DOLA palette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4"/>
            <a:ext cx="11734800" cy="2312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7"/>
            <a:ext cx="11055350" cy="2090737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40" y="5791200"/>
            <a:ext cx="9102725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4"/>
            <a:ext cx="11734800" cy="2312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536829"/>
            <a:ext cx="10972800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22829"/>
            <a:ext cx="10972800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1752600"/>
            <a:ext cx="10972800" cy="628776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447800"/>
            <a:ext cx="10972800" cy="2286000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6" y="3886200"/>
            <a:ext cx="10972800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6" y="1905000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Content">
  <p:cSld name="Content Slide -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34999" y="975360"/>
            <a:ext cx="10972587" cy="114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4" b="0" i="0" u="none" strike="noStrike" cap="small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08068" marR="0" lvl="5" indent="-1070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816135" marR="0" lvl="6" indent="-334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224201" marR="0" lvl="7" indent="-1405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632272" marR="0" lvl="8" indent="-669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50874" y="2709333"/>
            <a:ext cx="10972587" cy="45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50230" marR="0" lvl="0" indent="-325115" algn="l" rtl="0">
              <a:spcBef>
                <a:spcPts val="3752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300460" marR="0" lvl="1" indent="-325115" algn="l" rtl="0">
              <a:spcBef>
                <a:spcPts val="3752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950690" marR="0" lvl="2" indent="-325115" algn="l" rtl="0">
              <a:spcBef>
                <a:spcPts val="3752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600919" marR="0" lvl="3" indent="-325115" algn="l" rtl="0">
              <a:spcBef>
                <a:spcPts val="3752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3251149" marR="0" lvl="4" indent="-325115" algn="l" rtl="0">
              <a:spcBef>
                <a:spcPts val="3752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901379" marR="0" lvl="5" indent="-325115" algn="l" rtl="0">
              <a:spcBef>
                <a:spcPts val="3749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4551609" marR="0" lvl="6" indent="-325115" algn="l" rtl="0">
              <a:spcBef>
                <a:spcPts val="3749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5201839" marR="0" lvl="7" indent="-325115" algn="l" rtl="0">
              <a:spcBef>
                <a:spcPts val="3749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5852069" marR="0" lvl="8" indent="-325115" algn="l" rtl="0">
              <a:spcBef>
                <a:spcPts val="3749"/>
              </a:spcBef>
              <a:spcAft>
                <a:spcPts val="0"/>
              </a:spcAft>
              <a:buSzPts val="1400"/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0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ll_in_co_4x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30200" cy="9772650"/>
          </a:xfrm>
          <a:prstGeom prst="rect">
            <a:avLst/>
          </a:prstGeom>
        </p:spPr>
      </p:pic>
      <p:sp>
        <p:nvSpPr>
          <p:cNvPr id="8" name="AutoShape 1"/>
          <p:cNvSpPr>
            <a:spLocks/>
          </p:cNvSpPr>
          <p:nvPr userDrawn="1"/>
        </p:nvSpPr>
        <p:spPr bwMode="auto">
          <a:xfrm>
            <a:off x="0" y="8915404"/>
            <a:ext cx="13030200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8987257"/>
            <a:ext cx="4846320" cy="774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/>
          <a:srcRect b="16730"/>
          <a:stretch>
            <a:fillRect/>
          </a:stretch>
        </p:blipFill>
        <p:spPr bwMode="auto">
          <a:xfrm>
            <a:off x="1" y="5"/>
            <a:ext cx="13030200" cy="813636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0" y="0"/>
            <a:ext cx="13030200" cy="8154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4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597852"/>
            <a:ext cx="4846320" cy="77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759074"/>
            <a:ext cx="3251200" cy="243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40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4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4"/>
            <a:ext cx="13030200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597852"/>
            <a:ext cx="4846320" cy="77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77048"/>
            <a:ext cx="3251200" cy="243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4"/>
            <a:ext cx="13030200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8978848"/>
            <a:ext cx="4846320" cy="774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698" r:id="rId4"/>
  </p:sldLayoutIdLst>
  <p:txStyles>
    <p:titleStyle>
      <a:lvl1pPr algn="l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7" r:id="rId3"/>
  </p:sldLayoutIdLst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cap="small" dirty="0">
                <a:sym typeface="Trebuchet MS"/>
              </a:rPr>
              <a:t>Department</a:t>
            </a:r>
            <a:r>
              <a:rPr lang="en-US" dirty="0"/>
              <a:t> of Local Affairs</a:t>
            </a:r>
            <a:r>
              <a:rPr lang="en-US" i="0" cap="small" dirty="0">
                <a:sym typeface="Trebuchet MS"/>
              </a:rPr>
              <a:t/>
            </a:r>
            <a:br>
              <a:rPr lang="en-US" i="0" cap="small" dirty="0">
                <a:sym typeface="Trebuchet MS"/>
              </a:rPr>
            </a:br>
            <a:r>
              <a:rPr lang="en-US" dirty="0"/>
              <a:t>Division of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802" y="6172200"/>
            <a:ext cx="9102725" cy="15430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Jen Stepleton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Housing Development Specialist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Division of Housing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4802" y="8473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12" y="685800"/>
            <a:ext cx="12048087" cy="990600"/>
          </a:xfrm>
        </p:spPr>
        <p:txBody>
          <a:bodyPr/>
          <a:lstStyle/>
          <a:p>
            <a:r>
              <a:rPr lang="en-US" b="1" i="0" cap="small" dirty="0">
                <a:solidFill>
                  <a:schemeClr val="lt2"/>
                </a:solidFill>
              </a:rPr>
              <a:t>COLORADO DIVISION OF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387" y="1676400"/>
            <a:ext cx="12032212" cy="4572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14943F"/>
              </a:buClr>
            </a:pPr>
            <a:r>
              <a:rPr lang="en-US" dirty="0">
                <a:solidFill>
                  <a:srgbClr val="14943F"/>
                </a:solidFill>
              </a:rPr>
              <a:t>T</a:t>
            </a:r>
            <a:r>
              <a:rPr lang="en-US" dirty="0">
                <a:solidFill>
                  <a:srgbClr val="14943F"/>
                </a:solidFill>
                <a:sym typeface="Trebuchet MS"/>
              </a:rPr>
              <a:t>he Division of Housing (DOH) was created by statute in 1970 to improve the access of all Coloradans to decent, affordable housing. </a:t>
            </a:r>
            <a:r>
              <a:rPr lang="en-US" dirty="0">
                <a:solidFill>
                  <a:srgbClr val="14943F"/>
                </a:solidFill>
              </a:rPr>
              <a:t>W</a:t>
            </a:r>
            <a:r>
              <a:rPr lang="en-US" dirty="0">
                <a:solidFill>
                  <a:srgbClr val="14943F"/>
                </a:solidFill>
                <a:sym typeface="Trebuchet MS"/>
              </a:rPr>
              <a:t>orking with the State Housing </a:t>
            </a:r>
            <a:r>
              <a:rPr lang="en-US" dirty="0">
                <a:solidFill>
                  <a:srgbClr val="14943F"/>
                </a:solidFill>
              </a:rPr>
              <a:t>Board, DOH: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14943F"/>
              </a:buClr>
            </a:pPr>
            <a:endParaRPr lang="en-US" dirty="0">
              <a:solidFill>
                <a:srgbClr val="14943F"/>
              </a:solidFill>
            </a:endParaRPr>
          </a:p>
          <a:p>
            <a:pPr marL="457200" lvl="0" indent="-33655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700"/>
              <a:buFont typeface="Trebuchet MS"/>
              <a:buChar char="●"/>
            </a:pPr>
            <a:r>
              <a:rPr lang="en-US" dirty="0">
                <a:sym typeface="Trebuchet MS"/>
              </a:rPr>
              <a:t>Provides state and federal funding to private housing developers, housing authorities, and local governments to increase the inventory of affordable housing.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</a:pPr>
            <a:endParaRPr lang="en-US" dirty="0">
              <a:sym typeface="Trebuchet MS"/>
            </a:endParaRPr>
          </a:p>
          <a:p>
            <a:pPr marL="457200" lvl="0" indent="-33655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700"/>
              <a:buFont typeface="Trebuchet MS"/>
              <a:buChar char="●"/>
            </a:pPr>
            <a:r>
              <a:rPr lang="en-US" dirty="0"/>
              <a:t>Provides</a:t>
            </a:r>
            <a:r>
              <a:rPr lang="en-US" dirty="0">
                <a:sym typeface="Trebuchet MS"/>
              </a:rPr>
              <a:t> federal and state funded </a:t>
            </a:r>
            <a:r>
              <a:rPr lang="en-US" dirty="0"/>
              <a:t>rental assistance</a:t>
            </a:r>
            <a:r>
              <a:rPr lang="en-US" dirty="0">
                <a:sym typeface="Trebuchet MS"/>
              </a:rPr>
              <a:t> statewide through local housing authorities and</a:t>
            </a:r>
            <a:r>
              <a:rPr lang="en-US" dirty="0"/>
              <a:t> </a:t>
            </a:r>
            <a:r>
              <a:rPr lang="en-US" dirty="0">
                <a:sym typeface="Trebuchet MS"/>
              </a:rPr>
              <a:t>non-profit service organizations.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</a:pPr>
            <a:endParaRPr lang="en-US" dirty="0">
              <a:sym typeface="Trebuchet MS"/>
            </a:endParaRPr>
          </a:p>
          <a:p>
            <a:pPr marL="457200" lvl="0" indent="-33655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700"/>
              <a:buFont typeface="Trebuchet MS"/>
              <a:buChar char="●"/>
            </a:pPr>
            <a:r>
              <a:rPr lang="en-US" dirty="0">
                <a:sym typeface="Trebuchet MS"/>
              </a:rPr>
              <a:t>Certifies all factory/manufactured structures built in or shipped to C</a:t>
            </a:r>
            <a:r>
              <a:rPr lang="en-US" dirty="0"/>
              <a:t>O</a:t>
            </a:r>
            <a:r>
              <a:rPr lang="en-US" dirty="0">
                <a:sym typeface="Trebuchet MS"/>
              </a:rPr>
              <a:t> and approves multifamily construction in counties with no construction codes.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L="214312" lvl="0" indent="-214312">
              <a:spcBef>
                <a:spcPts val="2638"/>
              </a:spcBef>
              <a:spcAft>
                <a:spcPts val="0"/>
              </a:spcAft>
            </a:pPr>
            <a:endParaRPr lang="en-US" sz="2800" dirty="0"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4792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9187"/>
            <a:ext cx="10972800" cy="1249680"/>
          </a:xfrm>
        </p:spPr>
        <p:txBody>
          <a:bodyPr/>
          <a:lstStyle/>
          <a:p>
            <a:r>
              <a:rPr lang="en-US" i="0" cap="small" dirty="0">
                <a:solidFill>
                  <a:schemeClr val="lt2"/>
                </a:solidFill>
                <a:sym typeface="Trebuchet MS"/>
              </a:rPr>
              <a:t>G</a:t>
            </a:r>
            <a:r>
              <a:rPr lang="en-US" i="0" dirty="0"/>
              <a:t>rant</a:t>
            </a:r>
            <a:r>
              <a:rPr lang="en-US" i="0" cap="small" dirty="0">
                <a:solidFill>
                  <a:schemeClr val="lt2"/>
                </a:solidFill>
                <a:sym typeface="Trebuchet MS"/>
              </a:rPr>
              <a:t> &amp; L</a:t>
            </a:r>
            <a:r>
              <a:rPr lang="en-US" i="0" dirty="0"/>
              <a:t>oan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5602" y="40825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5602" y="40825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147" y="5700326"/>
            <a:ext cx="911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DOH assists developers and local governments in creating more affordable housing through gap funding for acquisition, rehabilitation and new construction projects.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pic>
        <p:nvPicPr>
          <p:cNvPr id="10" name="Google Shape;81;p20" descr="C:\Users\zschaffner\Desktop\TheCannery_18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2569092"/>
            <a:ext cx="8682554" cy="264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 bwMode="auto">
          <a:xfrm>
            <a:off x="9368354" y="0"/>
            <a:ext cx="3687246" cy="8915400"/>
          </a:xfrm>
          <a:prstGeom prst="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0400" y="750630"/>
            <a:ext cx="3276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Development Block Grant (CDBG)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 Investment Partnerships Program (HOME)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Housing Trust Fund (HTF)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Neighborhood Stabilization Program (NSP)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Housing Investment Fund (CHIF)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Homeless Solutions Program (HSP)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 Development Grant Funds (HDG)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 Development Loan Fund (HDLF)</a:t>
            </a:r>
          </a:p>
        </p:txBody>
      </p:sp>
    </p:spTree>
    <p:extLst>
      <p:ext uri="{BB962C8B-B14F-4D97-AF65-F5344CB8AC3E}">
        <p14:creationId xmlns:p14="http://schemas.microsoft.com/office/powerpoint/2010/main" val="318206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50240" y="876557"/>
            <a:ext cx="8823960" cy="137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00" tIns="40782" rIns="81600" bIns="40782" anchor="b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3500" dirty="0"/>
              <a:t>	</a:t>
            </a:r>
            <a:endParaRPr sz="3500" dirty="0"/>
          </a:p>
          <a:p>
            <a:pPr>
              <a:buClr>
                <a:schemeClr val="lt2"/>
              </a:buClr>
            </a:pPr>
            <a:r>
              <a:rPr lang="en-US" sz="6000" dirty="0"/>
              <a:t>Rental Assistance Programs</a:t>
            </a:r>
            <a:endParaRPr sz="6000"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650240" y="5715000"/>
            <a:ext cx="7992747" cy="18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00" tIns="40782" rIns="81600" bIns="40782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987" dirty="0"/>
              <a:t>DOH works with community partners to serve populations with barriers to housing stability throughout the State.</a:t>
            </a:r>
            <a:endParaRPr sz="2987" dirty="0"/>
          </a:p>
          <a:p>
            <a:pPr marL="0" indent="0">
              <a:spcBef>
                <a:spcPts val="0"/>
              </a:spcBef>
            </a:pPr>
            <a:endParaRPr sz="1280" dirty="0"/>
          </a:p>
          <a:p>
            <a:pPr marL="0" indent="0">
              <a:spcBef>
                <a:spcPts val="0"/>
              </a:spcBef>
            </a:pPr>
            <a:endParaRPr sz="2418" dirty="0"/>
          </a:p>
        </p:txBody>
      </p:sp>
      <p:sp>
        <p:nvSpPr>
          <p:cNvPr id="89" name="Google Shape;89;p21"/>
          <p:cNvSpPr txBox="1"/>
          <p:nvPr/>
        </p:nvSpPr>
        <p:spPr>
          <a:xfrm>
            <a:off x="9368354" y="0"/>
            <a:ext cx="3636446" cy="90678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 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Choice Vouchers (HCV)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8674" indent="-34290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Veterans Affairs Supportive Housing (VASH)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8674" indent="-34290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Unification Program (FUP)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8674" indent="-34290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Self Sufficiency Program (FSS)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 Opportunities for Persons with AIDS (HOPWA)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CoC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Permanent Supportive Housing (PSH)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State Housing Vouchers (SHV)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8674" indent="-34290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Health (MH)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8674" indent="-34290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 Choice Transitions (CCT)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8674" indent="-34290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Homeless Solutions Program (HSP)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811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 TBRA Program</a:t>
            </a:r>
            <a:endParaRPr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40" y="2598017"/>
            <a:ext cx="8718114" cy="265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28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50240" y="762000"/>
            <a:ext cx="8667314" cy="137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00" tIns="40782" rIns="81600" bIns="40782" anchor="b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6000" dirty="0"/>
              <a:t>	</a:t>
            </a:r>
            <a:endParaRPr sz="6000" dirty="0"/>
          </a:p>
          <a:p>
            <a:pPr>
              <a:buClr>
                <a:schemeClr val="lt2"/>
              </a:buClr>
            </a:pPr>
            <a:r>
              <a:rPr lang="en-US" sz="6000" dirty="0"/>
              <a:t>Home</a:t>
            </a:r>
            <a:r>
              <a:rPr lang="en-US" sz="6000" dirty="0" smtClean="0"/>
              <a:t> Ownership Programs</a:t>
            </a:r>
            <a:endParaRPr sz="6000"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650027" y="5791200"/>
            <a:ext cx="7992747" cy="2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00" tIns="40782" rIns="81600" bIns="40782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987" dirty="0"/>
              <a:t>DOH also works with community partners throughout the State to provide homeownership assistance through the Revolving Loan Fund Program.</a:t>
            </a:r>
            <a:endParaRPr sz="2987" dirty="0"/>
          </a:p>
          <a:p>
            <a:pPr marL="0" indent="0">
              <a:spcBef>
                <a:spcPts val="0"/>
              </a:spcBef>
            </a:pPr>
            <a:endParaRPr sz="1280" dirty="0"/>
          </a:p>
          <a:p>
            <a:pPr marL="0" indent="0">
              <a:spcBef>
                <a:spcPts val="0"/>
              </a:spcBef>
            </a:pPr>
            <a:endParaRPr sz="2418" dirty="0"/>
          </a:p>
        </p:txBody>
      </p:sp>
      <p:pic>
        <p:nvPicPr>
          <p:cNvPr id="3074" name="Picture 2" descr="ManufacturedHou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7" y="2615458"/>
            <a:ext cx="8910776" cy="27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368354" y="0"/>
            <a:ext cx="3687246" cy="8915400"/>
          </a:xfrm>
          <a:prstGeom prst="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6600" y="609600"/>
            <a:ext cx="337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lt1"/>
              </a:buClr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Single-Family 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Owner-Occupied Rehabilitation Program (SFOO Rehab)</a:t>
            </a:r>
          </a:p>
          <a:p>
            <a:pPr lvl="0">
              <a:buClr>
                <a:schemeClr val="lt1"/>
              </a:buClr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Self-Help Rehabilitation Program</a:t>
            </a:r>
          </a:p>
          <a:p>
            <a:pPr lvl="0">
              <a:buClr>
                <a:schemeClr val="lt1"/>
              </a:buClr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Down Payment Assistance Program (DPA)</a:t>
            </a:r>
          </a:p>
          <a:p>
            <a:pPr lvl="0">
              <a:buClr>
                <a:schemeClr val="lt1"/>
              </a:buClr>
            </a:pPr>
            <a:endParaRPr lang="en-US" sz="20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lt1"/>
              </a:buClr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Mortgage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356036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666542" y="780046"/>
            <a:ext cx="7992320" cy="137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00" tIns="40782" rIns="81600" bIns="40782" anchor="b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dirty="0"/>
              <a:t>	</a:t>
            </a:r>
            <a:endParaRPr dirty="0"/>
          </a:p>
          <a:p>
            <a:pPr>
              <a:buClr>
                <a:schemeClr val="lt2"/>
              </a:buClr>
            </a:pPr>
            <a:r>
              <a:rPr lang="en-US" sz="6000" dirty="0"/>
              <a:t>Additional Programs</a:t>
            </a:r>
            <a:endParaRPr sz="6000" dirty="0"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650240" y="5791200"/>
            <a:ext cx="7992747" cy="2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00" tIns="40782" rIns="81600" bIns="40782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987" dirty="0"/>
              <a:t>In addition to grants, loans, and rental assistance, DOH supports communities through a variety other initiatives and programs.</a:t>
            </a:r>
            <a:br>
              <a:rPr lang="en-US" sz="2987" dirty="0"/>
            </a:br>
            <a:endParaRPr sz="2987" dirty="0"/>
          </a:p>
          <a:p>
            <a:pPr marL="0" indent="0">
              <a:spcBef>
                <a:spcPts val="0"/>
              </a:spcBef>
            </a:pPr>
            <a:endParaRPr sz="1280" dirty="0"/>
          </a:p>
          <a:p>
            <a:pPr marL="0" indent="0">
              <a:spcBef>
                <a:spcPts val="0"/>
              </a:spcBef>
            </a:pPr>
            <a:endParaRPr sz="2418" dirty="0"/>
          </a:p>
        </p:txBody>
      </p:sp>
      <p:pic>
        <p:nvPicPr>
          <p:cNvPr id="98" name="Google Shape;98;p22" descr="C:\Users\zschaffner\Desktop\l_shutterstock_187933352 (1).jpg"/>
          <p:cNvPicPr preferRelativeResize="0"/>
          <p:nvPr/>
        </p:nvPicPr>
        <p:blipFill rotWithShape="1">
          <a:blip r:embed="rId3">
            <a:alphaModFix/>
          </a:blip>
          <a:srcRect r="15668"/>
          <a:stretch/>
        </p:blipFill>
        <p:spPr>
          <a:xfrm>
            <a:off x="4919186" y="2575505"/>
            <a:ext cx="4424838" cy="28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/>
        </p:nvSpPr>
        <p:spPr>
          <a:xfrm>
            <a:off x="9344024" y="0"/>
            <a:ext cx="3660775" cy="89154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256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276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276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Homeless </a:t>
            </a:r>
            <a:r>
              <a:rPr lang="en-US" sz="227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 Activities Program (HPAP)</a:t>
            </a: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27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Emergency Solutions Grant (ESG)</a:t>
            </a: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27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Fort Lyon Supportive Residential Community</a:t>
            </a: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27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Office of Homeless Youth Services (OHYS)</a:t>
            </a: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27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 Modification</a:t>
            </a: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2276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27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 &amp; Technology Standards</a:t>
            </a:r>
            <a:endParaRPr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00" y="2575505"/>
            <a:ext cx="4360386" cy="283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9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975360"/>
            <a:ext cx="11201401" cy="1142898"/>
          </a:xfrm>
        </p:spPr>
        <p:txBody>
          <a:bodyPr/>
          <a:lstStyle/>
          <a:p>
            <a:r>
              <a:rPr lang="en-US" dirty="0" smtClean="0"/>
              <a:t>Developer Team Regional Assignments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5505" r="3000" b="8769"/>
          <a:stretch/>
        </p:blipFill>
        <p:spPr>
          <a:xfrm>
            <a:off x="558800" y="2118258"/>
            <a:ext cx="12120535" cy="67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3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Manager Regional Assignments</a:t>
            </a:r>
            <a:endParaRPr lang="en-US" dirty="0"/>
          </a:p>
        </p:txBody>
      </p:sp>
      <p:pic>
        <p:nvPicPr>
          <p:cNvPr id="4" name="Picture 2" descr="https://lh6.googleusercontent.com/z24NJau7lq7tVEqscxWXF6-08mBmmi-ZiJE-eFybWjH32cFfvBR8go3aRK3Iw-Aou7R4MaqM_DK_OYuscSkN9kSQOeRc1CO9sO62WG1wFKMie_fJeBvVnjKs49Ka3FHZD1lp1PRGL7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25966" r="2978" b="10379"/>
          <a:stretch/>
        </p:blipFill>
        <p:spPr bwMode="auto">
          <a:xfrm>
            <a:off x="598486" y="2094445"/>
            <a:ext cx="12101895" cy="6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/>
        </p:nvSpPr>
        <p:spPr bwMode="auto">
          <a:xfrm>
            <a:off x="463804" y="1905000"/>
            <a:ext cx="12229592" cy="6172200"/>
          </a:xfrm>
          <a:prstGeom prst="round1Rect">
            <a:avLst/>
          </a:prstGeom>
          <a:solidFill>
            <a:srgbClr val="707E8D">
              <a:alpha val="63000"/>
            </a:srgb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78200" y="3048000"/>
            <a:ext cx="6122590" cy="2971800"/>
          </a:xfrm>
          <a:prstGeom prst="rect">
            <a:avLst/>
          </a:prstGeom>
        </p:spPr>
        <p:txBody>
          <a:bodyPr/>
          <a:lstStyle>
            <a:lvl1pPr marL="342917" indent="-342917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228611" indent="228611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457223" indent="457223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685835" indent="685835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914446" indent="914446" algn="l" defTabSz="584229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371668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1828892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2286114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2743337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pPr algn="ctr"/>
            <a:r>
              <a:rPr lang="en-US" sz="3200" u="sng" kern="0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3200" kern="0" dirty="0" smtClean="0">
                <a:solidFill>
                  <a:schemeClr val="bg1"/>
                </a:solidFill>
              </a:rPr>
              <a:t>Jennifer Stepleton</a:t>
            </a:r>
          </a:p>
          <a:p>
            <a:pPr algn="ctr"/>
            <a:r>
              <a:rPr lang="en-US" sz="3200" kern="0" dirty="0" smtClean="0">
                <a:solidFill>
                  <a:schemeClr val="bg1"/>
                </a:solidFill>
              </a:rPr>
              <a:t>Jennifer.Stepleton@state.co.us</a:t>
            </a:r>
          </a:p>
          <a:p>
            <a:pPr algn="ctr"/>
            <a:r>
              <a:rPr lang="en-US" sz="3200" kern="0" dirty="0" smtClean="0">
                <a:solidFill>
                  <a:schemeClr val="bg1"/>
                </a:solidFill>
              </a:rPr>
              <a:t>970-640-7576</a:t>
            </a:r>
            <a:endParaRPr lang="en-US" sz="32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Maximizing Utilization of Accessible Units CO NAHRO May 2019 CE Edits 5-7-19" id="{ACB41F7F-4CE7-4EA2-84FE-29E82BDB5BA7}" vid="{DF257817-ED0C-46E8-B679-4A6A0271ACD5}"/>
    </a:ext>
  </a:extLst>
</a:theme>
</file>

<file path=ppt/theme/theme2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Maximizing Utilization of Accessible Units CO NAHRO May 2019 CE Edits 5-7-19" id="{ACB41F7F-4CE7-4EA2-84FE-29E82BDB5BA7}" vid="{C07A6503-160E-4240-A6A1-752F25CDE01B}"/>
    </a:ext>
  </a:extLst>
</a:theme>
</file>

<file path=ppt/theme/theme3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Maximizing Utilization of Accessible Units CO NAHRO May 2019 CE Edits 5-7-19" id="{ACB41F7F-4CE7-4EA2-84FE-29E82BDB5BA7}" vid="{990DBB8E-9D29-48B3-BD52-2B35602C2742}"/>
    </a:ext>
  </a:extLst>
</a:theme>
</file>

<file path=ppt/theme/theme4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005868"/>
      </a:dk2>
      <a:lt2>
        <a:srgbClr val="EEECE1"/>
      </a:lt2>
      <a:accent1>
        <a:srgbClr val="E52D00"/>
      </a:accent1>
      <a:accent2>
        <a:srgbClr val="002426"/>
      </a:accent2>
      <a:accent3>
        <a:srgbClr val="665100"/>
      </a:accent3>
      <a:accent4>
        <a:srgbClr val="EFD5A8"/>
      </a:accent4>
      <a:accent5>
        <a:srgbClr val="4BACC6"/>
      </a:accent5>
      <a:accent6>
        <a:srgbClr val="F79646"/>
      </a:accent6>
      <a:hlink>
        <a:srgbClr val="0000FF"/>
      </a:hlink>
      <a:folHlink>
        <a:srgbClr val="801714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Maximizing Utilization of Accessible Units CO NAHRO May 2019 CE Edits 5-7-19" id="{ACB41F7F-4CE7-4EA2-84FE-29E82BDB5BA7}" vid="{E8E8817E-9FD7-4B1D-89E8-57F5FDF16D17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543</Words>
  <Application>Microsoft Office PowerPoint</Application>
  <PresentationFormat>Custom</PresentationFormat>
  <Paragraphs>111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</vt:lpstr>
      <vt:lpstr>Trebuchet MS</vt:lpstr>
      <vt:lpstr>Office Theme</vt:lpstr>
      <vt:lpstr>8_Office Theme</vt:lpstr>
      <vt:lpstr>7_Office Theme</vt:lpstr>
      <vt:lpstr>6_Office Theme</vt:lpstr>
      <vt:lpstr>Department of Local Affairs Division of Housing</vt:lpstr>
      <vt:lpstr>COLORADO DIVISION OF HOUSING</vt:lpstr>
      <vt:lpstr>Grant &amp; Loan Programs</vt:lpstr>
      <vt:lpstr>  Rental Assistance Programs</vt:lpstr>
      <vt:lpstr>  Home Ownership Programs</vt:lpstr>
      <vt:lpstr>  Additional Programs</vt:lpstr>
      <vt:lpstr>Developer Team Regional Assignments</vt:lpstr>
      <vt:lpstr>Asset Manager Regional Assignments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 Euismod Risus Scelerisque Aliquet</dc:title>
  <dc:creator>Rice, Linda</dc:creator>
  <cp:lastModifiedBy>Stepleton, Jennifer</cp:lastModifiedBy>
  <cp:revision>167</cp:revision>
  <cp:lastPrinted>2016-06-17T00:17:42Z</cp:lastPrinted>
  <dcterms:created xsi:type="dcterms:W3CDTF">2014-01-16T23:28:42Z</dcterms:created>
  <dcterms:modified xsi:type="dcterms:W3CDTF">2019-05-14T15:36:13Z</dcterms:modified>
</cp:coreProperties>
</file>