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28"/>
  </p:notesMasterIdLst>
  <p:handoutMasterIdLst>
    <p:handoutMasterId r:id="rId29"/>
  </p:handoutMasterIdLst>
  <p:sldIdLst>
    <p:sldId id="261" r:id="rId3"/>
    <p:sldId id="266" r:id="rId4"/>
    <p:sldId id="278" r:id="rId5"/>
    <p:sldId id="267" r:id="rId6"/>
    <p:sldId id="279" r:id="rId7"/>
    <p:sldId id="268" r:id="rId8"/>
    <p:sldId id="280" r:id="rId9"/>
    <p:sldId id="269" r:id="rId10"/>
    <p:sldId id="281" r:id="rId11"/>
    <p:sldId id="271" r:id="rId12"/>
    <p:sldId id="282" r:id="rId13"/>
    <p:sldId id="264" r:id="rId14"/>
    <p:sldId id="283" r:id="rId15"/>
    <p:sldId id="265" r:id="rId16"/>
    <p:sldId id="262" r:id="rId17"/>
    <p:sldId id="256" r:id="rId18"/>
    <p:sldId id="259" r:id="rId19"/>
    <p:sldId id="257" r:id="rId20"/>
    <p:sldId id="263" r:id="rId21"/>
    <p:sldId id="260" r:id="rId22"/>
    <p:sldId id="272" r:id="rId23"/>
    <p:sldId id="273" r:id="rId24"/>
    <p:sldId id="275" r:id="rId25"/>
    <p:sldId id="276" r:id="rId26"/>
    <p:sldId id="277" r:id="rId2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86" autoAdjust="0"/>
  </p:normalViewPr>
  <p:slideViewPr>
    <p:cSldViewPr>
      <p:cViewPr>
        <p:scale>
          <a:sx n="118" d="100"/>
          <a:sy n="118" d="100"/>
        </p:scale>
        <p:origin x="-143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718E3BA-E4C3-4F4C-B11B-FA2C901BBE4F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76E1EDD-B39F-474A-8AAF-80D6C1D6B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1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D680BB0-DB01-4732-AD3F-1D0D52AE3B27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6036C29-AF72-48E9-BE30-4DD9E81D0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06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client pick a space to talk</a:t>
            </a:r>
          </a:p>
          <a:p>
            <a:r>
              <a:rPr lang="en-US" baseline="0" dirty="0" smtClean="0"/>
              <a:t>Give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5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a good time to help the person problem solve? Possibly not but how do you know?</a:t>
            </a:r>
          </a:p>
          <a:p>
            <a:endParaRPr lang="en-US" dirty="0" smtClean="0"/>
          </a:p>
          <a:p>
            <a:r>
              <a:rPr lang="en-US" dirty="0" smtClean="0"/>
              <a:t>Acknowledge that you recognize that something unfair or unjust has occurred and apologize. </a:t>
            </a:r>
          </a:p>
          <a:p>
            <a:endParaRPr lang="en-US" dirty="0" smtClean="0"/>
          </a:p>
          <a:p>
            <a:r>
              <a:rPr lang="en-US" dirty="0" smtClean="0"/>
              <a:t>An apology doesn’t mean you are accepting blame but rather  that you acknowledge that what happened wasn’t right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63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client pick a space to talk</a:t>
            </a:r>
          </a:p>
          <a:p>
            <a:r>
              <a:rPr lang="en-US" baseline="0" dirty="0" smtClean="0"/>
              <a:t>Give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5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client pick a space to talk</a:t>
            </a:r>
          </a:p>
          <a:p>
            <a:r>
              <a:rPr lang="en-US" baseline="0" dirty="0" smtClean="0"/>
              <a:t>Give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5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Never threaten </a:t>
            </a:r>
          </a:p>
          <a:p>
            <a:r>
              <a:rPr lang="en-US" dirty="0" smtClean="0"/>
              <a:t>Develop a safety plan.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Have I missed warning signs and if so what were they?</a:t>
            </a:r>
          </a:p>
          <a:p>
            <a:r>
              <a:rPr lang="en-US" dirty="0" smtClean="0"/>
              <a:t>How do I tell the difference between</a:t>
            </a:r>
            <a:r>
              <a:rPr lang="en-US" baseline="0" dirty="0" smtClean="0"/>
              <a:t> </a:t>
            </a:r>
            <a:r>
              <a:rPr lang="en-US" dirty="0" smtClean="0"/>
              <a:t>persistent symptoms  and warning signs?</a:t>
            </a:r>
          </a:p>
          <a:p>
            <a:endParaRPr lang="en-US" dirty="0" smtClean="0"/>
          </a:p>
          <a:p>
            <a:r>
              <a:rPr lang="en-US" dirty="0" smtClean="0"/>
              <a:t>When a situation escalates to the point of  that aggression seems unavoidable what should I do?</a:t>
            </a:r>
          </a:p>
          <a:p>
            <a:r>
              <a:rPr lang="en-US" dirty="0" smtClean="0"/>
              <a:t>How can I keep myself and others safe?</a:t>
            </a:r>
          </a:p>
          <a:p>
            <a:r>
              <a:rPr lang="en-US" dirty="0" smtClean="0"/>
              <a:t>How can I disengage? Can I disengage? </a:t>
            </a:r>
          </a:p>
          <a:p>
            <a:r>
              <a:rPr lang="en-US" dirty="0" smtClean="0"/>
              <a:t>Who should I call in this situation? Should I call the police?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51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client pick a space to talk</a:t>
            </a:r>
          </a:p>
          <a:p>
            <a:r>
              <a:rPr lang="en-US" baseline="0" dirty="0" smtClean="0"/>
              <a:t>Give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5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</a:t>
            </a:r>
            <a:r>
              <a:rPr lang="en-US" baseline="0" dirty="0" smtClean="0"/>
              <a:t> client pick a space to talk</a:t>
            </a:r>
          </a:p>
          <a:p>
            <a:r>
              <a:rPr lang="en-US" baseline="0" dirty="0" smtClean="0"/>
              <a:t>Give choice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595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36C29-AF72-48E9-BE30-4DD9E81D0613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145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8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122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2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5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83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148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1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40B6ED-7A43-473C-B1F6-E9A16D5C713E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 dirty="0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47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5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87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1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85048F-CF52-43C2-B4C2-E92315031D18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240B6ED-7A43-473C-B1F6-E9A16D5C71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685048F-CF52-43C2-B4C2-E92315031D18}" type="datetimeFigureOut">
              <a:rPr lang="en-US" smtClean="0"/>
              <a:pPr/>
              <a:t>4/27/2017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240B6ED-7A43-473C-B1F6-E9A16D5C71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3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64272" y="1552813"/>
            <a:ext cx="5648623" cy="1204306"/>
          </a:xfrm>
        </p:spPr>
        <p:txBody>
          <a:bodyPr/>
          <a:lstStyle/>
          <a:p>
            <a:r>
              <a:rPr lang="en-US" sz="4000" dirty="0" smtClean="0"/>
              <a:t>Supporting Challenging Tenants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17448" y="2054998"/>
            <a:ext cx="6511131" cy="694996"/>
          </a:xfrm>
        </p:spPr>
        <p:txBody>
          <a:bodyPr>
            <a:noAutofit/>
          </a:bodyPr>
          <a:lstStyle/>
          <a:p>
            <a:r>
              <a:rPr lang="en-US" sz="1800" dirty="0"/>
              <a:t>strategies for managing difficult behaviors within </a:t>
            </a:r>
            <a:r>
              <a:rPr lang="en-US" sz="1800" dirty="0" smtClean="0"/>
              <a:t>residential settings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4419600"/>
            <a:ext cx="381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Collaboratively created by:</a:t>
            </a:r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  Holly </a:t>
            </a:r>
            <a:r>
              <a:rPr lang="en-US" sz="1400" dirty="0" err="1"/>
              <a:t>Cappello</a:t>
            </a:r>
            <a:r>
              <a:rPr lang="en-US" sz="1400" dirty="0"/>
              <a:t>, </a:t>
            </a:r>
            <a:r>
              <a:rPr lang="en-US" sz="1400" dirty="0" err="1"/>
              <a:t>Psy</a:t>
            </a:r>
            <a:r>
              <a:rPr lang="en-US" sz="1400" dirty="0"/>
              <a:t>. D</a:t>
            </a:r>
            <a:r>
              <a:rPr lang="en-US" sz="1400" dirty="0" smtClean="0"/>
              <a:t>. (TIC)</a:t>
            </a:r>
            <a:endParaRPr lang="en-US" sz="1400" dirty="0"/>
          </a:p>
          <a:p>
            <a:r>
              <a:rPr lang="en-US" sz="1400" dirty="0" smtClean="0"/>
              <a:t>    Jami </a:t>
            </a:r>
            <a:r>
              <a:rPr lang="en-US" sz="1400" dirty="0" err="1"/>
              <a:t>Swegarden</a:t>
            </a:r>
            <a:r>
              <a:rPr lang="en-US" sz="1400" dirty="0"/>
              <a:t>, </a:t>
            </a:r>
            <a:r>
              <a:rPr lang="en-US" sz="1400" dirty="0" smtClean="0"/>
              <a:t>LCSW, CAC II </a:t>
            </a:r>
            <a:r>
              <a:rPr lang="en-US" sz="1400" dirty="0"/>
              <a:t>(</a:t>
            </a:r>
            <a:r>
              <a:rPr lang="en-US" sz="1400" dirty="0" smtClean="0"/>
              <a:t>TIC)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393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Difficult Emotions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16240" cy="4309572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 smtClean="0"/>
              <a:t>Aggression</a:t>
            </a:r>
            <a:endParaRPr lang="en-US" sz="35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0" dirty="0" smtClean="0"/>
              <a:t>What </a:t>
            </a:r>
            <a:r>
              <a:rPr lang="en-US" sz="3400" b="0" dirty="0"/>
              <a:t>one person sees as an acceptable form of expressing anger or frustration may be seen by others as a violent act which involves the use of physical force and inflicts damage or </a:t>
            </a:r>
            <a:r>
              <a:rPr lang="en-US" sz="3400" b="0" dirty="0" smtClean="0"/>
              <a:t>injury.</a:t>
            </a:r>
            <a:endParaRPr lang="en-US" sz="3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0" dirty="0" smtClean="0"/>
              <a:t>Aggression </a:t>
            </a:r>
            <a:r>
              <a:rPr lang="en-US" sz="3400" b="0" dirty="0"/>
              <a:t>can be verbal or physical  in </a:t>
            </a:r>
            <a:r>
              <a:rPr lang="en-US" sz="3400" b="0" dirty="0" smtClean="0"/>
              <a:t>nature. </a:t>
            </a:r>
            <a:endParaRPr lang="en-US" sz="3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b="0" dirty="0" smtClean="0"/>
              <a:t>Theories </a:t>
            </a:r>
            <a:r>
              <a:rPr lang="en-US" sz="3400" b="0" dirty="0"/>
              <a:t>of aggression:   </a:t>
            </a:r>
            <a:endParaRPr lang="en-US" sz="3400" b="0" dirty="0" smtClean="0"/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3400" b="0" dirty="0" smtClean="0"/>
              <a:t>Aggression </a:t>
            </a:r>
            <a:r>
              <a:rPr lang="en-US" sz="3400" b="0" dirty="0"/>
              <a:t>is an </a:t>
            </a:r>
            <a:r>
              <a:rPr lang="en-US" sz="3400" b="0" dirty="0" smtClean="0"/>
              <a:t>instinct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3400" dirty="0" smtClean="0"/>
              <a:t>Frustration is </a:t>
            </a:r>
            <a:r>
              <a:rPr lang="en-US" sz="3400" b="0" dirty="0" smtClean="0"/>
              <a:t>an </a:t>
            </a:r>
            <a:r>
              <a:rPr lang="en-US" sz="3400" b="0" dirty="0"/>
              <a:t>important factor in </a:t>
            </a:r>
            <a:r>
              <a:rPr lang="en-US" sz="3400" b="0" dirty="0" smtClean="0"/>
              <a:t>aggression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3400" b="0" dirty="0" smtClean="0"/>
              <a:t>Aggression </a:t>
            </a:r>
            <a:r>
              <a:rPr lang="en-US" sz="3400" b="0" dirty="0"/>
              <a:t>as learned </a:t>
            </a:r>
            <a:r>
              <a:rPr lang="en-US" sz="3400" b="0" dirty="0" smtClean="0"/>
              <a:t>behavior</a:t>
            </a:r>
          </a:p>
          <a:p>
            <a:pPr marL="516636" lvl="4" indent="0">
              <a:buNone/>
            </a:pPr>
            <a:endParaRPr lang="en-US" sz="3400" dirty="0" smtClean="0"/>
          </a:p>
          <a:p>
            <a:pPr marL="516636" lvl="4" indent="0">
              <a:buNone/>
            </a:pPr>
            <a:r>
              <a:rPr lang="en-US" sz="3400" b="0" dirty="0" smtClean="0"/>
              <a:t>Types </a:t>
            </a:r>
            <a:r>
              <a:rPr lang="en-US" sz="3400" b="0" dirty="0"/>
              <a:t>of aggression:  </a:t>
            </a:r>
            <a:r>
              <a:rPr lang="en-US" sz="3400" b="0" dirty="0" smtClean="0"/>
              <a:t>Instrumental aggression, hostile aggression, relational </a:t>
            </a:r>
            <a:r>
              <a:rPr lang="en-US" sz="3400" b="0" dirty="0"/>
              <a:t>aggression</a:t>
            </a:r>
          </a:p>
        </p:txBody>
      </p:sp>
    </p:spTree>
    <p:extLst>
      <p:ext uri="{BB962C8B-B14F-4D97-AF65-F5344CB8AC3E}">
        <p14:creationId xmlns:p14="http://schemas.microsoft.com/office/powerpoint/2010/main" val="91092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58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64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Difficult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16240" cy="3776172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Paranoia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Is an extreme fear of something real/imagined.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The fear is real to the person, even if it’s hard to understand.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May accuse others of trying to harm them or may look fearful.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0" i="1" dirty="0" smtClean="0"/>
              <a:t>Ask what is causing the fear?</a:t>
            </a:r>
          </a:p>
          <a:p>
            <a:r>
              <a:rPr lang="en-US" b="0" i="1" dirty="0" smtClean="0"/>
              <a:t>Tell the individual what you’re going to do before you do it so they aren’t surprised. This will build trust.</a:t>
            </a:r>
          </a:p>
          <a:p>
            <a:r>
              <a:rPr lang="en-US" b="0" i="1" dirty="0" smtClean="0"/>
              <a:t>Avoid arguments and don’t try to talk them out of their fears/delusions. Ask specific questions about their fears. Use simple language. 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52670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58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952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81000"/>
            <a:ext cx="7520940" cy="4299477"/>
          </a:xfrm>
        </p:spPr>
        <p:txBody>
          <a:bodyPr>
            <a:normAutofit lnSpcReduction="10000"/>
          </a:bodyPr>
          <a:lstStyle/>
          <a:p>
            <a:r>
              <a:rPr lang="en-US" sz="4000" u="sng" dirty="0" smtClean="0"/>
              <a:t>A</a:t>
            </a:r>
            <a:r>
              <a:rPr lang="en-US" sz="3500" dirty="0" smtClean="0"/>
              <a:t>ssess</a:t>
            </a:r>
          </a:p>
          <a:p>
            <a:r>
              <a:rPr lang="en-US" sz="4000" u="sng" dirty="0" smtClean="0"/>
              <a:t>L</a:t>
            </a:r>
            <a:r>
              <a:rPr lang="en-US" sz="3500" dirty="0" smtClean="0"/>
              <a:t>isten non-</a:t>
            </a:r>
            <a:r>
              <a:rPr lang="en-US" sz="3500" dirty="0" err="1" smtClean="0"/>
              <a:t>judgementally</a:t>
            </a:r>
            <a:endParaRPr lang="en-US" sz="3500" dirty="0" smtClean="0"/>
          </a:p>
          <a:p>
            <a:r>
              <a:rPr lang="en-US" sz="4000" u="sng" dirty="0" smtClean="0"/>
              <a:t>G</a:t>
            </a:r>
            <a:r>
              <a:rPr lang="en-US" sz="3500" dirty="0" smtClean="0"/>
              <a:t>ive reassurance and information</a:t>
            </a:r>
          </a:p>
          <a:p>
            <a:r>
              <a:rPr lang="en-US" sz="4000" u="sng" dirty="0" smtClean="0"/>
              <a:t>E</a:t>
            </a:r>
            <a:r>
              <a:rPr lang="en-US" sz="3500" dirty="0" smtClean="0"/>
              <a:t>ncourage appropriate professional help</a:t>
            </a:r>
          </a:p>
          <a:p>
            <a:r>
              <a:rPr lang="en-US" sz="4000" u="sng" dirty="0" smtClean="0"/>
              <a:t>E</a:t>
            </a:r>
            <a:r>
              <a:rPr lang="en-US" sz="3500" dirty="0" smtClean="0"/>
              <a:t>ncourage self-help and other support strategies</a:t>
            </a:r>
            <a:endParaRPr lang="en-US" sz="3500" dirty="0"/>
          </a:p>
        </p:txBody>
      </p:sp>
      <p:sp>
        <p:nvSpPr>
          <p:cNvPr id="4" name="TextBox 3"/>
          <p:cNvSpPr txBox="1"/>
          <p:nvPr/>
        </p:nvSpPr>
        <p:spPr>
          <a:xfrm>
            <a:off x="3555775" y="626751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Kitchener, B.A., </a:t>
            </a:r>
            <a:r>
              <a:rPr lang="en-US" sz="1000" dirty="0" err="1" smtClean="0"/>
              <a:t>Jorm</a:t>
            </a:r>
            <a:r>
              <a:rPr lang="en-US" sz="1000" dirty="0" smtClean="0"/>
              <a:t>, A.F., Kelly, C.M. Mental Health First Aid-USA (2009). Anne Arundel County Mental Health Agency, Inc. Annapolis, MD.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20837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Listen Non-</a:t>
            </a:r>
            <a:r>
              <a:rPr lang="en-US" sz="3500" dirty="0" err="1"/>
              <a:t>judgementally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Try To: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Understand </a:t>
            </a:r>
            <a:r>
              <a:rPr lang="en-US" dirty="0"/>
              <a:t>the symptoms for what they 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Empathize with how the person is feeling about his or her </a:t>
            </a:r>
            <a:r>
              <a:rPr lang="en-US" u="sng" dirty="0"/>
              <a:t>beliefs and experiences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Try </a:t>
            </a:r>
            <a:r>
              <a:rPr lang="en-US" sz="2800" dirty="0" smtClean="0"/>
              <a:t>Not To: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Confront the person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Criticize or blame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Take delusional comments personally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sarcasm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patronizing statements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State any judgments about the content of the beliefs and experiences.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55775" y="626751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Kitchener, B.A., </a:t>
            </a:r>
            <a:r>
              <a:rPr lang="en-US" sz="1000" dirty="0" err="1" smtClean="0"/>
              <a:t>Jorm</a:t>
            </a:r>
            <a:r>
              <a:rPr lang="en-US" sz="1000" dirty="0" smtClean="0"/>
              <a:t>, A.F., Kelly, C.M. Mental Health First Aid-USA (2009). Anne Arundel County Mental Health Agency, Inc. Annapolis, MD.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83841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4196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sz="3900" dirty="0" smtClean="0"/>
              <a:t>How to Help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22960" y="1100628"/>
            <a:ext cx="8016240" cy="385237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Let the person know you are concerned and are willing to assist.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Express empathy for what the person is going through.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Even if you don’t understand, you can empathize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Encourage the person to do most of the talking.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Listen non-judgmentally (more of this later)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Non-verbal cues you are engaged and hearing them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State that fearful thoughts are common.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Tell the individual everything you’re going to do before you do 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/>
              <a:t>Tell the person these thoughts don’t have to be acted on.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Encourage safety and provide support to ensure safety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55775" y="626751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Kitchener, B.A., </a:t>
            </a:r>
            <a:r>
              <a:rPr lang="en-US" sz="1000" dirty="0" err="1" smtClean="0"/>
              <a:t>Jorm</a:t>
            </a:r>
            <a:r>
              <a:rPr lang="en-US" sz="1000" dirty="0" smtClean="0"/>
              <a:t>, A.F., Kelly, C.M. Mental Health First Aid-USA (2009). Anne Arundel County Mental Health Agency, Inc. Annapolis, MD.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34748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When Communication </a:t>
            </a:r>
            <a:r>
              <a:rPr lang="en-US" sz="3500" dirty="0"/>
              <a:t>I</a:t>
            </a:r>
            <a:r>
              <a:rPr lang="en-US" sz="3500" dirty="0" smtClean="0"/>
              <a:t>s Difficult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00628"/>
            <a:ext cx="8077200" cy="4004772"/>
          </a:xfrm>
        </p:spPr>
        <p:txBody>
          <a:bodyPr>
            <a:normAutofit/>
          </a:bodyPr>
          <a:lstStyle/>
          <a:p>
            <a:r>
              <a:rPr lang="en-US" sz="2300" dirty="0" smtClean="0"/>
              <a:t>Respond to disorganized speech by talking  in an uncomplicated and succinct manner.</a:t>
            </a:r>
          </a:p>
          <a:p>
            <a:r>
              <a:rPr lang="en-US" sz="2300" dirty="0" smtClean="0"/>
              <a:t>Repeat things if needed.</a:t>
            </a:r>
          </a:p>
          <a:p>
            <a:r>
              <a:rPr lang="en-US" sz="2300" dirty="0" smtClean="0"/>
              <a:t>Be patient and allow plenty of time for responses.</a:t>
            </a:r>
          </a:p>
          <a:p>
            <a:r>
              <a:rPr lang="en-US" sz="2300" dirty="0" smtClean="0"/>
              <a:t>Be aware that just because the person may be showing a limited range of emotions, it does not mean that he or she is not feeling anything.</a:t>
            </a:r>
          </a:p>
          <a:p>
            <a:r>
              <a:rPr lang="en-US" sz="2300" dirty="0" smtClean="0"/>
              <a:t>Do not assume the person cannot understand you, even if the response is limited.</a:t>
            </a:r>
            <a:endParaRPr lang="en-US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3555775" y="626751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Kitchener, B.A., </a:t>
            </a:r>
            <a:r>
              <a:rPr lang="en-US" sz="1000" dirty="0" err="1" smtClean="0"/>
              <a:t>Jorm</a:t>
            </a:r>
            <a:r>
              <a:rPr lang="en-US" sz="1000" dirty="0" smtClean="0"/>
              <a:t>, A.F., Kelly, C.M. Mental Health First Aid-USA (2009). Anne Arundel County Mental Health Agency, Inc. Annapolis, MD.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91372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Keeping the person safe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863840" cy="385237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500" dirty="0" smtClean="0"/>
              <a:t>Provide a safe contact number that is available at all times.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500" dirty="0" smtClean="0"/>
              <a:t>Help the person think about people or things that have been supportive in the past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500" dirty="0" smtClean="0"/>
              <a:t>Find out whether those supports are still available.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i="1" dirty="0" smtClean="0"/>
              <a:t>Refrain from</a:t>
            </a:r>
            <a:r>
              <a:rPr lang="en-US" sz="2200" dirty="0" smtClean="0"/>
              <a:t>:</a:t>
            </a:r>
          </a:p>
          <a:p>
            <a:r>
              <a:rPr lang="en-US" sz="2200" dirty="0" smtClean="0"/>
              <a:t>Leaving the person alone.</a:t>
            </a:r>
          </a:p>
          <a:p>
            <a:r>
              <a:rPr lang="en-US" sz="2200" dirty="0" smtClean="0"/>
              <a:t>Using guilt or threats.</a:t>
            </a:r>
          </a:p>
          <a:p>
            <a:r>
              <a:rPr lang="en-US" sz="2200" dirty="0" smtClean="0"/>
              <a:t>Agreeing to keep a secret.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555775" y="626751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Kitchener, B.A., </a:t>
            </a:r>
            <a:r>
              <a:rPr lang="en-US" sz="1000" dirty="0" err="1" smtClean="0"/>
              <a:t>Jorm</a:t>
            </a:r>
            <a:r>
              <a:rPr lang="en-US" sz="1000" dirty="0" smtClean="0"/>
              <a:t>, A.F., Kelly, C.M. Mental Health First Aid-USA (2009). Anne Arundel County Mental Health Agency, Inc. Annapolis, MD.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85211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2000"/>
            <a:ext cx="396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28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Outline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11440" cy="3852372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Building stronger communities: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b="0" dirty="0" smtClean="0"/>
              <a:t>Stigma and Culture</a:t>
            </a:r>
          </a:p>
          <a:p>
            <a:endParaRPr lang="en-US" sz="2200" dirty="0" smtClean="0"/>
          </a:p>
          <a:p>
            <a:r>
              <a:rPr lang="en-US" sz="2900" dirty="0" smtClean="0"/>
              <a:t>Difficult Emotional States</a:t>
            </a:r>
            <a:endParaRPr lang="en-US" sz="2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900" b="0" dirty="0" smtClean="0"/>
              <a:t>Fueling the fire: Avoiding confrontation</a:t>
            </a:r>
            <a:endParaRPr lang="en-US" sz="29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900" b="0" dirty="0"/>
              <a:t>How to connect with </a:t>
            </a:r>
            <a:r>
              <a:rPr lang="en-US" sz="2900" b="0" dirty="0" smtClean="0"/>
              <a:t>tenants, listening</a:t>
            </a:r>
            <a:endParaRPr lang="en-US" sz="29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900" b="0" dirty="0"/>
              <a:t>When to call for </a:t>
            </a:r>
            <a:r>
              <a:rPr lang="en-US" sz="2900" b="0" dirty="0" smtClean="0"/>
              <a:t>assistance, safety and calling for help</a:t>
            </a:r>
            <a:endParaRPr lang="en-US" sz="2900" b="0" dirty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900" dirty="0" smtClean="0"/>
              <a:t>Transition Specialists: Who are they and how can they help?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 smtClean="0"/>
              <a:t>Services, community connections, resources</a:t>
            </a:r>
          </a:p>
        </p:txBody>
      </p:sp>
    </p:spTree>
    <p:extLst>
      <p:ext uri="{BB962C8B-B14F-4D97-AF65-F5344CB8AC3E}">
        <p14:creationId xmlns:p14="http://schemas.microsoft.com/office/powerpoint/2010/main" val="3561082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What If the Person Doesn’t Want Help?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16240" cy="3852372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Encourage the person to talk with someone they trust.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S</a:t>
            </a:r>
            <a:r>
              <a:rPr lang="en-US" sz="2200" dirty="0" smtClean="0"/>
              <a:t>uggest the person call or offer to help call a supportive person(s)</a:t>
            </a:r>
          </a:p>
          <a:p>
            <a:r>
              <a:rPr lang="en-US" sz="2200" dirty="0" smtClean="0"/>
              <a:t>Never threaten the person with hospitalization.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If you feel that is a possibility, call the local crisis line</a:t>
            </a:r>
          </a:p>
          <a:p>
            <a:r>
              <a:rPr lang="en-US" sz="2200" dirty="0" smtClean="0"/>
              <a:t>Remain patient.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If you are patient and calm, that will help the person feel safe</a:t>
            </a:r>
          </a:p>
          <a:p>
            <a:r>
              <a:rPr lang="en-US" sz="2200" dirty="0" smtClean="0"/>
              <a:t>Remain friendly and open.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 smtClean="0"/>
              <a:t>Be aware of your tone of voice and body language</a:t>
            </a:r>
          </a:p>
          <a:p>
            <a:r>
              <a:rPr lang="en-US" sz="2200" dirty="0" smtClean="0"/>
              <a:t>The person may want your help in the future.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55775" y="626751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Kitchener, B.A., </a:t>
            </a:r>
            <a:r>
              <a:rPr lang="en-US" sz="1000" dirty="0" err="1" smtClean="0"/>
              <a:t>Jorm</a:t>
            </a:r>
            <a:r>
              <a:rPr lang="en-US" sz="1000" dirty="0" smtClean="0"/>
              <a:t>, A.F., Kelly, C.M. Mental Health First Aid-USA (2009). Anne Arundel County Mental Health Agency, Inc. Annapolis, MD.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38593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55015" y="1828913"/>
            <a:ext cx="5355105" cy="661943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dirty="0">
                <a:cs typeface="Andalus" panose="02020603050405020304" pitchFamily="18" charset="-78"/>
              </a:rPr>
              <a:t>Mental Health Institute Transition Program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 rot="19140000">
            <a:off x="1126276" y="2235757"/>
            <a:ext cx="6510528" cy="58749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Roles and responsibilities of the Transition Specialists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Transition Specialist Role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/>
              <a:t>Transition </a:t>
            </a:r>
            <a:r>
              <a:rPr lang="en-US" sz="2000" dirty="0" smtClean="0"/>
              <a:t>Specialists: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work </a:t>
            </a:r>
            <a:r>
              <a:rPr lang="en-US" b="0" dirty="0"/>
              <a:t>with transitioning individuals </a:t>
            </a:r>
            <a:r>
              <a:rPr lang="en-US" b="0" dirty="0" smtClean="0"/>
              <a:t>ideally </a:t>
            </a:r>
            <a:r>
              <a:rPr lang="en-US" b="0" dirty="0"/>
              <a:t>at least 30 days prior to their discharge from the institutes and for typically up to 60 days after their return to their communities. </a:t>
            </a:r>
            <a:endParaRPr lang="en-US" b="0" dirty="0" smtClean="0"/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Are the </a:t>
            </a:r>
            <a:r>
              <a:rPr lang="en-US" b="0" dirty="0"/>
              <a:t>bridge between the inpatient and outpatient systems to facilitate continuity of care and to minimize the risk of service disruption. </a:t>
            </a:r>
            <a:endParaRPr lang="en-US" b="0" dirty="0" smtClean="0"/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will </a:t>
            </a:r>
            <a:r>
              <a:rPr lang="en-US" b="0" dirty="0"/>
              <a:t>take </a:t>
            </a:r>
            <a:r>
              <a:rPr lang="en-US" b="0" dirty="0" smtClean="0"/>
              <a:t>appropriate/timely </a:t>
            </a:r>
            <a:r>
              <a:rPr lang="en-US" b="0" dirty="0"/>
              <a:t>steps to contact individuals to determine if a problem can be resolved and to promote continuation of services. </a:t>
            </a:r>
            <a:r>
              <a:rPr lang="en-US" b="0" dirty="0" smtClean="0"/>
              <a:t>Different </a:t>
            </a:r>
            <a:r>
              <a:rPr lang="en-US" b="0" dirty="0"/>
              <a:t>strategies and levels of effort are appropriate for different </a:t>
            </a:r>
            <a:r>
              <a:rPr lang="en-US" b="0" dirty="0" smtClean="0"/>
              <a:t>populations/people. </a:t>
            </a:r>
            <a:endParaRPr lang="en-US" b="0" dirty="0"/>
          </a:p>
          <a:p>
            <a:pPr marL="0" indent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024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22960" y="2438400"/>
            <a:ext cx="3200400" cy="2371344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1800" dirty="0"/>
              <a:t>Major Mental Illness which might include a Substance Use </a:t>
            </a:r>
            <a:r>
              <a:rPr lang="en-US" sz="1800" dirty="0" smtClean="0"/>
              <a:t>Disorder.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Past </a:t>
            </a:r>
            <a:r>
              <a:rPr lang="en-US" sz="1800" dirty="0"/>
              <a:t>history of significant barriers which have prohibited them from a successful transition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00016" y="2438400"/>
            <a:ext cx="3200400" cy="2371344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 startAt="3"/>
            </a:pPr>
            <a:r>
              <a:rPr lang="en-US" sz="1800" dirty="0"/>
              <a:t>three (3) or more inpatient psychiatric readmissions at any psychiatric hospital within the past 12 </a:t>
            </a:r>
            <a:r>
              <a:rPr lang="en-US" sz="1800" dirty="0" smtClean="0"/>
              <a:t>months.</a:t>
            </a:r>
          </a:p>
          <a:p>
            <a:pPr>
              <a:buFont typeface="+mj-lt"/>
              <a:buAutoNum type="arabicPeriod" startAt="3"/>
            </a:pPr>
            <a:endParaRPr lang="en-US" sz="1800" dirty="0"/>
          </a:p>
          <a:p>
            <a:pPr>
              <a:buFont typeface="+mj-lt"/>
              <a:buAutoNum type="arabicPeriod" startAt="3"/>
            </a:pPr>
            <a:r>
              <a:rPr lang="en-US" sz="1800" dirty="0" smtClean="0"/>
              <a:t>hospitalized </a:t>
            </a:r>
            <a:r>
              <a:rPr lang="en-US" sz="1800" dirty="0"/>
              <a:t>in the institutes for a year or more.</a:t>
            </a:r>
          </a:p>
          <a:p>
            <a:pPr marL="514350" indent="-514350">
              <a:buFont typeface="+mj-lt"/>
              <a:buAutoNum type="arabicPeriod" startAt="4"/>
            </a:pPr>
            <a:endParaRPr lang="en-US" sz="1800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05840"/>
          </a:xfrm>
        </p:spPr>
        <p:txBody>
          <a:bodyPr/>
          <a:lstStyle/>
          <a:p>
            <a:pPr algn="ctr"/>
            <a:r>
              <a:rPr lang="en-US" sz="4000" b="1" cap="none" dirty="0">
                <a:solidFill>
                  <a:prstClr val="black"/>
                </a:solidFill>
                <a:latin typeface="Calibri"/>
              </a:rPr>
              <a:t>Criteria for admission to the CCTSP/MFI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60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19140000">
            <a:off x="-249725" y="1270491"/>
            <a:ext cx="5232570" cy="1150842"/>
          </a:xfrm>
        </p:spPr>
        <p:txBody>
          <a:bodyPr/>
          <a:lstStyle/>
          <a:p>
            <a:pPr algn="ctr"/>
            <a:r>
              <a:rPr lang="en-US" sz="4400" dirty="0" smtClean="0"/>
              <a:t>Wrap around funding</a:t>
            </a:r>
            <a:endParaRPr lang="en-US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257800" y="2085512"/>
            <a:ext cx="3807779" cy="3934288"/>
          </a:xfrm>
        </p:spPr>
        <p:txBody>
          <a:bodyPr>
            <a:normAutofit/>
          </a:bodyPr>
          <a:lstStyle/>
          <a:p>
            <a:r>
              <a:rPr lang="en-US" sz="1200" dirty="0"/>
              <a:t>Sex Offender Management Board approved treatment; Polygraph;</a:t>
            </a:r>
          </a:p>
          <a:p>
            <a:r>
              <a:rPr lang="en-US" sz="1200" dirty="0"/>
              <a:t>Surveillance equipment such as electronic monitoring devices;</a:t>
            </a:r>
          </a:p>
          <a:p>
            <a:r>
              <a:rPr lang="en-US" sz="1200" dirty="0"/>
              <a:t>Funding for daily structured activities such as recreation centers, continuing education, and training;</a:t>
            </a:r>
          </a:p>
          <a:p>
            <a:r>
              <a:rPr lang="en-US" sz="1200" dirty="0"/>
              <a:t>Personal needs such as work uniforms and costs associated with volunteer activities;</a:t>
            </a:r>
          </a:p>
          <a:p>
            <a:r>
              <a:rPr lang="en-US" sz="1200" dirty="0"/>
              <a:t>Individualized peer mentoring;</a:t>
            </a:r>
          </a:p>
          <a:p>
            <a:r>
              <a:rPr lang="en-US" sz="1200" dirty="0"/>
              <a:t>Transportation cost to promote engagement in treatment and community integration;</a:t>
            </a:r>
          </a:p>
          <a:p>
            <a:r>
              <a:rPr lang="en-US" sz="1200" dirty="0"/>
              <a:t>Substance use </a:t>
            </a:r>
            <a:r>
              <a:rPr lang="en-US" sz="1200" dirty="0" smtClean="0"/>
              <a:t>testing; Smoking </a:t>
            </a:r>
            <a:r>
              <a:rPr lang="en-US" sz="1200" dirty="0"/>
              <a:t>cessation/nicotine patches;</a:t>
            </a:r>
          </a:p>
          <a:p>
            <a:r>
              <a:rPr lang="en-US" sz="1200" dirty="0"/>
              <a:t>Respite care for family members caring for individuals; </a:t>
            </a:r>
            <a:r>
              <a:rPr lang="en-US" sz="1200" dirty="0" smtClean="0"/>
              <a:t>and Guardian </a:t>
            </a:r>
            <a:r>
              <a:rPr lang="en-US" sz="1200" dirty="0"/>
              <a:t>fees</a:t>
            </a:r>
          </a:p>
          <a:p>
            <a:r>
              <a:rPr lang="en-US" sz="1200" i="1" dirty="0"/>
              <a:t>Others as </a:t>
            </a:r>
            <a:r>
              <a:rPr lang="en-US" sz="1200" i="1" dirty="0" smtClean="0"/>
              <a:t>identified</a:t>
            </a:r>
            <a:r>
              <a:rPr lang="en-US" sz="1100" b="0" i="1" dirty="0" smtClean="0"/>
              <a:t>.</a:t>
            </a:r>
            <a:endParaRPr lang="en-US" sz="1100" b="0" i="1" dirty="0"/>
          </a:p>
          <a:p>
            <a:endParaRPr lang="en-US" sz="12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 rot="19140000">
            <a:off x="689870" y="1779689"/>
            <a:ext cx="5794760" cy="1017497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BHI will </a:t>
            </a:r>
            <a:r>
              <a:rPr lang="en-US" sz="2400" dirty="0"/>
              <a:t>identify</a:t>
            </a:r>
            <a:r>
              <a:rPr lang="en-US" sz="2000" dirty="0"/>
              <a:t> and purchase needed wraparound services in local communities when such services are not supported by </a:t>
            </a:r>
            <a:r>
              <a:rPr lang="en-US" sz="2000" dirty="0" smtClean="0"/>
              <a:t>Medicaid such as, but not limited to: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74034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Kitchener, B.A., Jorm, A.F., Kelly, C.M. Mental Health First Aid-USA (2009). Anne Arundel County Mental Health Agency, Inc. Annapolis, MD.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2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Stronger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 fontScale="92500" lnSpcReduction="20000"/>
          </a:bodyPr>
          <a:lstStyle/>
          <a:p>
            <a:r>
              <a:rPr lang="en-US" sz="2200" u="sng" dirty="0"/>
              <a:t>Stigma &amp; </a:t>
            </a:r>
            <a:r>
              <a:rPr lang="en-US" sz="2200" u="sng" dirty="0" smtClean="0"/>
              <a:t>Culture</a:t>
            </a:r>
            <a:endParaRPr lang="en-US" sz="22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Personal </a:t>
            </a:r>
            <a:r>
              <a:rPr lang="en-US" sz="2200" dirty="0"/>
              <a:t>stigma </a:t>
            </a: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External </a:t>
            </a:r>
            <a:r>
              <a:rPr lang="en-US" sz="2200" dirty="0"/>
              <a:t>stigma </a:t>
            </a:r>
          </a:p>
          <a:p>
            <a:pPr>
              <a:buFontTx/>
              <a:buChar char="-"/>
            </a:pPr>
            <a:r>
              <a:rPr lang="en-US" sz="2200" b="0" dirty="0"/>
              <a:t>Both contribute negatively to moving through the stages of recovery. </a:t>
            </a:r>
          </a:p>
          <a:p>
            <a:pPr marL="0" indent="0"/>
            <a:endParaRPr lang="en-US" sz="2200" dirty="0"/>
          </a:p>
          <a:p>
            <a:pPr marL="0" indent="0"/>
            <a:endParaRPr lang="en-US" sz="2200" dirty="0"/>
          </a:p>
          <a:p>
            <a:pPr marL="0" indent="0"/>
            <a:r>
              <a:rPr lang="en-US" sz="2200" dirty="0"/>
              <a:t>Facts vs. Myths about Mental Illness</a:t>
            </a:r>
          </a:p>
          <a:p>
            <a:pPr marL="0" indent="0"/>
            <a:endParaRPr lang="en-US" sz="2200" dirty="0" smtClean="0"/>
          </a:p>
          <a:p>
            <a:pPr marL="0" indent="0"/>
            <a:endParaRPr lang="en-US" sz="2200" dirty="0"/>
          </a:p>
          <a:p>
            <a:pPr marL="0" indent="0"/>
            <a:r>
              <a:rPr lang="en-US" sz="2200" b="0" i="1" dirty="0"/>
              <a:t>What can you do to help with stigma reduction? </a:t>
            </a:r>
          </a:p>
          <a:p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282810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Difficult Emotions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00628"/>
            <a:ext cx="7581900" cy="4461972"/>
          </a:xfrm>
        </p:spPr>
        <p:txBody>
          <a:bodyPr>
            <a:normAutofit fontScale="62500" lnSpcReduction="20000"/>
          </a:bodyPr>
          <a:lstStyle/>
          <a:p>
            <a:pPr marL="0" indent="0"/>
            <a:r>
              <a:rPr lang="en-US" sz="4000" dirty="0" smtClean="0"/>
              <a:t>Anxiety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b="0" dirty="0" smtClean="0"/>
              <a:t>Is </a:t>
            </a:r>
            <a:r>
              <a:rPr lang="en-US" sz="2900" b="0" dirty="0"/>
              <a:t>not a single emotion but rather a collection of emotions </a:t>
            </a:r>
            <a:r>
              <a:rPr lang="en-US" sz="2900" b="0" dirty="0" smtClean="0"/>
              <a:t>and </a:t>
            </a:r>
            <a:r>
              <a:rPr lang="en-US" sz="2900" b="0" dirty="0"/>
              <a:t>physical </a:t>
            </a:r>
            <a:r>
              <a:rPr lang="en-US" sz="2900" b="0" dirty="0" smtClean="0"/>
              <a:t>presentation/reactions/symptoms.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b="0" dirty="0" smtClean="0"/>
              <a:t>Individual </a:t>
            </a:r>
            <a:r>
              <a:rPr lang="en-US" sz="2900" b="0" dirty="0"/>
              <a:t>differences in how anxiety is </a:t>
            </a:r>
            <a:r>
              <a:rPr lang="en-US" sz="2900" b="0" dirty="0" smtClean="0"/>
              <a:t>experienced/relayed.</a:t>
            </a:r>
            <a:endParaRPr lang="en-US" sz="29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b="0" dirty="0" smtClean="0"/>
              <a:t>Anxiety creates: Nervous </a:t>
            </a:r>
            <a:r>
              <a:rPr lang="en-US" sz="2900" b="0" dirty="0"/>
              <a:t>Energy</a:t>
            </a:r>
          </a:p>
          <a:p>
            <a:r>
              <a:rPr lang="en-US" sz="2900" b="0" dirty="0"/>
              <a:t>			</a:t>
            </a:r>
            <a:r>
              <a:rPr lang="en-US" sz="2900" b="0" dirty="0" smtClean="0"/>
              <a:t>    Negative </a:t>
            </a:r>
            <a:r>
              <a:rPr lang="en-US" sz="2900" b="0" dirty="0"/>
              <a:t>Tendencies</a:t>
            </a:r>
          </a:p>
          <a:p>
            <a:r>
              <a:rPr lang="en-US" sz="2900" b="0" dirty="0"/>
              <a:t>			</a:t>
            </a:r>
            <a:r>
              <a:rPr lang="en-US" sz="2900" b="0" dirty="0" smtClean="0"/>
              <a:t>    Anxiety </a:t>
            </a:r>
            <a:r>
              <a:rPr lang="en-US" sz="2900" b="0" dirty="0"/>
              <a:t>Fatigue</a:t>
            </a:r>
          </a:p>
          <a:p>
            <a:endParaRPr lang="en-US" sz="2400" b="0" dirty="0" smtClean="0"/>
          </a:p>
          <a:p>
            <a:endParaRPr lang="en-US" sz="2400" b="0" i="1" dirty="0" smtClean="0"/>
          </a:p>
          <a:p>
            <a:r>
              <a:rPr lang="en-US" sz="2400" b="0" i="1" dirty="0" smtClean="0"/>
              <a:t>How </a:t>
            </a:r>
            <a:r>
              <a:rPr lang="en-US" sz="2400" b="0" i="1" dirty="0"/>
              <a:t>do I know when I’m feeling anxious? </a:t>
            </a:r>
            <a:r>
              <a:rPr lang="en-US" sz="2400" b="0" i="1" dirty="0" smtClean="0"/>
              <a:t>How </a:t>
            </a:r>
            <a:r>
              <a:rPr lang="en-US" sz="2400" b="0" i="1" dirty="0"/>
              <a:t>will I know when others are feeling anxious?</a:t>
            </a:r>
          </a:p>
          <a:p>
            <a:r>
              <a:rPr lang="en-US" sz="2400" b="0" i="1" dirty="0" smtClean="0"/>
              <a:t>How </a:t>
            </a:r>
            <a:r>
              <a:rPr lang="en-US" sz="2400" b="0" i="1" dirty="0"/>
              <a:t>can I </a:t>
            </a:r>
            <a:r>
              <a:rPr lang="en-US" sz="2400" b="0" i="1" dirty="0" smtClean="0"/>
              <a:t>use </a:t>
            </a:r>
            <a:r>
              <a:rPr lang="en-US" sz="2400" b="0" i="1" dirty="0"/>
              <a:t>what I know about </a:t>
            </a:r>
            <a:r>
              <a:rPr lang="en-US" sz="2400" b="0" i="1" dirty="0" smtClean="0"/>
              <a:t>my own experience of anxiety </a:t>
            </a:r>
            <a:r>
              <a:rPr lang="en-US" sz="2400" b="0" i="1" dirty="0"/>
              <a:t>to respond more effectively to others?</a:t>
            </a:r>
          </a:p>
          <a:p>
            <a:r>
              <a:rPr lang="en-US" sz="2400" b="0" i="1" dirty="0"/>
              <a:t>How </a:t>
            </a:r>
            <a:r>
              <a:rPr lang="en-US" sz="2400" b="0" i="1" dirty="0" smtClean="0"/>
              <a:t>do I </a:t>
            </a:r>
            <a:r>
              <a:rPr lang="en-US" sz="2400" b="0" i="1" dirty="0"/>
              <a:t>increase effective verbal and non-verbal communications in anxiety charged </a:t>
            </a:r>
            <a:r>
              <a:rPr lang="en-US" sz="2400" b="0" i="1" dirty="0" smtClean="0"/>
              <a:t>situations?</a:t>
            </a:r>
            <a:endParaRPr lang="en-US" sz="2400" b="0" i="1" dirty="0"/>
          </a:p>
        </p:txBody>
      </p:sp>
    </p:spTree>
    <p:extLst>
      <p:ext uri="{BB962C8B-B14F-4D97-AF65-F5344CB8AC3E}">
        <p14:creationId xmlns:p14="http://schemas.microsoft.com/office/powerpoint/2010/main" val="179113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58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99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Difficult Emotions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40040" cy="385237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Anger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0" dirty="0" smtClean="0"/>
              <a:t>Is </a:t>
            </a:r>
            <a:r>
              <a:rPr lang="en-US" sz="1700" b="0" dirty="0"/>
              <a:t>a normal emotion – we don’t always need to fix it or be afraid of </a:t>
            </a:r>
            <a:r>
              <a:rPr lang="en-US" sz="1700" b="0" dirty="0" smtClean="0"/>
              <a:t>it.</a:t>
            </a:r>
            <a:endParaRPr lang="en-US" sz="17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0" dirty="0" smtClean="0"/>
              <a:t>Is </a:t>
            </a:r>
            <a:r>
              <a:rPr lang="en-US" sz="1700" b="0" dirty="0"/>
              <a:t>an emotion that occurs when an individual’s expectations are not </a:t>
            </a:r>
            <a:r>
              <a:rPr lang="en-US" sz="1700" b="0" dirty="0" smtClean="0"/>
              <a:t>met.</a:t>
            </a:r>
            <a:endParaRPr lang="en-US" sz="17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0" dirty="0"/>
              <a:t>C</a:t>
            </a:r>
            <a:r>
              <a:rPr lang="en-US" sz="1700" b="0" dirty="0" smtClean="0"/>
              <a:t>an </a:t>
            </a:r>
            <a:r>
              <a:rPr lang="en-US" sz="1700" b="0" dirty="0"/>
              <a:t>be positive emotion when it motivates </a:t>
            </a:r>
            <a:r>
              <a:rPr lang="en-US" sz="1700" b="0" dirty="0" smtClean="0"/>
              <a:t>some </a:t>
            </a:r>
            <a:r>
              <a:rPr lang="en-US" sz="1700" b="0" dirty="0"/>
              <a:t>positive </a:t>
            </a:r>
            <a:r>
              <a:rPr lang="en-US" sz="1700" b="0" dirty="0" smtClean="0"/>
              <a:t>change.</a:t>
            </a:r>
            <a:endParaRPr lang="en-US" sz="17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0" dirty="0"/>
              <a:t>I</a:t>
            </a:r>
            <a:r>
              <a:rPr lang="en-US" sz="1700" b="0" dirty="0" smtClean="0"/>
              <a:t>s adaptive: helps people get what they need/want, helps them communicate, draws attention to a need, can be a defense</a:t>
            </a:r>
            <a:r>
              <a:rPr lang="en-US" sz="1700" b="0" dirty="0"/>
              <a:t>, </a:t>
            </a:r>
            <a:r>
              <a:rPr lang="en-US" sz="1700" b="0" dirty="0" smtClean="0"/>
              <a:t>used to </a:t>
            </a:r>
            <a:r>
              <a:rPr lang="en-US" sz="1700" b="0" dirty="0"/>
              <a:t>escape </a:t>
            </a:r>
            <a:r>
              <a:rPr lang="en-US" sz="1700" b="0" dirty="0" smtClean="0"/>
              <a:t>situation(s), </a:t>
            </a:r>
            <a:r>
              <a:rPr lang="en-US" sz="1700" b="0" dirty="0"/>
              <a:t>gain control of a situation,  </a:t>
            </a:r>
            <a:r>
              <a:rPr lang="en-US" sz="1700" b="0" dirty="0" smtClean="0"/>
              <a:t>helps one feel in control.</a:t>
            </a:r>
            <a:endParaRPr lang="en-US" sz="1700" b="0" dirty="0"/>
          </a:p>
          <a:p>
            <a:endParaRPr lang="en-US" sz="1300" b="0" dirty="0" smtClean="0"/>
          </a:p>
          <a:p>
            <a:endParaRPr lang="en-US" sz="1300" b="0" dirty="0"/>
          </a:p>
          <a:p>
            <a:r>
              <a:rPr lang="en-US" sz="1400" b="0" i="1" dirty="0"/>
              <a:t>Listen carefully and keep the focus on the person expressing </a:t>
            </a:r>
            <a:r>
              <a:rPr lang="en-US" sz="1400" b="0" i="1" dirty="0" smtClean="0"/>
              <a:t>anger. </a:t>
            </a:r>
            <a:endParaRPr lang="en-US" sz="1400" b="0" i="1" dirty="0"/>
          </a:p>
          <a:p>
            <a:r>
              <a:rPr lang="en-US" sz="1400" b="0" i="1" dirty="0"/>
              <a:t>Tell me some way to stay in the moment when I have trouble being regulated in charged </a:t>
            </a:r>
            <a:r>
              <a:rPr lang="en-US" sz="1400" b="0" i="1" dirty="0" smtClean="0"/>
              <a:t>situations.</a:t>
            </a:r>
            <a:endParaRPr lang="en-US" sz="1400" b="0" i="1" dirty="0"/>
          </a:p>
          <a:p>
            <a:r>
              <a:rPr lang="en-US" sz="1400" b="0" i="1" dirty="0"/>
              <a:t>This is not the time to  assure them that you know how they feel because you don’t. </a:t>
            </a:r>
          </a:p>
          <a:p>
            <a:r>
              <a:rPr lang="en-US" sz="1400" b="0" i="1" dirty="0"/>
              <a:t>Let </a:t>
            </a:r>
            <a:r>
              <a:rPr lang="en-US" sz="1400" b="0" i="1" dirty="0" smtClean="0"/>
              <a:t>the </a:t>
            </a:r>
            <a:r>
              <a:rPr lang="en-US" sz="1400" b="0" i="1" dirty="0"/>
              <a:t>person know that you understand what they are </a:t>
            </a:r>
            <a:r>
              <a:rPr lang="en-US" sz="1400" b="0" i="1" dirty="0" smtClean="0"/>
              <a:t>feeling.</a:t>
            </a:r>
            <a:endParaRPr lang="en-US" sz="1400" b="0" i="1" dirty="0"/>
          </a:p>
        </p:txBody>
      </p:sp>
    </p:spTree>
    <p:extLst>
      <p:ext uri="{BB962C8B-B14F-4D97-AF65-F5344CB8AC3E}">
        <p14:creationId xmlns:p14="http://schemas.microsoft.com/office/powerpoint/2010/main" val="217304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58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1250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Difficult Emotions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94004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Agitation </a:t>
            </a:r>
            <a:r>
              <a:rPr lang="en-US" sz="3700" dirty="0" smtClean="0"/>
              <a:t>  </a:t>
            </a:r>
            <a:r>
              <a:rPr lang="en-US" sz="1900" b="0" dirty="0" smtClean="0"/>
              <a:t>(Anxiety  </a:t>
            </a:r>
            <a:r>
              <a:rPr lang="en-US" sz="1900" b="0" dirty="0"/>
              <a:t>=  </a:t>
            </a:r>
            <a:r>
              <a:rPr lang="en-US" sz="1900" b="0" dirty="0" smtClean="0"/>
              <a:t>Agitation)</a:t>
            </a:r>
            <a:endParaRPr lang="en-US" sz="19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300" b="0" dirty="0" smtClean="0"/>
              <a:t>An </a:t>
            </a:r>
            <a:r>
              <a:rPr lang="en-US" sz="2300" b="0" dirty="0"/>
              <a:t>abnormal mental state characterized by motor and mental </a:t>
            </a:r>
            <a:r>
              <a:rPr lang="en-US" sz="2300" b="0" dirty="0" smtClean="0"/>
              <a:t>restlessness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b="0" dirty="0" smtClean="0"/>
              <a:t>The </a:t>
            </a:r>
            <a:r>
              <a:rPr lang="en-US" sz="2300" b="0" dirty="0"/>
              <a:t>brain translates states of body needs into impetus for </a:t>
            </a:r>
            <a:r>
              <a:rPr lang="en-US" sz="2300" b="0" dirty="0" smtClean="0"/>
              <a:t>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b="0" dirty="0" smtClean="0"/>
              <a:t>Anxiety </a:t>
            </a:r>
            <a:r>
              <a:rPr lang="en-US" sz="2300" b="0" dirty="0"/>
              <a:t>puts your entire body on edge </a:t>
            </a:r>
            <a:r>
              <a:rPr lang="en-US" sz="2300" b="0" dirty="0" smtClean="0"/>
              <a:t>by  </a:t>
            </a:r>
            <a:r>
              <a:rPr lang="en-US" sz="2300" b="0" dirty="0"/>
              <a:t>preparing  you for “fight or </a:t>
            </a:r>
            <a:r>
              <a:rPr lang="en-US" sz="2300" b="0" dirty="0" smtClean="0"/>
              <a:t>flight”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b="0" dirty="0" smtClean="0"/>
              <a:t>Changes a person’s perspective on things. </a:t>
            </a:r>
            <a:endParaRPr lang="en-US" sz="1700" b="0" i="1" dirty="0"/>
          </a:p>
          <a:p>
            <a:endParaRPr lang="en-US" sz="1700" b="0" i="1" dirty="0" smtClean="0"/>
          </a:p>
          <a:p>
            <a:endParaRPr lang="en-US" b="0" i="1" dirty="0" smtClean="0"/>
          </a:p>
          <a:p>
            <a:r>
              <a:rPr lang="en-US" b="0" i="1" dirty="0" smtClean="0"/>
              <a:t>How </a:t>
            </a:r>
            <a:r>
              <a:rPr lang="en-US" b="0" i="1" dirty="0"/>
              <a:t>can I better manage my reactions to situations so agitation does not interfere with good judgment and effective problem solving ? </a:t>
            </a:r>
          </a:p>
          <a:p>
            <a:r>
              <a:rPr lang="en-US" b="0" i="1" dirty="0"/>
              <a:t>How do I </a:t>
            </a:r>
            <a:r>
              <a:rPr lang="en-US" b="0" i="1" dirty="0" smtClean="0"/>
              <a:t>remain/appear calm and </a:t>
            </a:r>
            <a:r>
              <a:rPr lang="en-US" b="0" i="1" dirty="0"/>
              <a:t>physically protect myself when situations escalate?</a:t>
            </a:r>
          </a:p>
          <a:p>
            <a:r>
              <a:rPr lang="en-US" b="0" i="1" dirty="0"/>
              <a:t>How do I increase effective verbal and non-verbal communications in anxiety charged  situations? </a:t>
            </a:r>
          </a:p>
        </p:txBody>
      </p:sp>
    </p:spTree>
    <p:extLst>
      <p:ext uri="{BB962C8B-B14F-4D97-AF65-F5344CB8AC3E}">
        <p14:creationId xmlns:p14="http://schemas.microsoft.com/office/powerpoint/2010/main" val="785965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580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7750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5237</TotalTime>
  <Words>1676</Words>
  <Application>Microsoft Office PowerPoint</Application>
  <PresentationFormat>On-screen Show (4:3)</PresentationFormat>
  <Paragraphs>203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Angles</vt:lpstr>
      <vt:lpstr>1_Angles</vt:lpstr>
      <vt:lpstr>Supporting Challenging Tenants  </vt:lpstr>
      <vt:lpstr>Outline</vt:lpstr>
      <vt:lpstr>Building Stronger Communities</vt:lpstr>
      <vt:lpstr>Difficult Emotions</vt:lpstr>
      <vt:lpstr>PowerPoint Presentation</vt:lpstr>
      <vt:lpstr>Difficult Emotions</vt:lpstr>
      <vt:lpstr>PowerPoint Presentation</vt:lpstr>
      <vt:lpstr>Difficult Emotions</vt:lpstr>
      <vt:lpstr>PowerPoint Presentation</vt:lpstr>
      <vt:lpstr>Difficult Emotions</vt:lpstr>
      <vt:lpstr>PowerPoint Presentation</vt:lpstr>
      <vt:lpstr>Difficult Emotions</vt:lpstr>
      <vt:lpstr>PowerPoint Presentation</vt:lpstr>
      <vt:lpstr>PowerPoint Presentation</vt:lpstr>
      <vt:lpstr>Listen Non-judgementally</vt:lpstr>
      <vt:lpstr>How to Help </vt:lpstr>
      <vt:lpstr>When Communication Is Difficult</vt:lpstr>
      <vt:lpstr>Keeping the person safe</vt:lpstr>
      <vt:lpstr>PowerPoint Presentation</vt:lpstr>
      <vt:lpstr>What If the Person Doesn’t Want Help?</vt:lpstr>
      <vt:lpstr>Mental Health Institute Transition Program </vt:lpstr>
      <vt:lpstr>Transition Specialist Role </vt:lpstr>
      <vt:lpstr>Criteria for admission to the CCTSP/MFI Program </vt:lpstr>
      <vt:lpstr>Wrap around funding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Help</dc:title>
  <dc:creator>Holly A. Cappello</dc:creator>
  <cp:lastModifiedBy>cdhstest</cp:lastModifiedBy>
  <cp:revision>48</cp:revision>
  <cp:lastPrinted>2016-04-27T19:01:36Z</cp:lastPrinted>
  <dcterms:created xsi:type="dcterms:W3CDTF">2015-03-16T14:56:31Z</dcterms:created>
  <dcterms:modified xsi:type="dcterms:W3CDTF">2017-04-27T14:41:06Z</dcterms:modified>
</cp:coreProperties>
</file>