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2" r:id="rId10"/>
    <p:sldId id="271" r:id="rId11"/>
    <p:sldId id="269" r:id="rId12"/>
    <p:sldId id="276" r:id="rId13"/>
    <p:sldId id="275" r:id="rId14"/>
    <p:sldId id="267" r:id="rId15"/>
    <p:sldId id="265" r:id="rId16"/>
    <p:sldId id="273" r:id="rId17"/>
    <p:sldId id="266" r:id="rId18"/>
    <p:sldId id="277" r:id="rId19"/>
    <p:sldId id="278" r:id="rId20"/>
    <p:sldId id="279" r:id="rId21"/>
    <p:sldId id="280" r:id="rId22"/>
    <p:sldId id="281" r:id="rId23"/>
    <p:sldId id="274" r:id="rId24"/>
    <p:sldId id="262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CC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B1F20-5614-46CB-9823-A0FAE55B9297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1C826-B35B-4936-86D1-594F34E02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1C826-B35B-4936-86D1-594F34E0276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1C826-B35B-4936-86D1-594F34E0276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D340F-C4A0-428E-8CAC-4A98EA6F4792}" type="datetimeFigureOut">
              <a:rPr lang="en-US" smtClean="0"/>
              <a:pPr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6ED49-FB85-442A-A881-4DE4CA9F9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egneufeld@aurorahousing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NAHRO 2014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Successful Senior Housing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962400"/>
            <a:ext cx="3962400" cy="96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09800" y="2209800"/>
            <a:ext cx="4272822" cy="138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9" descr="VillageWesterlyCreek_skew-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03515"/>
            <a:ext cx="8772602" cy="5197285"/>
          </a:xfrm>
          <a:prstGeom prst="rect">
            <a:avLst/>
          </a:prstGeom>
          <a:noFill/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61896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52400" y="762000"/>
            <a:ext cx="8763000" cy="533400"/>
          </a:xfrm>
          <a:prstGeom prst="rect">
            <a:avLst/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Daylight: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Private balconies, large windows, and natural lighting in corridors enhance spaces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6172200"/>
            <a:ext cx="1981200" cy="48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19" descr="VWC front dus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779554" cy="2819400"/>
          </a:xfrm>
          <a:prstGeom prst="rect">
            <a:avLst/>
          </a:prstGeom>
          <a:noFill/>
        </p:spPr>
      </p:pic>
      <p:pic>
        <p:nvPicPr>
          <p:cNvPr id="31745" name="Picture 22" descr="VW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8006" y="2743200"/>
            <a:ext cx="5273119" cy="3810000"/>
          </a:xfrm>
          <a:prstGeom prst="rect">
            <a:avLst/>
          </a:prstGeom>
          <a:noFill/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81001" y="3505200"/>
            <a:ext cx="3200400" cy="2667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Access and Safety: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Key-fob entryways, exterior cameras, and brightly lit exteriors provide security to a vulnerable population.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solidFill>
                <a:schemeClr val="tx1"/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“Snow-melt” sidewalks provide secure footing around perimeter of building.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4575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914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533400"/>
            <a:ext cx="3429000" cy="83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6" descr="20120827_095546.jpg"/>
          <p:cNvPicPr>
            <a:picLocks noChangeAspect="1" noChangeArrowheads="1"/>
          </p:cNvPicPr>
          <p:nvPr/>
        </p:nvPicPr>
        <p:blipFill>
          <a:blip r:embed="rId2" cstate="print"/>
          <a:srcRect t="30447" r="50771" b="13396"/>
          <a:stretch>
            <a:fillRect/>
          </a:stretch>
        </p:blipFill>
        <p:spPr bwMode="auto">
          <a:xfrm>
            <a:off x="228600" y="2209800"/>
            <a:ext cx="8515350" cy="4292080"/>
          </a:xfrm>
          <a:prstGeom prst="rect">
            <a:avLst/>
          </a:prstGeom>
          <a:noFill/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8305800" cy="1905000"/>
          </a:xfrm>
          <a:prstGeom prst="rect">
            <a:avLst/>
          </a:prstGeom>
          <a:ln w="28575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Sustainable: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educed energy consumption with 245 photo-voltaic panels, increased insulation, low-flow faucets, and Energy Star rated appliances and lighting, exceeding Green Build requirements.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solidFill>
                <a:schemeClr val="tx1"/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Since October 2012 completion, the PV panels have generated over 133 Megawatts of electricity, saving the property over $18,100 in electrical costs.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5210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415519"/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5943600"/>
            <a:ext cx="28112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6724650" cy="6000750"/>
          </a:xfrm>
          <a:prstGeom prst="rect">
            <a:avLst/>
          </a:prstGeom>
          <a:noFill/>
        </p:spPr>
      </p:pic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477000" y="1905000"/>
            <a:ext cx="2514600" cy="4038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Density </a:t>
            </a:r>
            <a:r>
              <a:rPr kumimoji="0" lang="en-US" sz="1800" b="1" i="0" u="sng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AND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Space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: 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21 units/acre, with reduced parking requirements, and room for community gardens, landscaped courtyards, and open space.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solidFill>
                <a:srgbClr val="415519"/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The site is located adjacent Westerly Creek Trail, and to 57-acre Expo Park with small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rec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center, tennis courts, playground, and disc golf course.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276600" y="1025525"/>
            <a:ext cx="1876425" cy="209550"/>
          </a:xfrm>
          <a:prstGeom prst="rect">
            <a:avLst/>
          </a:prstGeom>
          <a:gradFill rotWithShape="0">
            <a:gsLst>
              <a:gs pos="0">
                <a:srgbClr val="E07B7B"/>
              </a:gs>
              <a:gs pos="50000">
                <a:srgbClr val="F5D3D3"/>
              </a:gs>
              <a:gs pos="100000">
                <a:srgbClr val="E07B7B"/>
              </a:gs>
            </a:gsLst>
            <a:lin ang="18900000" scaled="1"/>
          </a:gradFill>
          <a:ln w="12700">
            <a:solidFill>
              <a:srgbClr val="E07B7B"/>
            </a:solidFill>
            <a:miter lim="800000"/>
            <a:headEnd/>
            <a:tailEnd/>
          </a:ln>
          <a:effectLst>
            <a:outerShdw dist="28398" dir="3806097" algn="ctr" rotWithShape="0">
              <a:srgbClr val="60161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H/C Accessible Community Gardens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924175" y="3330575"/>
            <a:ext cx="1590675" cy="238125"/>
          </a:xfrm>
          <a:prstGeom prst="rect">
            <a:avLst/>
          </a:prstGeom>
          <a:gradFill rotWithShape="0">
            <a:gsLst>
              <a:gs pos="0">
                <a:srgbClr val="F88630"/>
              </a:gs>
              <a:gs pos="50000">
                <a:srgbClr val="FCD6BA"/>
              </a:gs>
              <a:gs pos="100000">
                <a:srgbClr val="F88630"/>
              </a:gs>
            </a:gsLst>
            <a:lin ang="18900000" scaled="1"/>
          </a:gradFill>
          <a:ln w="12700">
            <a:solidFill>
              <a:srgbClr val="F88630"/>
            </a:solidFill>
            <a:miter lim="800000"/>
            <a:headEnd/>
            <a:tailEnd/>
          </a:ln>
          <a:effectLst>
            <a:outerShdw dist="28398" dir="3806097" algn="ctr" rotWithShape="0">
              <a:srgbClr val="4A2102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Interior Courtyard, landscaped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95400" y="2209800"/>
            <a:ext cx="942975" cy="657225"/>
          </a:xfrm>
          <a:prstGeom prst="rect">
            <a:avLst/>
          </a:prstGeom>
          <a:gradFill rotWithShape="0">
            <a:gsLst>
              <a:gs pos="0">
                <a:srgbClr val="7DC2D3"/>
              </a:gs>
              <a:gs pos="50000">
                <a:srgbClr val="3891A7"/>
              </a:gs>
              <a:gs pos="100000">
                <a:srgbClr val="7DC2D3"/>
              </a:gs>
            </a:gsLst>
            <a:lin ang="5400000" scaled="1"/>
          </a:gradFill>
          <a:ln w="12700">
            <a:solidFill>
              <a:srgbClr val="3891A7"/>
            </a:solidFill>
            <a:miter lim="800000"/>
            <a:headEnd/>
            <a:tailEnd/>
          </a:ln>
          <a:effectLst>
            <a:outerShdw dist="28398" dir="3806097" algn="ctr" rotWithShape="0">
              <a:srgbClr val="1C4853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Community Rooms, Offices, Maintenance, Hair Salon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219200" y="1600200"/>
            <a:ext cx="1276350" cy="228600"/>
          </a:xfrm>
          <a:prstGeom prst="rect">
            <a:avLst/>
          </a:prstGeom>
          <a:gradFill rotWithShape="0">
            <a:gsLst>
              <a:gs pos="0">
                <a:srgbClr val="FEB80A"/>
              </a:gs>
              <a:gs pos="100000">
                <a:srgbClr val="825C00"/>
              </a:gs>
            </a:gsLst>
            <a:lin ang="2700000" scaled="1"/>
          </a:gradFill>
          <a:ln w="12700">
            <a:solidFill>
              <a:srgbClr val="F2F2F2"/>
            </a:solidFill>
            <a:miter lim="800000"/>
            <a:headEnd/>
            <a:tailEnd/>
          </a:ln>
          <a:effectLst>
            <a:outerShdw sy="50000" kx="-2453608" rotWithShape="0">
              <a:srgbClr val="FEE29C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Outdoor picnic area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562600" y="4267200"/>
            <a:ext cx="847725" cy="352425"/>
          </a:xfrm>
          <a:prstGeom prst="rect">
            <a:avLst/>
          </a:prstGeom>
          <a:gradFill rotWithShape="0">
            <a:gsLst>
              <a:gs pos="0">
                <a:srgbClr val="84AA33"/>
              </a:gs>
              <a:gs pos="100000">
                <a:srgbClr val="607D25"/>
              </a:gs>
            </a:gsLst>
            <a:path path="shape">
              <a:fillToRect l="50000" t="50000" r="50000" b="50000"/>
            </a:path>
          </a:gradFill>
          <a:ln w="0">
            <a:noFill/>
            <a:miter lim="800000"/>
            <a:headEnd/>
            <a:tailEnd/>
          </a:ln>
          <a:effectLst>
            <a:outerShdw dist="28398" dir="3806097" algn="ctr" rotWithShape="0">
              <a:srgbClr val="415419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Trash chutes + recycling area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85660" tIns="365010" rIns="228528" bIns="36501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2514601" cy="61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" descr="VWC2-Handout Pics_Page_1_Image_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1018" y="381000"/>
            <a:ext cx="2166257" cy="533400"/>
          </a:xfrm>
          <a:prstGeom prst="rect">
            <a:avLst/>
          </a:prstGeom>
          <a:noFill/>
        </p:spPr>
      </p:pic>
      <p:pic>
        <p:nvPicPr>
          <p:cNvPr id="33793" name="Picture 11" descr="VWC1-Exter toward Cmty Rm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1955" b="7635"/>
          <a:stretch>
            <a:fillRect/>
          </a:stretch>
        </p:blipFill>
        <p:spPr bwMode="auto">
          <a:xfrm>
            <a:off x="3329984" y="1219200"/>
            <a:ext cx="5814016" cy="2971800"/>
          </a:xfrm>
          <a:prstGeom prst="rect">
            <a:avLst/>
          </a:prstGeom>
          <a:noFill/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609600" y="228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34000" y="426720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Looking toward Rainbow Room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8048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800" name="Picture 8" descr="C:\Users\egneufeld\Pictures\2014-05-01 VWC Gardens\VWC Gardens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915400" y="-9144000"/>
            <a:ext cx="6583680" cy="4937760"/>
          </a:xfrm>
          <a:prstGeom prst="rect">
            <a:avLst/>
          </a:prstGeom>
          <a:noFill/>
        </p:spPr>
      </p:pic>
      <p:pic>
        <p:nvPicPr>
          <p:cNvPr id="33801" name="Picture 9" descr="C:\Users\egneufeld\Pictures\2014-05-01 VWC Gardens\VWC Gardens 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562013" y="-6921500"/>
            <a:ext cx="5486400" cy="4114800"/>
          </a:xfrm>
          <a:prstGeom prst="rect">
            <a:avLst/>
          </a:prstGeom>
          <a:noFill/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6" cstate="print"/>
          <a:srcRect t="11765"/>
          <a:stretch>
            <a:fillRect/>
          </a:stretch>
        </p:blipFill>
        <p:spPr bwMode="auto">
          <a:xfrm>
            <a:off x="381000" y="3886200"/>
            <a:ext cx="4318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4724400" y="6019800"/>
            <a:ext cx="27432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Georgia" pitchFamily="18" charset="0"/>
              </a:rPr>
              <a:t>Gardeners at raised beds 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304800" y="609600"/>
            <a:ext cx="3200400" cy="1107996"/>
          </a:xfrm>
          <a:prstGeom prst="rect">
            <a:avLst/>
          </a:prstGeom>
          <a:ln w="28575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Respectful: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The amenity-rich building blends in scale, materials, and design to the adjoining neighborhood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1" descr="VWC2-Handout Pics_Page_1_Image_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1000"/>
            <a:ext cx="1895475" cy="466725"/>
          </a:xfrm>
          <a:prstGeom prst="rect">
            <a:avLst/>
          </a:prstGeom>
          <a:noFill/>
        </p:spPr>
      </p:pic>
      <p:pic>
        <p:nvPicPr>
          <p:cNvPr id="28674" name="Picture 3" descr="VWC1-Main entry - Interior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r="-17" b="18272"/>
          <a:stretch>
            <a:fillRect/>
          </a:stretch>
        </p:blipFill>
        <p:spPr bwMode="auto">
          <a:xfrm>
            <a:off x="3864552" y="533400"/>
            <a:ext cx="4907973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3" name="Picture 4" descr="VWC1-Stained glass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2834" r="2450" b="36836"/>
          <a:stretch>
            <a:fillRect/>
          </a:stretch>
        </p:blipFill>
        <p:spPr bwMode="auto">
          <a:xfrm>
            <a:off x="304800" y="3429000"/>
            <a:ext cx="44958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 rot="10800000" flipV="1">
            <a:off x="152400" y="1173779"/>
            <a:ext cx="3200400" cy="1754326"/>
          </a:xfrm>
          <a:prstGeom prst="rect">
            <a:avLst/>
          </a:prstGeom>
          <a:ln w="38100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cap="small" dirty="0" smtClean="0">
                <a:latin typeface="Georgia" pitchFamily="18" charset="0"/>
              </a:rPr>
              <a:t>Creating Community</a:t>
            </a:r>
          </a:p>
          <a:p>
            <a:endParaRPr lang="en-US" dirty="0" smtClean="0">
              <a:latin typeface="Georgia" pitchFamily="18" charset="0"/>
            </a:endParaRPr>
          </a:p>
          <a:p>
            <a:r>
              <a:rPr lang="en-US" dirty="0" smtClean="0">
                <a:latin typeface="Georgia" pitchFamily="18" charset="0"/>
              </a:rPr>
              <a:t>Comfortable areas with warm colors for large gatherings or intimate chats.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 rot="10800000" flipV="1">
            <a:off x="5029200" y="4431520"/>
            <a:ext cx="2362200" cy="1816880"/>
          </a:xfrm>
          <a:prstGeom prst="rect">
            <a:avLst/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Custom Stained Glass in main lobby, depicting the Four Seasons.  Each Season is 2 ½’ wide X 10’ tall.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793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VWC1- Rainbow room kitchen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t="16608" r="4158" b="7321"/>
          <a:stretch>
            <a:fillRect/>
          </a:stretch>
        </p:blipFill>
        <p:spPr bwMode="auto">
          <a:xfrm>
            <a:off x="3810000" y="3200400"/>
            <a:ext cx="5334000" cy="3390900"/>
          </a:xfrm>
          <a:prstGeom prst="rect">
            <a:avLst/>
          </a:prstGeom>
          <a:noFill/>
        </p:spPr>
      </p:pic>
      <p:pic>
        <p:nvPicPr>
          <p:cNvPr id="2" name="Picture 10" descr="VWC1-'Rainbow' Community room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t="31385" r="17364" b="9149"/>
          <a:stretch>
            <a:fillRect/>
          </a:stretch>
        </p:blipFill>
        <p:spPr bwMode="auto">
          <a:xfrm>
            <a:off x="228600" y="533400"/>
            <a:ext cx="5627077" cy="304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4038600"/>
            <a:ext cx="3200400" cy="175432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Georgia" pitchFamily="18" charset="0"/>
              </a:rPr>
              <a:t>Gatherings big and small</a:t>
            </a:r>
          </a:p>
          <a:p>
            <a:endParaRPr lang="en-US" dirty="0" smtClean="0">
              <a:latin typeface="Georgia" pitchFamily="18" charset="0"/>
            </a:endParaRPr>
          </a:p>
          <a:p>
            <a:r>
              <a:rPr lang="en-US" dirty="0" smtClean="0">
                <a:latin typeface="Georgia" pitchFamily="18" charset="0"/>
              </a:rPr>
              <a:t>“Rainbow Room”</a:t>
            </a:r>
          </a:p>
          <a:p>
            <a:r>
              <a:rPr lang="en-US" dirty="0" smtClean="0">
                <a:latin typeface="Georgia" pitchFamily="18" charset="0"/>
              </a:rPr>
              <a:t>Seats  up to 130 at tables</a:t>
            </a:r>
          </a:p>
          <a:p>
            <a:endParaRPr lang="en-US" dirty="0" smtClean="0">
              <a:latin typeface="Georgia" pitchFamily="18" charset="0"/>
            </a:endParaRPr>
          </a:p>
          <a:p>
            <a:r>
              <a:rPr lang="en-US" dirty="0" smtClean="0">
                <a:latin typeface="Georgia" pitchFamily="18" charset="0"/>
              </a:rPr>
              <a:t>With community kitchen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7986" y="762001"/>
            <a:ext cx="28112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VWC1-Entry - Leasin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t="15846"/>
          <a:stretch>
            <a:fillRect/>
          </a:stretch>
        </p:blipFill>
        <p:spPr bwMode="auto">
          <a:xfrm>
            <a:off x="3372146" y="228600"/>
            <a:ext cx="5543254" cy="3429000"/>
          </a:xfrm>
          <a:prstGeom prst="rect">
            <a:avLst/>
          </a:prstGeom>
          <a:noFill/>
        </p:spPr>
      </p:pic>
      <p:pic>
        <p:nvPicPr>
          <p:cNvPr id="29697" name="Picture 9" descr="VWC1-Lobby library w Computer"/>
          <p:cNvPicPr>
            <a:picLocks noChangeAspect="1" noChangeArrowheads="1"/>
          </p:cNvPicPr>
          <p:nvPr/>
        </p:nvPicPr>
        <p:blipFill>
          <a:blip r:embed="rId3" cstate="print"/>
          <a:srcRect l="5228" t="24437" r="8083"/>
          <a:stretch>
            <a:fillRect/>
          </a:stretch>
        </p:blipFill>
        <p:spPr bwMode="auto">
          <a:xfrm>
            <a:off x="649454" y="2590800"/>
            <a:ext cx="3396479" cy="4038600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143000" y="990600"/>
            <a:ext cx="25908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Lobby looking toward Community Room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 rot="10800000" flipV="1">
            <a:off x="4267200" y="4740845"/>
            <a:ext cx="42672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Book Nook / Computer Station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6" name="Picture 1" descr="VWC2-Handout Pics_Page_1_Image_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5943600"/>
            <a:ext cx="1895475" cy="4667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304800"/>
            <a:ext cx="33528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Georgia" pitchFamily="18" charset="0"/>
              </a:rPr>
              <a:t>Public and Private Spaces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5486400" y="824925"/>
            <a:ext cx="3200400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Aging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in Place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Each floor has its unique color scheme as a memory device.  The first floors colors are warm burgundy and gold.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09" name="Picture 17" descr="VWC1-Common 1st fl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t="6776"/>
          <a:stretch>
            <a:fillRect/>
          </a:stretch>
        </p:blipFill>
        <p:spPr bwMode="auto">
          <a:xfrm>
            <a:off x="304800" y="381000"/>
            <a:ext cx="5153025" cy="3524250"/>
          </a:xfrm>
          <a:prstGeom prst="rect">
            <a:avLst/>
          </a:prstGeom>
          <a:noFill/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3981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609600" y="4736814"/>
            <a:ext cx="2971800" cy="123110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Third floor seating area.  The third floors colors are cool gray and light green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2" name="Picture 18" descr="VWC1-Common area 3rd fl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r="2013" b="3697"/>
          <a:stretch>
            <a:fillRect/>
          </a:stretch>
        </p:blipFill>
        <p:spPr bwMode="auto">
          <a:xfrm>
            <a:off x="3667125" y="2819400"/>
            <a:ext cx="5476875" cy="4038600"/>
          </a:xfrm>
          <a:prstGeom prst="rect">
            <a:avLst/>
          </a:prstGeom>
          <a:noFill/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449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962400"/>
            <a:ext cx="2514601" cy="61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21" descr="VWC1-Resident Doorway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 t="15232" b="11082"/>
          <a:stretch>
            <a:fillRect/>
          </a:stretch>
        </p:blipFill>
        <p:spPr bwMode="auto">
          <a:xfrm>
            <a:off x="4648200" y="228600"/>
            <a:ext cx="3762375" cy="3695700"/>
          </a:xfrm>
          <a:prstGeom prst="rect">
            <a:avLst/>
          </a:prstGeom>
          <a:noFill/>
        </p:spPr>
      </p:pic>
      <p:pic>
        <p:nvPicPr>
          <p:cNvPr id="44036" name="Picture 4" descr="VWC2-Handout Pics_Page_1_Image_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2166257" cy="533400"/>
          </a:xfrm>
          <a:prstGeom prst="rect">
            <a:avLst/>
          </a:prstGeom>
          <a:noFill/>
        </p:spPr>
      </p:pic>
      <p:pic>
        <p:nvPicPr>
          <p:cNvPr id="44033" name="Picture 22" descr="VWC1-Kitchen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22902"/>
          <a:stretch>
            <a:fillRect/>
          </a:stretch>
        </p:blipFill>
        <p:spPr bwMode="auto">
          <a:xfrm>
            <a:off x="228600" y="3048000"/>
            <a:ext cx="4160262" cy="3581400"/>
          </a:xfrm>
          <a:prstGeom prst="rect">
            <a:avLst/>
          </a:prstGeom>
          <a:noFill/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 rot="10800000" flipV="1">
            <a:off x="838200" y="1143000"/>
            <a:ext cx="39624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Comfy: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Residents have an inset doorway, with ‘porch’ light, and shelf area to personalize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50768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4267200" y="4575720"/>
            <a:ext cx="4343400" cy="156966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Utilitarian: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Kitchens contain cherry-wood finished cabinets, large upright pantries, black Energy-Star appliances, and ‘Lazy-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Susans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’ in each corner cabinet, flooring that looks like ceramic tile, and ‘granite’ Formica.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13973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What we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started with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895600"/>
            <a:ext cx="8839200" cy="3429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Buckingham Gardens: 40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year old public housing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for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seniors/disabled</a:t>
            </a:r>
          </a:p>
          <a:p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b="1" i="1" u="sng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Functionally obsolete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: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No elevators: 2-story, exterior stairs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Mostly exterior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entries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No central air-conditioning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No h/c accessibility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No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secured access system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No amenities</a:t>
            </a:r>
          </a:p>
        </p:txBody>
      </p:sp>
      <p:pic>
        <p:nvPicPr>
          <p:cNvPr id="2051" name="Picture 3" descr="J:\Photos\2011 archive\BG Archive Photos 2011\BG Labeled Before Photos\BG 1.JPG"/>
          <p:cNvPicPr>
            <a:picLocks noChangeAspect="1" noChangeArrowheads="1"/>
          </p:cNvPicPr>
          <p:nvPr/>
        </p:nvPicPr>
        <p:blipFill>
          <a:blip r:embed="rId2" cstate="print"/>
          <a:srcRect t="35663" r="10186" b="3709"/>
          <a:stretch>
            <a:fillRect/>
          </a:stretch>
        </p:blipFill>
        <p:spPr bwMode="auto">
          <a:xfrm>
            <a:off x="761999" y="1066800"/>
            <a:ext cx="8144435" cy="1752600"/>
          </a:xfrm>
          <a:prstGeom prst="rect">
            <a:avLst/>
          </a:prstGeom>
          <a:noFill/>
        </p:spPr>
      </p:pic>
      <p:pic>
        <p:nvPicPr>
          <p:cNvPr id="2052" name="Picture 4" descr="J:\Photos\2011 archive\BG Archive Photos 2011\BG Labeled Before Photos\BG 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733800"/>
            <a:ext cx="3871412" cy="2441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1" descr="VWC2-Handout Pics_Page_1_Image_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52400"/>
            <a:ext cx="1895475" cy="466725"/>
          </a:xfrm>
          <a:prstGeom prst="rect">
            <a:avLst/>
          </a:prstGeom>
          <a:noFill/>
        </p:spPr>
      </p:pic>
      <p:pic>
        <p:nvPicPr>
          <p:cNvPr id="46082" name="Picture 25" descr="Bathroom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990600" y="1752600"/>
            <a:ext cx="3143250" cy="4181475"/>
          </a:xfrm>
          <a:prstGeom prst="rect">
            <a:avLst/>
          </a:prstGeom>
          <a:noFill/>
        </p:spPr>
      </p:pic>
      <p:pic>
        <p:nvPicPr>
          <p:cNvPr id="46081" name="Picture 24" descr="VWC1-HC Shower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727107" y="1752600"/>
            <a:ext cx="3140543" cy="4191000"/>
          </a:xfrm>
          <a:prstGeom prst="rect">
            <a:avLst/>
          </a:prstGeom>
          <a:noFill/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990600" y="775901"/>
            <a:ext cx="6858000" cy="923330"/>
          </a:xfrm>
          <a:prstGeom prst="rect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Accessible: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Bathrooms have large turning radii, grab-bars, roll-in showers, with low-flow toilets and showerheads.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Bathroom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cabinet can be easily removed, leaving just the countertop.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-228600" y="9248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6" descr="VWC1-WalkIn BR closet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33400" y="990600"/>
            <a:ext cx="3143250" cy="4181475"/>
          </a:xfrm>
          <a:prstGeom prst="rect">
            <a:avLst/>
          </a:prstGeom>
          <a:noFill/>
        </p:spPr>
      </p:pic>
      <p:pic>
        <p:nvPicPr>
          <p:cNvPr id="47105" name="Picture 27" descr="VWC1-Exercise room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 t="12143" r="5499" b="16786"/>
          <a:stretch>
            <a:fillRect/>
          </a:stretch>
        </p:blipFill>
        <p:spPr bwMode="auto">
          <a:xfrm>
            <a:off x="3200400" y="2895600"/>
            <a:ext cx="5600700" cy="3162300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200400" y="1281499"/>
            <a:ext cx="4495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Most bedrooms have large, walk-in closets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 rot="10800000" flipV="1">
            <a:off x="762000" y="5901897"/>
            <a:ext cx="3581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Large exercise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room on top floor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7800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04800"/>
            <a:ext cx="601980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Considerate of next generation of residents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1" descr="VWC2-Handout Pics_Page_1_Image_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286000"/>
            <a:ext cx="3009900" cy="733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8" descr="VWC1-Mr. Oliva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057400" y="1524000"/>
            <a:ext cx="5000625" cy="3676650"/>
          </a:xfrm>
          <a:prstGeom prst="rect">
            <a:avLst/>
          </a:prstGeom>
          <a:noFill/>
        </p:spPr>
      </p:pic>
      <p:pic>
        <p:nvPicPr>
          <p:cNvPr id="48130" name="Picture 1" descr="VWC2-Handout Pics_Page_1_Image_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5562600"/>
            <a:ext cx="3009900" cy="733425"/>
          </a:xfrm>
          <a:prstGeom prst="rect">
            <a:avLst/>
          </a:prstGeom>
          <a:noFill/>
        </p:spPr>
      </p:pic>
      <p:pic>
        <p:nvPicPr>
          <p:cNvPr id="48129" name="Picture 5" descr="New Pi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638800"/>
            <a:ext cx="2295525" cy="742950"/>
          </a:xfrm>
          <a:prstGeom prst="rect">
            <a:avLst/>
          </a:prstGeom>
          <a:noFill/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 rot="10800000" flipV="1">
            <a:off x="2590800" y="304800"/>
            <a:ext cx="3886200" cy="1261884"/>
          </a:xfrm>
          <a:prstGeom prst="rect">
            <a:avLst/>
          </a:prstGeom>
          <a:ln w="38100"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What’s not to love??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41338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5324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Georgia" pitchFamily="18" charset="0"/>
              </a:rPr>
              <a:t>Some </a:t>
            </a:r>
            <a:r>
              <a:rPr lang="en-US" sz="4000" b="1" dirty="0" smtClean="0">
                <a:solidFill>
                  <a:srgbClr val="0070C0"/>
                </a:solidFill>
                <a:latin typeface="Georgia" pitchFamily="18" charset="0"/>
              </a:rPr>
              <a:t>lessons </a:t>
            </a:r>
            <a:r>
              <a:rPr lang="en-US" sz="4000" b="1" dirty="0" smtClean="0">
                <a:solidFill>
                  <a:srgbClr val="0070C0"/>
                </a:solidFill>
                <a:latin typeface="Georgia" pitchFamily="18" charset="0"/>
              </a:rPr>
              <a:t>learned on design/functionality</a:t>
            </a:r>
            <a:endParaRPr lang="en-US" sz="40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5029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u="sng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What I’d Do Again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	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Community Room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-----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  <a:endParaRPr lang="en-US" sz="2400" dirty="0" smtClean="0">
              <a:solidFill>
                <a:srgbClr val="0070C0"/>
              </a:solidFill>
              <a:latin typeface="Georgia" pitchFamily="18" charset="0"/>
              <a:sym typeface="Wingdings" pitchFamily="2" charset="2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Snow-Melt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Sidewalks--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  <a:endParaRPr lang="en-US" sz="2400" dirty="0" smtClean="0">
              <a:solidFill>
                <a:srgbClr val="0070C0"/>
              </a:solidFill>
              <a:latin typeface="Georgia" pitchFamily="18" charset="0"/>
              <a:sym typeface="Wingdings" pitchFamily="2" charset="2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Community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Garden---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  <a:endParaRPr lang="en-US" sz="2400" dirty="0" smtClean="0">
              <a:solidFill>
                <a:srgbClr val="0070C0"/>
              </a:solidFill>
              <a:latin typeface="Georgia" pitchFamily="18" charset="0"/>
              <a:sym typeface="Wingdings" pitchFamily="2" charset="2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Exercise Room -------- 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Lots of Windows  ----- 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“Granite”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formica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----- 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  <a:endParaRPr lang="en-US" sz="2400" dirty="0" smtClean="0">
              <a:solidFill>
                <a:srgbClr val="0070C0"/>
              </a:solidFill>
              <a:latin typeface="Georgia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Low pile carpeting----- 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  <a:endParaRPr lang="en-US" sz="2400" dirty="0" smtClean="0">
              <a:solidFill>
                <a:srgbClr val="0070C0"/>
              </a:solidFill>
              <a:latin typeface="Georgia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Phone access system--- 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  <a:endParaRPr lang="en-US" sz="2400" dirty="0" smtClean="0">
              <a:solidFill>
                <a:srgbClr val="0070C0"/>
              </a:solidFill>
              <a:latin typeface="Georgia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Lots of outlets --------- 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  <a:endParaRPr lang="en-US" sz="2400" dirty="0" smtClean="0">
              <a:solidFill>
                <a:srgbClr val="0070C0"/>
              </a:solidFill>
              <a:latin typeface="Georgia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Reduced Parking ------ 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Dishwashers ----------- 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2-BR units ------------- 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sym typeface="Wingdings" pitchFamily="2" charset="2"/>
              </a:rPr>
              <a:t>Resident Involvement-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  <a:sym typeface="Wingdings" pitchFamily="2" charset="2"/>
              </a:rPr>
              <a:t></a:t>
            </a:r>
            <a:endParaRPr lang="en-US" sz="2400" dirty="0" smtClean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19600" y="1447800"/>
            <a:ext cx="4724400" cy="5029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u="sng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What I </a:t>
            </a:r>
            <a:r>
              <a:rPr lang="en-US" sz="2400" b="1" u="sng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Learned from it</a:t>
            </a:r>
            <a:endParaRPr lang="en-US" sz="2400" b="1" u="sng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But not a Cavernous Room!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But more of them!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With Raised Beds (done later)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Smaller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not over another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unit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Solar cell shades on S &amp; W sides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Rolled edges on countertops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Only in bedrooms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Retro! Intercom, not cell phones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Higher off of floor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Assigned parking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It’s not for this generation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Pros/Cons of Aging in Place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You can’t please ‘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em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all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Georgia" pitchFamily="18" charset="0"/>
              </a:rPr>
              <a:t>Other Lessons </a:t>
            </a:r>
            <a:r>
              <a:rPr lang="en-US" b="1" dirty="0" smtClean="0">
                <a:solidFill>
                  <a:schemeClr val="accent2"/>
                </a:solidFill>
                <a:latin typeface="Georgia" pitchFamily="18" charset="0"/>
              </a:rPr>
              <a:t>Learned</a:t>
            </a:r>
            <a:endParaRPr lang="en-US" b="1" dirty="0">
              <a:solidFill>
                <a:schemeClr val="accent2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25780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sz="3100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Surprise!  Things take longer and cost more.</a:t>
            </a:r>
          </a:p>
          <a:p>
            <a:pPr>
              <a:buFont typeface="Wingdings" pitchFamily="2" charset="2"/>
              <a:buChar char="q"/>
            </a:pPr>
            <a:r>
              <a:rPr lang="en-US" sz="31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A good </a:t>
            </a:r>
            <a:r>
              <a:rPr lang="en-US" sz="31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surveyor/utility locator </a:t>
            </a:r>
            <a:r>
              <a:rPr lang="en-US" sz="31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is invaluable.</a:t>
            </a:r>
            <a:endParaRPr lang="en-US" sz="3100" b="1" i="1" dirty="0" smtClean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1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Get </a:t>
            </a:r>
            <a:r>
              <a:rPr lang="en-US" sz="3100" b="1" i="1" u="sng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“REAL”</a:t>
            </a:r>
            <a:r>
              <a:rPr lang="en-US" sz="31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en-US" sz="31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references on Lender, Equity Investor, GC</a:t>
            </a:r>
          </a:p>
          <a:p>
            <a:pPr lvl="2">
              <a:buFont typeface="Wingdings" pitchFamily="2" charset="2"/>
              <a:buChar char="q"/>
            </a:pPr>
            <a:r>
              <a:rPr lang="en-US" sz="2600" dirty="0" smtClean="0">
                <a:latin typeface="Georgia" pitchFamily="18" charset="0"/>
              </a:rPr>
              <a:t>Don’t just call the references they list, call your NAHRO colleagues or others</a:t>
            </a:r>
          </a:p>
          <a:p>
            <a:pPr lvl="3">
              <a:buFont typeface="Wingdings" pitchFamily="2" charset="2"/>
              <a:buChar char="q"/>
            </a:pPr>
            <a:r>
              <a:rPr lang="en-US" sz="1900" dirty="0" smtClean="0">
                <a:latin typeface="Georgia" pitchFamily="18" charset="0"/>
              </a:rPr>
              <a:t>Ask about </a:t>
            </a:r>
            <a:r>
              <a:rPr lang="en-US" sz="1900" dirty="0" smtClean="0">
                <a:latin typeface="Georgia" pitchFamily="18" charset="0"/>
              </a:rPr>
              <a:t>Lender:  how smooth  or painful was </a:t>
            </a:r>
            <a:r>
              <a:rPr lang="en-US" sz="1900" dirty="0" smtClean="0">
                <a:latin typeface="Georgia" pitchFamily="18" charset="0"/>
              </a:rPr>
              <a:t>their conversion to permanent loan?</a:t>
            </a:r>
          </a:p>
          <a:p>
            <a:pPr lvl="3">
              <a:buFont typeface="Wingdings" pitchFamily="2" charset="2"/>
              <a:buChar char="q"/>
            </a:pPr>
            <a:r>
              <a:rPr lang="en-US" sz="1900" dirty="0" smtClean="0">
                <a:latin typeface="Georgia" pitchFamily="18" charset="0"/>
              </a:rPr>
              <a:t>Ask about Equity:  not just the upfront pricing, what is their compliance like?</a:t>
            </a:r>
          </a:p>
          <a:p>
            <a:pPr lvl="3">
              <a:buFont typeface="Wingdings" pitchFamily="2" charset="2"/>
              <a:buChar char="q"/>
            </a:pPr>
            <a:r>
              <a:rPr lang="en-US" sz="1900" dirty="0" smtClean="0">
                <a:latin typeface="Georgia" pitchFamily="18" charset="0"/>
              </a:rPr>
              <a:t>Ask about General Contractor:  how do they respond to warranty requests?  </a:t>
            </a:r>
            <a:endParaRPr lang="en-US" sz="1900" dirty="0" smtClean="0">
              <a:latin typeface="Georgia" pitchFamily="18" charset="0"/>
            </a:endParaRPr>
          </a:p>
          <a:p>
            <a:pPr lvl="2">
              <a:buFont typeface="Wingdings" pitchFamily="2" charset="2"/>
              <a:buChar char="q"/>
            </a:pPr>
            <a:r>
              <a:rPr lang="en-US" sz="2600" dirty="0" smtClean="0">
                <a:latin typeface="Georgia" pitchFamily="18" charset="0"/>
              </a:rPr>
              <a:t>You’re </a:t>
            </a:r>
            <a:r>
              <a:rPr lang="en-US" sz="2600" dirty="0" smtClean="0">
                <a:latin typeface="Georgia" pitchFamily="18" charset="0"/>
              </a:rPr>
              <a:t>married to them for many years</a:t>
            </a:r>
          </a:p>
          <a:p>
            <a:pPr>
              <a:buFont typeface="Wingdings" pitchFamily="2" charset="2"/>
              <a:buChar char="q"/>
            </a:pPr>
            <a:r>
              <a:rPr lang="en-US" sz="3100" b="1" i="1" dirty="0" smtClean="0">
                <a:solidFill>
                  <a:srgbClr val="0070C0"/>
                </a:solidFill>
                <a:latin typeface="Georgia" pitchFamily="18" charset="0"/>
              </a:rPr>
              <a:t>Constr. </a:t>
            </a:r>
            <a:r>
              <a:rPr lang="en-US" sz="3100" b="1" i="1" dirty="0" smtClean="0">
                <a:solidFill>
                  <a:srgbClr val="0070C0"/>
                </a:solidFill>
                <a:latin typeface="Georgia" pitchFamily="18" charset="0"/>
              </a:rPr>
              <a:t>Super and Project </a:t>
            </a:r>
            <a:r>
              <a:rPr lang="en-US" sz="3100" b="1" i="1" dirty="0" smtClean="0">
                <a:solidFill>
                  <a:srgbClr val="0070C0"/>
                </a:solidFill>
                <a:latin typeface="Georgia" pitchFamily="18" charset="0"/>
              </a:rPr>
              <a:t>Mgr </a:t>
            </a:r>
            <a:r>
              <a:rPr lang="en-US" sz="3100" b="1" i="1" u="sng" dirty="0" smtClean="0">
                <a:solidFill>
                  <a:srgbClr val="FF0000"/>
                </a:solidFill>
                <a:latin typeface="Georgia" pitchFamily="18" charset="0"/>
              </a:rPr>
              <a:t>WAY</a:t>
            </a:r>
            <a:r>
              <a:rPr lang="en-US" sz="3100" b="1" i="1" dirty="0" smtClean="0">
                <a:solidFill>
                  <a:srgbClr val="0070C0"/>
                </a:solidFill>
                <a:latin typeface="Georgia" pitchFamily="18" charset="0"/>
              </a:rPr>
              <a:t> more </a:t>
            </a:r>
            <a:r>
              <a:rPr lang="en-US" sz="3100" b="1" i="1" dirty="0" smtClean="0">
                <a:solidFill>
                  <a:srgbClr val="0070C0"/>
                </a:solidFill>
                <a:latin typeface="Georgia" pitchFamily="18" charset="0"/>
              </a:rPr>
              <a:t>important than the </a:t>
            </a:r>
            <a:r>
              <a:rPr lang="en-US" sz="3100" b="1" i="1" dirty="0" smtClean="0">
                <a:solidFill>
                  <a:srgbClr val="0070C0"/>
                </a:solidFill>
                <a:latin typeface="Georgia" pitchFamily="18" charset="0"/>
              </a:rPr>
              <a:t>GC.</a:t>
            </a:r>
            <a:endParaRPr lang="en-US" sz="3100" b="1" i="1" dirty="0" smtClean="0">
              <a:solidFill>
                <a:srgbClr val="0070C0"/>
              </a:solidFill>
              <a:latin typeface="Georgia" pitchFamily="18" charset="0"/>
            </a:endParaRPr>
          </a:p>
          <a:p>
            <a:pPr lvl="2">
              <a:buFont typeface="Wingdings" pitchFamily="2" charset="2"/>
              <a:buChar char="q"/>
            </a:pPr>
            <a:r>
              <a:rPr lang="en-US" sz="2600" dirty="0" smtClean="0">
                <a:latin typeface="Georgia" pitchFamily="18" charset="0"/>
              </a:rPr>
              <a:t>A good construction </a:t>
            </a:r>
            <a:r>
              <a:rPr lang="en-US" sz="2600" dirty="0" smtClean="0">
                <a:latin typeface="Georgia" pitchFamily="18" charset="0"/>
              </a:rPr>
              <a:t>superintendent </a:t>
            </a:r>
            <a:r>
              <a:rPr lang="en-US" sz="2600" dirty="0" smtClean="0">
                <a:latin typeface="Georgia" pitchFamily="18" charset="0"/>
              </a:rPr>
              <a:t>can make a ‘bad’ GC good; </a:t>
            </a:r>
          </a:p>
          <a:p>
            <a:pPr lvl="2">
              <a:buNone/>
            </a:pPr>
            <a:r>
              <a:rPr lang="en-US" sz="2600" dirty="0" smtClean="0">
                <a:latin typeface="Georgia" pitchFamily="18" charset="0"/>
              </a:rPr>
              <a:t>	a bad construction superintendant can make the best GC look ‘bad</a:t>
            </a:r>
            <a:r>
              <a:rPr lang="en-US" sz="2600" dirty="0" smtClean="0">
                <a:latin typeface="Georgia" pitchFamily="18" charset="0"/>
              </a:rPr>
              <a:t>’.</a:t>
            </a:r>
            <a:endParaRPr lang="en-US" sz="2600" dirty="0" smtClean="0">
              <a:latin typeface="Georgia" pitchFamily="18" charset="0"/>
            </a:endParaRPr>
          </a:p>
          <a:p>
            <a:pPr lvl="2">
              <a:buFont typeface="Wingdings" pitchFamily="2" charset="2"/>
              <a:buChar char="q"/>
            </a:pPr>
            <a:r>
              <a:rPr lang="en-US" sz="2600" dirty="0" smtClean="0">
                <a:latin typeface="Georgia" pitchFamily="18" charset="0"/>
              </a:rPr>
              <a:t>GCs </a:t>
            </a:r>
            <a:r>
              <a:rPr lang="en-US" sz="2600" dirty="0" smtClean="0">
                <a:latin typeface="Georgia" pitchFamily="18" charset="0"/>
              </a:rPr>
              <a:t>don’t self perform</a:t>
            </a:r>
          </a:p>
          <a:p>
            <a:pPr lvl="2">
              <a:buFont typeface="Wingdings" pitchFamily="2" charset="2"/>
              <a:buChar char="q"/>
            </a:pPr>
            <a:r>
              <a:rPr lang="en-US" sz="2600" dirty="0" smtClean="0">
                <a:latin typeface="Georgia" pitchFamily="18" charset="0"/>
              </a:rPr>
              <a:t>Need experience with local </a:t>
            </a:r>
            <a:r>
              <a:rPr lang="en-US" sz="2600" dirty="0" smtClean="0">
                <a:latin typeface="Georgia" pitchFamily="18" charset="0"/>
              </a:rPr>
              <a:t>government (permitting, inspections, water)</a:t>
            </a:r>
            <a:endParaRPr lang="en-US" sz="2600" dirty="0" smtClean="0">
              <a:latin typeface="Georgia" pitchFamily="18" charset="0"/>
            </a:endParaRPr>
          </a:p>
          <a:p>
            <a:pPr lvl="2">
              <a:buFont typeface="Wingdings" pitchFamily="2" charset="2"/>
              <a:buChar char="q"/>
            </a:pPr>
            <a:r>
              <a:rPr lang="en-US" sz="2600" dirty="0" smtClean="0">
                <a:latin typeface="Georgia" pitchFamily="18" charset="0"/>
              </a:rPr>
              <a:t>They need to be firm with their </a:t>
            </a:r>
            <a:r>
              <a:rPr lang="en-US" sz="2600" dirty="0" smtClean="0">
                <a:latin typeface="Georgia" pitchFamily="18" charset="0"/>
              </a:rPr>
              <a:t>subcontractors</a:t>
            </a:r>
          </a:p>
          <a:p>
            <a:pPr>
              <a:buFont typeface="Wingdings" pitchFamily="2" charset="2"/>
              <a:buChar char="q"/>
            </a:pPr>
            <a:r>
              <a:rPr lang="en-US" sz="3100" b="1" i="1" dirty="0" smtClean="0">
                <a:solidFill>
                  <a:srgbClr val="CC00FF"/>
                </a:solidFill>
                <a:latin typeface="Georgia" pitchFamily="18" charset="0"/>
              </a:rPr>
              <a:t>T</a:t>
            </a:r>
            <a:r>
              <a:rPr lang="en-US" sz="3100" b="1" i="1" dirty="0" smtClean="0">
                <a:solidFill>
                  <a:srgbClr val="CC00FF"/>
                </a:solidFill>
                <a:latin typeface="Georgia" pitchFamily="18" charset="0"/>
              </a:rPr>
              <a:t>he </a:t>
            </a:r>
            <a:r>
              <a:rPr lang="en-US" sz="3100" b="1" i="1" dirty="0" smtClean="0">
                <a:solidFill>
                  <a:srgbClr val="CC00FF"/>
                </a:solidFill>
                <a:latin typeface="Georgia" pitchFamily="18" charset="0"/>
              </a:rPr>
              <a:t>“little things” that are time vampires</a:t>
            </a:r>
          </a:p>
          <a:p>
            <a:pPr lvl="2">
              <a:buFont typeface="Wingdings" pitchFamily="2" charset="2"/>
              <a:buChar char="q"/>
            </a:pPr>
            <a:r>
              <a:rPr lang="en-US" sz="2600" dirty="0" smtClean="0">
                <a:latin typeface="Georgia" pitchFamily="18" charset="0"/>
              </a:rPr>
              <a:t>Utility, telecom, cable, satellite, water, sewer</a:t>
            </a:r>
          </a:p>
          <a:p>
            <a:pPr>
              <a:buFont typeface="Wingdings" pitchFamily="2" charset="2"/>
              <a:buChar char="q"/>
            </a:pPr>
            <a:r>
              <a:rPr lang="en-US" sz="3100" b="1" i="1" dirty="0" smtClean="0">
                <a:solidFill>
                  <a:srgbClr val="CC9900"/>
                </a:solidFill>
                <a:latin typeface="Georgia" pitchFamily="18" charset="0"/>
              </a:rPr>
              <a:t>Need relationship </a:t>
            </a:r>
            <a:r>
              <a:rPr lang="en-US" sz="3100" b="1" i="1" dirty="0" smtClean="0">
                <a:solidFill>
                  <a:srgbClr val="CC9900"/>
                </a:solidFill>
                <a:latin typeface="Georgia" pitchFamily="18" charset="0"/>
              </a:rPr>
              <a:t>with Title </a:t>
            </a:r>
            <a:r>
              <a:rPr lang="en-US" sz="3100" b="1" i="1" dirty="0" smtClean="0">
                <a:solidFill>
                  <a:srgbClr val="CC9900"/>
                </a:solidFill>
                <a:latin typeface="Georgia" pitchFamily="18" charset="0"/>
              </a:rPr>
              <a:t>Company</a:t>
            </a:r>
            <a:endParaRPr lang="en-US" sz="3100" b="1" i="1" dirty="0" smtClean="0">
              <a:solidFill>
                <a:srgbClr val="CC9900"/>
              </a:solidFill>
              <a:latin typeface="Georgia" pitchFamily="18" charset="0"/>
            </a:endParaRPr>
          </a:p>
          <a:p>
            <a:pPr lvl="2">
              <a:buFont typeface="Wingdings" pitchFamily="2" charset="2"/>
              <a:buChar char="q"/>
            </a:pPr>
            <a:r>
              <a:rPr lang="en-US" sz="2600" dirty="0" smtClean="0">
                <a:latin typeface="Georgia" pitchFamily="18" charset="0"/>
              </a:rPr>
              <a:t>Get them involved earlier than you </a:t>
            </a:r>
            <a:r>
              <a:rPr lang="en-US" sz="2600" dirty="0" smtClean="0">
                <a:latin typeface="Georgia" pitchFamily="18" charset="0"/>
              </a:rPr>
              <a:t>think</a:t>
            </a:r>
          </a:p>
          <a:p>
            <a:pPr>
              <a:buFont typeface="Wingdings" pitchFamily="2" charset="2"/>
              <a:buChar char="q"/>
            </a:pPr>
            <a:r>
              <a:rPr lang="en-US" sz="2900" b="1" i="1" dirty="0" smtClean="0">
                <a:solidFill>
                  <a:srgbClr val="0070C0"/>
                </a:solidFill>
                <a:latin typeface="Georgia" pitchFamily="18" charset="0"/>
              </a:rPr>
              <a:t>Hire a Relocation Specialist when doing relocation!</a:t>
            </a:r>
            <a:endParaRPr lang="en-US" sz="2900" b="1" i="1" dirty="0" smtClean="0">
              <a:solidFill>
                <a:srgbClr val="0070C0"/>
              </a:solidFill>
              <a:latin typeface="Georgia" pitchFamily="18" charset="0"/>
            </a:endParaRPr>
          </a:p>
          <a:p>
            <a:pPr lvl="2">
              <a:buFont typeface="Wingdings" pitchFamily="2" charset="2"/>
              <a:buChar char="q"/>
            </a:pPr>
            <a:r>
              <a:rPr lang="en-US" dirty="0" smtClean="0">
                <a:latin typeface="Georgia" pitchFamily="18" charset="0"/>
              </a:rPr>
              <a:t>Get them involved earlier than you </a:t>
            </a:r>
            <a:r>
              <a:rPr lang="en-US" dirty="0" smtClean="0">
                <a:latin typeface="Georgia" pitchFamily="18" charset="0"/>
              </a:rPr>
              <a:t>think.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>
                <a:latin typeface="Georgia" pitchFamily="18" charset="0"/>
              </a:rPr>
              <a:t>Relocation rules constantly evolving, and complete and thorough files are critical!</a:t>
            </a:r>
            <a:endParaRPr lang="en-US" dirty="0" smtClean="0">
              <a:latin typeface="Georgia" pitchFamily="18" charset="0"/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Georgia" pitchFamily="18" charset="0"/>
              </a:rPr>
              <a:t>Questions?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pPr>
              <a:buNone/>
            </a:pPr>
            <a:endParaRPr lang="en-US" dirty="0" smtClean="0">
              <a:latin typeface="Georgia" pitchFamily="18" charset="0"/>
            </a:endParaRPr>
          </a:p>
          <a:p>
            <a:pPr algn="ctr">
              <a:buNone/>
            </a:pPr>
            <a:r>
              <a:rPr lang="en-US" dirty="0" smtClean="0">
                <a:latin typeface="Georgia" pitchFamily="18" charset="0"/>
              </a:rPr>
              <a:t>Thank You!</a:t>
            </a:r>
          </a:p>
          <a:p>
            <a:endParaRPr lang="en-US" dirty="0" smtClean="0">
              <a:latin typeface="Georgia" pitchFamily="18" charset="0"/>
            </a:endParaRPr>
          </a:p>
          <a:p>
            <a:pPr>
              <a:buNone/>
            </a:pPr>
            <a:r>
              <a:rPr lang="en-US" sz="2200" dirty="0" smtClean="0">
                <a:latin typeface="Georgia" pitchFamily="18" charset="0"/>
              </a:rPr>
              <a:t>Elizabeth Gundlach Neufeld</a:t>
            </a:r>
          </a:p>
          <a:p>
            <a:pPr>
              <a:buNone/>
            </a:pPr>
            <a:r>
              <a:rPr lang="en-US" sz="2200" dirty="0" smtClean="0">
                <a:latin typeface="Georgia" pitchFamily="18" charset="0"/>
              </a:rPr>
              <a:t>Deputy Executive Director, Property Operations and Development</a:t>
            </a:r>
          </a:p>
          <a:p>
            <a:pPr>
              <a:buNone/>
            </a:pPr>
            <a:r>
              <a:rPr lang="en-US" sz="2200" dirty="0" smtClean="0">
                <a:latin typeface="Georgia" pitchFamily="18" charset="0"/>
                <a:hlinkClick r:id="rId2"/>
              </a:rPr>
              <a:t>egneufeld@aurorahousing.org</a:t>
            </a:r>
            <a:endParaRPr lang="en-US" sz="2200" dirty="0" smtClean="0">
              <a:latin typeface="Georgia" pitchFamily="18" charset="0"/>
            </a:endParaRPr>
          </a:p>
          <a:p>
            <a:pPr>
              <a:buNone/>
            </a:pPr>
            <a:r>
              <a:rPr lang="en-US" sz="2200" dirty="0" smtClean="0">
                <a:latin typeface="Georgia" pitchFamily="18" charset="0"/>
              </a:rPr>
              <a:t>(720) 251-2075 direct</a:t>
            </a:r>
          </a:p>
          <a:p>
            <a:pPr>
              <a:buNone/>
            </a:pPr>
            <a:endParaRPr lang="en-US" sz="2200" dirty="0" smtClean="0">
              <a:latin typeface="Georgia" pitchFamily="18" charset="0"/>
            </a:endParaRPr>
          </a:p>
          <a:p>
            <a:pPr>
              <a:buNone/>
            </a:pPr>
            <a:endParaRPr lang="en-US" dirty="0" smtClean="0">
              <a:latin typeface="Georgia" pitchFamily="18" charset="0"/>
            </a:endParaRPr>
          </a:p>
          <a:p>
            <a:endParaRPr lang="en-US" dirty="0">
              <a:latin typeface="Georgia" pitchFamily="18" charset="0"/>
            </a:endParaRPr>
          </a:p>
        </p:txBody>
      </p:sp>
      <p:pic>
        <p:nvPicPr>
          <p:cNvPr id="4" name="Picture 5" descr="New 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2589823" cy="83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What we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started with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200" b="1" i="1" u="sng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Economically obsolete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:</a:t>
            </a:r>
          </a:p>
          <a:p>
            <a:pPr lvl="1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HUD’s operating costs ≠ enough to maintain old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property</a:t>
            </a:r>
          </a:p>
          <a:p>
            <a:pPr lvl="1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Resident rental payments average $189/mo.</a:t>
            </a:r>
            <a:endParaRPr lang="en-US" sz="2200" dirty="0" smtClean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  <a:p>
            <a:pPr lvl="1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AHA ‘feeding’ property for on-going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maintenance</a:t>
            </a:r>
          </a:p>
          <a:p>
            <a:pPr>
              <a:buFont typeface="Wingdings" pitchFamily="2" charset="2"/>
              <a:buChar char="q"/>
            </a:pPr>
            <a:r>
              <a:rPr lang="en-US" sz="2200" b="1" i="1" u="sng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Physically </a:t>
            </a:r>
            <a:r>
              <a:rPr lang="en-US" sz="2200" b="1" i="1" u="sng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obsolete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:</a:t>
            </a:r>
          </a:p>
          <a:p>
            <a:pPr lvl="1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Trees rooting through sewer lines</a:t>
            </a:r>
          </a:p>
          <a:p>
            <a:pPr lvl="1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All electric baseboard heat – EXPENSIVE!</a:t>
            </a:r>
          </a:p>
          <a:p>
            <a:pPr lvl="1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Doorways too narrow for wheelchair access</a:t>
            </a:r>
          </a:p>
          <a:p>
            <a:pPr lvl="1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Exterior mailboxes, exterior trash containers</a:t>
            </a:r>
          </a:p>
          <a:p>
            <a:pPr lvl="1"/>
            <a:endParaRPr lang="en-US" sz="24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J:\Photos\2011 archive\BG Archive Photos 2011\BG Labeled Before Photos\BG Laundry 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048000"/>
            <a:ext cx="1729440" cy="3276600"/>
          </a:xfrm>
          <a:prstGeom prst="rect">
            <a:avLst/>
          </a:prstGeom>
          <a:noFill/>
        </p:spPr>
      </p:pic>
      <p:pic>
        <p:nvPicPr>
          <p:cNvPr id="3075" name="Picture 3" descr="J:\Photos\2011 archive\BG Archive Photos 2011\BG Labeled Before Photos\BG mailboxes.JPG"/>
          <p:cNvPicPr>
            <a:picLocks noChangeAspect="1" noChangeArrowheads="1"/>
          </p:cNvPicPr>
          <p:nvPr/>
        </p:nvPicPr>
        <p:blipFill>
          <a:blip r:embed="rId3" cstate="print"/>
          <a:srcRect l="9054" t="23629" r="35214" b="30661"/>
          <a:stretch>
            <a:fillRect/>
          </a:stretch>
        </p:blipFill>
        <p:spPr bwMode="auto">
          <a:xfrm>
            <a:off x="1447800" y="4948336"/>
            <a:ext cx="3276600" cy="1738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“Challenges”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7545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33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Mismatched Approvals: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LIHTC and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HUD Demo-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Dispo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both submitted on 7/1/2010</a:t>
            </a:r>
          </a:p>
          <a:p>
            <a:pPr lvl="2">
              <a:buFont typeface="Courier New" pitchFamily="49" charset="0"/>
              <a:buChar char="o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CHFA approval in 7 weeks, on 8/15/10</a:t>
            </a:r>
            <a:endParaRPr lang="en-US" sz="2500" dirty="0" smtClean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  <a:p>
            <a:pPr lvl="2">
              <a:buFont typeface="Courier New" pitchFamily="49" charset="0"/>
              <a:buChar char="o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HUD approval in ~8 months, on 2/25/11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Need to clear site for construction:	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Needed Demo-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Dispo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approval from HUD, but 7 month lag</a:t>
            </a:r>
          </a:p>
          <a:p>
            <a:pPr lvl="2">
              <a:buFont typeface="Courier New" pitchFamily="49" charset="0"/>
              <a:buChar char="o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HUD also had to approve transfer of PH land to LLLP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Needed vouchers for tenants in townhomes (± 3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mos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for HUD)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Had to relocate tenants in townhomes (Section 18 vs. URA)</a:t>
            </a:r>
          </a:p>
          <a:p>
            <a:pPr lvl="2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Started relocation in March, all residents moved by mid-May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ACM abatement prior to demolition, done in June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By then we were in closing -- frustration</a:t>
            </a:r>
          </a:p>
          <a:p>
            <a:pPr lvl="2">
              <a:buFont typeface="Courier New" pitchFamily="49" charset="0"/>
              <a:buChar char="o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Title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Regs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: can’t change anything on site that might cause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lienable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event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Existing Conditions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</a:b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10 townhomes + AHA offices in the way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988011"/>
            <a:ext cx="5029200" cy="48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448795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Challenges of Existing Conditions during Construction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Existing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tenants had to stay in place</a:t>
            </a:r>
          </a:p>
          <a:p>
            <a:pPr lvl="2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No suitable location for all residents nearby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AHA Offices in place</a:t>
            </a:r>
          </a:p>
          <a:p>
            <a:pPr lvl="2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Visitors, staff, clients needed access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Replacing aging infrastructure</a:t>
            </a:r>
          </a:p>
          <a:p>
            <a:pPr lvl="2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Utilities not in locations listed on original plans</a:t>
            </a:r>
          </a:p>
          <a:p>
            <a:pPr lvl="3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Several water and power outages during construction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Unauthorized visitors to construction site</a:t>
            </a:r>
          </a:p>
          <a:p>
            <a:pPr lvl="2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Hard to manage when residents and office in place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Georgia" pitchFamily="18" charset="0"/>
              </a:rPr>
              <a:t>                Sources </a:t>
            </a:r>
            <a:r>
              <a:rPr lang="en-US" b="1" dirty="0" smtClean="0">
                <a:solidFill>
                  <a:schemeClr val="accent2"/>
                </a:solidFill>
                <a:latin typeface="Georgia" pitchFamily="18" charset="0"/>
              </a:rPr>
              <a:t>&amp; Uses</a:t>
            </a:r>
            <a:endParaRPr lang="en-US" b="1" dirty="0">
              <a:solidFill>
                <a:schemeClr val="accent2"/>
              </a:solidFill>
              <a:latin typeface="Georgia" pitchFamily="18" charset="0"/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875925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 descr="VWC2-Handout Pics_Page_1_Image_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3009900" cy="7334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5334000"/>
            <a:ext cx="3276600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eorgia" pitchFamily="18" charset="0"/>
              </a:rPr>
              <a:t>≈ $243,545/unit for 55 units</a:t>
            </a:r>
          </a:p>
          <a:p>
            <a:pPr algn="ctr"/>
            <a:r>
              <a:rPr lang="en-US" sz="1600" dirty="0" smtClean="0">
                <a:latin typeface="Georgia" pitchFamily="18" charset="0"/>
              </a:rPr>
              <a:t>Including all common area rooms/ offices/ amenities / costs</a:t>
            </a:r>
            <a:endParaRPr lang="en-US" sz="16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5562600"/>
            <a:ext cx="4648200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eorgia" pitchFamily="18" charset="0"/>
              </a:rPr>
              <a:t>Low permanent debt = Positive Cash Flow Owner equity of 20% is nearly unprecedented in LIHTC</a:t>
            </a:r>
            <a:r>
              <a:rPr lang="en-US" sz="1600" b="1" dirty="0" smtClean="0">
                <a:latin typeface="Georgia" pitchFamily="18" charset="0"/>
              </a:rPr>
              <a:t>.</a:t>
            </a:r>
            <a:endParaRPr lang="en-US" sz="1600" b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" descr="VWC2-Handout Pics_Page_1_Image_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85800"/>
            <a:ext cx="4378036" cy="1066800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38200" y="2819400"/>
            <a:ext cx="7696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Shameless Promotion Ensues….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513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799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New Pic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4343400"/>
            <a:ext cx="4473942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6" descr="20120827_1031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551469" cy="5334000"/>
          </a:xfrm>
          <a:prstGeom prst="rect">
            <a:avLst/>
          </a:prstGeom>
          <a:noFill/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7620000" cy="861774"/>
          </a:xfrm>
          <a:prstGeom prst="rect">
            <a:avLst/>
          </a:prstGeom>
          <a:ln w="28575"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Long-term Asset: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415519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55 units for very-low income seniors and disabled, with maintenance-free brick and metal siding, and five styles of one- and two-bedroom units.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6867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999366"/>
            <a:ext cx="2667000" cy="65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930</Words>
  <Application>Microsoft Office PowerPoint</Application>
  <PresentationFormat>On-screen Show (4:3)</PresentationFormat>
  <Paragraphs>168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NAHRO 2014 Successful Senior Housing</vt:lpstr>
      <vt:lpstr>What we started with </vt:lpstr>
      <vt:lpstr>What we started with</vt:lpstr>
      <vt:lpstr>“Challenges”</vt:lpstr>
      <vt:lpstr>Existing Conditions 10 townhomes + AHA offices in the way</vt:lpstr>
      <vt:lpstr>Challenges of Existing Conditions during Construction</vt:lpstr>
      <vt:lpstr>                Sources &amp; Uses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Some lessons learned on design/functionality</vt:lpstr>
      <vt:lpstr>Other Lessons Learned</vt:lpstr>
      <vt:lpstr>Questions?</vt:lpstr>
    </vt:vector>
  </TitlesOfParts>
  <Company>Aurora Housing Authority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egneufeld</dc:creator>
  <cp:lastModifiedBy>egneufeld</cp:lastModifiedBy>
  <cp:revision>82</cp:revision>
  <dcterms:created xsi:type="dcterms:W3CDTF">2014-05-01T22:14:20Z</dcterms:created>
  <dcterms:modified xsi:type="dcterms:W3CDTF">2014-05-13T20:09:14Z</dcterms:modified>
</cp:coreProperties>
</file>