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302" r:id="rId2"/>
    <p:sldId id="256" r:id="rId3"/>
    <p:sldId id="257" r:id="rId4"/>
    <p:sldId id="258" r:id="rId5"/>
    <p:sldId id="311" r:id="rId6"/>
    <p:sldId id="312" r:id="rId7"/>
    <p:sldId id="259" r:id="rId8"/>
    <p:sldId id="260" r:id="rId9"/>
    <p:sldId id="261" r:id="rId10"/>
    <p:sldId id="307" r:id="rId11"/>
    <p:sldId id="308" r:id="rId12"/>
    <p:sldId id="309" r:id="rId13"/>
    <p:sldId id="310" r:id="rId14"/>
    <p:sldId id="262" r:id="rId15"/>
    <p:sldId id="263" r:id="rId16"/>
    <p:sldId id="264" r:id="rId17"/>
    <p:sldId id="265" r:id="rId18"/>
    <p:sldId id="266" r:id="rId19"/>
    <p:sldId id="267" r:id="rId20"/>
    <p:sldId id="268" r:id="rId21"/>
    <p:sldId id="269"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303" r:id="rId47"/>
    <p:sldId id="304" r:id="rId48"/>
    <p:sldId id="305" r:id="rId49"/>
    <p:sldId id="306"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591"/>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85" d="100"/>
          <a:sy n="85" d="100"/>
        </p:scale>
        <p:origin x="-1166" y="-19"/>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8" rIns="93177" bIns="46588" rtlCol="0"/>
          <a:lstStyle>
            <a:lvl1pPr algn="r">
              <a:defRPr sz="1200"/>
            </a:lvl1pPr>
          </a:lstStyle>
          <a:p>
            <a:fld id="{5CF193C4-E8F4-4417-927D-94FF18F397FA}" type="datetimeFigureOut">
              <a:rPr lang="en-US" smtClean="0"/>
              <a:t>5/10/2017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8" rIns="93177"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8" rIns="93177" bIns="46588" rtlCol="0" anchor="b"/>
          <a:lstStyle>
            <a:lvl1pPr algn="r">
              <a:defRPr sz="1200"/>
            </a:lvl1pPr>
          </a:lstStyle>
          <a:p>
            <a:fld id="{8E9E313F-4634-4ED2-900D-EAB024C42A92}" type="slidenum">
              <a:rPr lang="en-US" smtClean="0"/>
              <a:t>‹#›</a:t>
            </a:fld>
            <a:endParaRPr lang="en-US"/>
          </a:p>
        </p:txBody>
      </p:sp>
    </p:spTree>
    <p:extLst>
      <p:ext uri="{BB962C8B-B14F-4D97-AF65-F5344CB8AC3E}">
        <p14:creationId xmlns:p14="http://schemas.microsoft.com/office/powerpoint/2010/main" val="2714771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8" rIns="93177" bIns="46588" rtlCol="0"/>
          <a:lstStyle>
            <a:lvl1pPr algn="r">
              <a:defRPr sz="1200"/>
            </a:lvl1pPr>
          </a:lstStyle>
          <a:p>
            <a:fld id="{E3FD6F98-055A-4837-90F2-8E5F6821A1BB}" type="datetimeFigureOut">
              <a:rPr lang="en-US" smtClean="0"/>
              <a:t>5/10/2017</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7" tIns="46588" rIns="93177" bIns="46588"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7" tIns="46588" rIns="93177"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8" rIns="93177"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8" rIns="93177" bIns="46588"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CF004-2236-4606-B435-852A07AEF2CC}" type="slidenum">
              <a:rPr lang="en-US" smtClean="0"/>
              <a:t>1</a:t>
            </a:fld>
            <a:endParaRPr lang="en-US"/>
          </a:p>
        </p:txBody>
      </p:sp>
      <p:sp>
        <p:nvSpPr>
          <p:cNvPr id="5" name="Date Placeholder 4"/>
          <p:cNvSpPr>
            <a:spLocks noGrp="1"/>
          </p:cNvSpPr>
          <p:nvPr>
            <p:ph type="dt" idx="11"/>
          </p:nvPr>
        </p:nvSpPr>
        <p:spPr/>
        <p:txBody>
          <a:bodyPr/>
          <a:lstStyle/>
          <a:p>
            <a:fld id="{88684061-B84A-460E-8E76-528B96EAFC06}" type="datetime1">
              <a:rPr lang="en-US" smtClean="0"/>
              <a:t>5/10/2017</a:t>
            </a:fld>
            <a:endParaRPr lang="en-US"/>
          </a:p>
        </p:txBody>
      </p:sp>
    </p:spTree>
    <p:extLst>
      <p:ext uri="{BB962C8B-B14F-4D97-AF65-F5344CB8AC3E}">
        <p14:creationId xmlns:p14="http://schemas.microsoft.com/office/powerpoint/2010/main" val="209187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23</a:t>
            </a:fld>
            <a:endParaRPr lang="en-US"/>
          </a:p>
        </p:txBody>
      </p:sp>
    </p:spTree>
    <p:extLst>
      <p:ext uri="{BB962C8B-B14F-4D97-AF65-F5344CB8AC3E}">
        <p14:creationId xmlns:p14="http://schemas.microsoft.com/office/powerpoint/2010/main" val="215252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3 requirements will be consistent with federal, state, and local laws and regulations --- can’t award contracts to Section 3 if it isn’t the lowest bidder (Division Attorney)</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39</a:t>
            </a:fld>
            <a:endParaRPr lang="en-US"/>
          </a:p>
        </p:txBody>
      </p:sp>
    </p:spTree>
    <p:extLst>
      <p:ext uri="{BB962C8B-B14F-4D97-AF65-F5344CB8AC3E}">
        <p14:creationId xmlns:p14="http://schemas.microsoft.com/office/powerpoint/2010/main" val="2717944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defTabSz="922995">
              <a:defRPr/>
            </a:pPr>
            <a:endParaRPr lang="en-US" sz="2000" dirty="0">
              <a:solidFill>
                <a:schemeClr val="accent3">
                  <a:lumMod val="50000"/>
                </a:schemeClr>
              </a:solidFill>
            </a:endParaRPr>
          </a:p>
          <a:p>
            <a:pPr marL="0" lvl="3" defTabSz="922995">
              <a:defRPr/>
            </a:pPr>
            <a:r>
              <a:rPr lang="en-US" sz="2000" dirty="0">
                <a:solidFill>
                  <a:schemeClr val="accent3">
                    <a:lumMod val="50000"/>
                  </a:schemeClr>
                </a:solidFill>
              </a:rPr>
              <a:t>Section 3 Plan: </a:t>
            </a:r>
          </a:p>
          <a:p>
            <a:pPr marL="0" lvl="3" defTabSz="922995">
              <a:defRPr/>
            </a:pPr>
            <a:r>
              <a:rPr lang="en-US" sz="2000" dirty="0">
                <a:solidFill>
                  <a:schemeClr val="accent3">
                    <a:lumMod val="50000"/>
                  </a:schemeClr>
                </a:solidFill>
              </a:rPr>
              <a:t>Even if a Section 3 covered project did not create new employment opportunities, the Section 3 Summary Form must be filled out and describe the good faith effort made to employ low income individuals in the project area</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40</a:t>
            </a:fld>
            <a:endParaRPr lang="en-US"/>
          </a:p>
        </p:txBody>
      </p:sp>
    </p:spTree>
    <p:extLst>
      <p:ext uri="{BB962C8B-B14F-4D97-AF65-F5344CB8AC3E}">
        <p14:creationId xmlns:p14="http://schemas.microsoft.com/office/powerpoint/2010/main" val="209381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42</a:t>
            </a:fld>
            <a:endParaRPr lang="en-US"/>
          </a:p>
        </p:txBody>
      </p:sp>
    </p:spTree>
    <p:extLst>
      <p:ext uri="{BB962C8B-B14F-4D97-AF65-F5344CB8AC3E}">
        <p14:creationId xmlns:p14="http://schemas.microsoft.com/office/powerpoint/2010/main" val="34299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45</a:t>
            </a:fld>
            <a:endParaRPr lang="en-US"/>
          </a:p>
        </p:txBody>
      </p:sp>
    </p:spTree>
    <p:extLst>
      <p:ext uri="{BB962C8B-B14F-4D97-AF65-F5344CB8AC3E}">
        <p14:creationId xmlns:p14="http://schemas.microsoft.com/office/powerpoint/2010/main" val="2572331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257869" y="2928375"/>
            <a:ext cx="3366857"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991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3316120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8682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1752681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29449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4167737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223053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6"/>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928687" y="70130"/>
            <a:ext cx="55292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928687" y="400040"/>
            <a:ext cx="552926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913604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835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33377" y="70130"/>
            <a:ext cx="43268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733377" y="400040"/>
            <a:ext cx="4326895"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812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8859"/>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8864"/>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3" hasCustomPrompt="1"/>
          </p:nvPr>
        </p:nvSpPr>
        <p:spPr>
          <a:xfrm>
            <a:off x="637117" y="974717"/>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1072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937563" y="70130"/>
            <a:ext cx="46287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937563" y="400040"/>
            <a:ext cx="46287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548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354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15623" y="70130"/>
            <a:ext cx="5605277"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715623" y="400040"/>
            <a:ext cx="5605277"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700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852783" y="70130"/>
            <a:ext cx="488964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852783" y="400040"/>
            <a:ext cx="488964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8502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200255" y="51842"/>
            <a:ext cx="530112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1200255" y="381752"/>
            <a:ext cx="530112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1499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fld id="{EC878A39-1BB7-4F13-B131-42EE2CBD8A24}" type="slidenum">
              <a:rPr lang="en-US" altLang="en-US"/>
              <a:pPr/>
              <a:t>‹#›</a:t>
            </a:fld>
            <a:endParaRPr lang="en-US" altLang="en-US"/>
          </a:p>
        </p:txBody>
      </p:sp>
    </p:spTree>
    <p:extLst>
      <p:ext uri="{BB962C8B-B14F-4D97-AF65-F5344CB8AC3E}">
        <p14:creationId xmlns:p14="http://schemas.microsoft.com/office/powerpoint/2010/main" val="3931900471"/>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1EA06C03-BF93-4DDE-A361-59CB8848BFF5}" type="datetimeFigureOut">
              <a:rPr lang="en-US" smtClean="0"/>
              <a:pPr/>
              <a:t>5/10/2017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7C0E60-4D13-4872-9C72-3D28D8F0C22E}" type="slidenum">
              <a:rPr lang="en-US" smtClean="0"/>
              <a:pPr/>
              <a:t>‹#›</a:t>
            </a:fld>
            <a:endParaRPr lang="en-US" dirty="0"/>
          </a:p>
        </p:txBody>
      </p:sp>
    </p:spTree>
    <p:extLst>
      <p:ext uri="{BB962C8B-B14F-4D97-AF65-F5344CB8AC3E}">
        <p14:creationId xmlns:p14="http://schemas.microsoft.com/office/powerpoint/2010/main" val="103473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397"/>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397"/>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269206"/>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Click icon to add 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24791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55521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07054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178579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9935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224663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414614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62" r:id="rId4"/>
    <p:sldLayoutId id="2147483669" r:id="rId5"/>
    <p:sldLayoutId id="2147483670" r:id="rId6"/>
    <p:sldLayoutId id="2147483671" r:id="rId7"/>
    <p:sldLayoutId id="2147483672" r:id="rId8"/>
    <p:sldLayoutId id="2147483673" r:id="rId9"/>
    <p:sldLayoutId id="2147483674" r:id="rId10"/>
    <p:sldLayoutId id="2147483681" r:id="rId11"/>
    <p:sldLayoutId id="2147483682" r:id="rId12"/>
    <p:sldLayoutId id="2147483675" r:id="rId13"/>
    <p:sldLayoutId id="2147483683" r:id="rId14"/>
    <p:sldLayoutId id="2147483684" r:id="rId15"/>
    <p:sldLayoutId id="2147483676" r:id="rId16"/>
    <p:sldLayoutId id="2147483663" r:id="rId17"/>
    <p:sldLayoutId id="2147483664" r:id="rId18"/>
    <p:sldLayoutId id="2147483665" r:id="rId19"/>
    <p:sldLayoutId id="2147483666" r:id="rId20"/>
    <p:sldLayoutId id="2147483667" r:id="rId21"/>
    <p:sldLayoutId id="2147483668" r:id="rId22"/>
    <p:sldLayoutId id="2147483679" r:id="rId23"/>
    <p:sldLayoutId id="2147483680" r:id="rId24"/>
    <p:sldLayoutId id="2147483687" r:id="rId25"/>
    <p:sldLayoutId id="2147483688" r:id="rId2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gpo.gov/fdsys/pkg/CFR-2003-title24-vol1/xml/CFR-2003-title24-vol1-subtitleB-chapI-subchapB.xml" TargetMode="External"/><Relationship Id="rId2" Type="http://schemas.openxmlformats.org/officeDocument/2006/relationships/hyperlink" Target="http://www.nccommerce.com/rd/community-assistance/investment-assistance/forms-resources/compliance-plans-and-templates/DOC_12047.pdf"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works.gov/vosnet/Defaul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hubofficedoa@doa.nc.gov"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chonticha.mcdaniel@ncdenr.gov" TargetMode="External"/><Relationship Id="rId7" Type="http://schemas.openxmlformats.org/officeDocument/2006/relationships/hyperlink" Target="mailto:l.marcela.Vargas@ncdenr.gov" TargetMode="External"/><Relationship Id="rId2" Type="http://schemas.openxmlformats.org/officeDocument/2006/relationships/hyperlink" Target="mailto:julie.cubeta@ncdenr.gov" TargetMode="External"/><Relationship Id="rId1" Type="http://schemas.openxmlformats.org/officeDocument/2006/relationships/slideLayout" Target="../slideLayouts/slideLayout4.xml"/><Relationship Id="rId6" Type="http://schemas.openxmlformats.org/officeDocument/2006/relationships/hyperlink" Target="mailto:Stacey.Starkey@ncdenr.gov" TargetMode="External"/><Relationship Id="rId5" Type="http://schemas.openxmlformats.org/officeDocument/2006/relationships/hyperlink" Target="mailto:colleen.simmons@ncdenr.gov" TargetMode="External"/><Relationship Id="rId4" Type="http://schemas.openxmlformats.org/officeDocument/2006/relationships/hyperlink" Target="mailto:stephanie.morris@ncdenr.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005" y="2310938"/>
            <a:ext cx="7772400" cy="1322908"/>
          </a:xfrm>
        </p:spPr>
        <p:txBody>
          <a:bodyPr>
            <a:normAutofit/>
          </a:bodyPr>
          <a:lstStyle/>
          <a:p>
            <a:r>
              <a:rPr lang="en-US" dirty="0">
                <a:latin typeface="Georgia" panose="02040502050405020303" pitchFamily="18" charset="0"/>
              </a:rPr>
              <a:t>Section 3: Local Economic Benefit for </a:t>
            </a:r>
            <a:br>
              <a:rPr lang="en-US" dirty="0">
                <a:latin typeface="Georgia" panose="02040502050405020303" pitchFamily="18" charset="0"/>
              </a:rPr>
            </a:br>
            <a:r>
              <a:rPr lang="en-US" dirty="0">
                <a:latin typeface="Georgia" panose="02040502050405020303" pitchFamily="18" charset="0"/>
              </a:rPr>
              <a:t>Low and Very Low Income Persons</a:t>
            </a:r>
            <a:br>
              <a:rPr lang="en-US" dirty="0">
                <a:latin typeface="Georgia" panose="02040502050405020303" pitchFamily="18" charset="0"/>
              </a:rPr>
            </a:br>
            <a:r>
              <a:rPr lang="en-US" dirty="0">
                <a:latin typeface="Georgia" panose="02040502050405020303" pitchFamily="18" charset="0"/>
              </a:rPr>
              <a:t>May 25, 2017</a:t>
            </a:r>
          </a:p>
        </p:txBody>
      </p:sp>
      <p:sp>
        <p:nvSpPr>
          <p:cNvPr id="3" name="Subtitle 2"/>
          <p:cNvSpPr>
            <a:spLocks noGrp="1"/>
          </p:cNvSpPr>
          <p:nvPr>
            <p:ph type="subTitle" idx="1"/>
          </p:nvPr>
        </p:nvSpPr>
        <p:spPr>
          <a:xfrm>
            <a:off x="2539537" y="3120423"/>
            <a:ext cx="6324600" cy="1901850"/>
          </a:xfrm>
        </p:spPr>
        <p:txBody>
          <a:bodyPr>
            <a:normAutofit/>
          </a:bodyPr>
          <a:lstStyle/>
          <a:p>
            <a:r>
              <a:rPr lang="en-US" dirty="0">
                <a:latin typeface="+mn-lt"/>
              </a:rPr>
              <a:t>L. Marcela Vargas </a:t>
            </a:r>
          </a:p>
          <a:p>
            <a:r>
              <a:rPr lang="en-US" dirty="0">
                <a:latin typeface="+mn-lt"/>
              </a:rPr>
              <a:t>Community Planner II/Compliance Specialist </a:t>
            </a:r>
          </a:p>
          <a:p>
            <a:r>
              <a:rPr lang="en-US" dirty="0">
                <a:latin typeface="+mn-lt"/>
              </a:rPr>
              <a:t>Division of Water Infrastructure</a:t>
            </a:r>
          </a:p>
        </p:txBody>
      </p:sp>
    </p:spTree>
    <p:extLst>
      <p:ext uri="{BB962C8B-B14F-4D97-AF65-F5344CB8AC3E}">
        <p14:creationId xmlns:p14="http://schemas.microsoft.com/office/powerpoint/2010/main" val="80224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1116806"/>
          </a:xfrm>
        </p:spPr>
        <p:txBody>
          <a:bodyPr>
            <a:normAutofit/>
          </a:bodyPr>
          <a:lstStyle/>
          <a:p>
            <a:r>
              <a:rPr lang="en-US" dirty="0">
                <a:latin typeface="+mj-lt"/>
              </a:rPr>
              <a:t>Triggering Compliance Requirements</a:t>
            </a:r>
          </a:p>
        </p:txBody>
      </p:sp>
      <p:sp>
        <p:nvSpPr>
          <p:cNvPr id="3" name="Content Placeholder 2"/>
          <p:cNvSpPr>
            <a:spLocks noGrp="1"/>
          </p:cNvSpPr>
          <p:nvPr>
            <p:ph idx="1"/>
          </p:nvPr>
        </p:nvSpPr>
        <p:spPr>
          <a:xfrm>
            <a:off x="714375" y="1560352"/>
            <a:ext cx="7679531" cy="3277655"/>
          </a:xfrm>
        </p:spPr>
        <p:txBody>
          <a:bodyPr>
            <a:normAutofit/>
          </a:bodyPr>
          <a:lstStyle/>
          <a:p>
            <a:r>
              <a:rPr lang="en-US" dirty="0">
                <a:latin typeface="+mn-lt"/>
              </a:rPr>
              <a:t>Section 3 is triggered when the normal completion of construction and rehabilitation projects creates the need for </a:t>
            </a:r>
            <a:r>
              <a:rPr lang="en-US" b="1" dirty="0">
                <a:latin typeface="+mn-lt"/>
              </a:rPr>
              <a:t>new employment, contracting, or training opportunities. </a:t>
            </a:r>
          </a:p>
          <a:p>
            <a:pPr marL="0" indent="0">
              <a:buNone/>
            </a:pPr>
            <a:endParaRPr lang="en-US" dirty="0">
              <a:latin typeface="+mn-lt"/>
            </a:endParaRPr>
          </a:p>
          <a:p>
            <a:r>
              <a:rPr lang="en-US" dirty="0">
                <a:latin typeface="+mn-lt"/>
              </a:rPr>
              <a:t>The Section 3 regulations should not read that recipients are required to hire Section 3 residents or award contracts to Section 3 businesses other than what is needed to complete covered projects/activities.</a:t>
            </a:r>
          </a:p>
          <a:p>
            <a:endParaRPr lang="en-US" dirty="0">
              <a:latin typeface="+mn-lt"/>
            </a:endParaRPr>
          </a:p>
          <a:p>
            <a:pPr marL="0" indent="0">
              <a:buNone/>
            </a:pPr>
            <a:r>
              <a:rPr lang="en-US" dirty="0">
                <a:latin typeface="+mn-lt"/>
              </a:rPr>
              <a:t> </a:t>
            </a:r>
          </a:p>
          <a:p>
            <a:endParaRPr lang="en-US" dirty="0">
              <a:latin typeface="+mn-lt"/>
            </a:endParaRPr>
          </a:p>
        </p:txBody>
      </p:sp>
      <p:sp>
        <p:nvSpPr>
          <p:cNvPr id="4"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93673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Section 3 Resident </a:t>
            </a:r>
          </a:p>
        </p:txBody>
      </p:sp>
      <p:sp>
        <p:nvSpPr>
          <p:cNvPr id="4" name="Slide Number Placeholder 3"/>
          <p:cNvSpPr>
            <a:spLocks noGrp="1"/>
          </p:cNvSpPr>
          <p:nvPr>
            <p:ph type="sldNum" sz="quarter" idx="12"/>
          </p:nvPr>
        </p:nvSpPr>
        <p:spPr/>
        <p:txBody>
          <a:bodyPr/>
          <a:lstStyle/>
          <a:p>
            <a:fld id="{11F27F3A-B3E9-41ED-AF8F-A365F10BB65F}" type="slidenum">
              <a:rPr lang="en-US" smtClean="0"/>
              <a:pPr/>
              <a:t>11</a:t>
            </a:fld>
            <a:endParaRPr lang="en-US"/>
          </a:p>
        </p:txBody>
      </p:sp>
      <p:sp>
        <p:nvSpPr>
          <p:cNvPr id="7"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8" name="Rectangle 7"/>
          <p:cNvSpPr/>
          <p:nvPr/>
        </p:nvSpPr>
        <p:spPr>
          <a:xfrm>
            <a:off x="1014152" y="1159672"/>
            <a:ext cx="7366635" cy="4493538"/>
          </a:xfrm>
          <a:prstGeom prst="rect">
            <a:avLst/>
          </a:prstGeom>
        </p:spPr>
        <p:txBody>
          <a:bodyPr wrap="square">
            <a:spAutoFit/>
          </a:bodyPr>
          <a:lstStyle/>
          <a:p>
            <a:r>
              <a:rPr lang="en-US" sz="2200" dirty="0">
                <a:solidFill>
                  <a:srgbClr val="778591"/>
                </a:solidFill>
              </a:rPr>
              <a:t>A ―section 3 resident‖ is: </a:t>
            </a:r>
          </a:p>
          <a:p>
            <a:endParaRPr lang="en-US" sz="2200" dirty="0">
              <a:solidFill>
                <a:srgbClr val="778591"/>
              </a:solidFill>
            </a:endParaRPr>
          </a:p>
          <a:p>
            <a:pPr marL="457200" indent="-457200">
              <a:buAutoNum type="arabicParenR"/>
            </a:pPr>
            <a:r>
              <a:rPr lang="en-US" sz="2200" dirty="0">
                <a:solidFill>
                  <a:srgbClr val="778591"/>
                </a:solidFill>
              </a:rPr>
              <a:t>a public housing resident; </a:t>
            </a:r>
          </a:p>
          <a:p>
            <a:pPr marL="457200" indent="-457200">
              <a:buAutoNum type="arabicParenR"/>
            </a:pPr>
            <a:r>
              <a:rPr lang="en-US" sz="2200" dirty="0">
                <a:solidFill>
                  <a:srgbClr val="778591"/>
                </a:solidFill>
              </a:rPr>
              <a:t>or a low- or very low-income person residing in the metropolitan area or non-metropolitan county where the Section 3 covered assistance is expended</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p:txBody>
      </p:sp>
    </p:spTree>
    <p:extLst>
      <p:ext uri="{BB962C8B-B14F-4D97-AF65-F5344CB8AC3E}">
        <p14:creationId xmlns:p14="http://schemas.microsoft.com/office/powerpoint/2010/main" val="2147273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0160"/>
            <a:ext cx="8153400" cy="4206240"/>
          </a:xfrm>
        </p:spPr>
        <p:txBody>
          <a:bodyPr>
            <a:normAutofit lnSpcReduction="10000"/>
          </a:bodyPr>
          <a:lstStyle/>
          <a:p>
            <a:pPr marL="0" indent="0">
              <a:buNone/>
            </a:pPr>
            <a:r>
              <a:rPr lang="en-US" u="sng" dirty="0">
                <a:latin typeface="+mn-lt"/>
              </a:rPr>
              <a:t>A Section 3 business concern is defined as a business where:</a:t>
            </a:r>
          </a:p>
          <a:p>
            <a:r>
              <a:rPr lang="en-US" dirty="0">
                <a:latin typeface="+mn-lt"/>
              </a:rPr>
              <a:t>51% or more of the business is owned by Section 3 residents or</a:t>
            </a:r>
          </a:p>
          <a:p>
            <a:endParaRPr lang="en-US" dirty="0"/>
          </a:p>
          <a:p>
            <a:r>
              <a:rPr lang="en-US" dirty="0"/>
              <a:t>30 % of its full time employees include persons that are currently Section 3 residents, or were Section 3 residents within three years of the date of first hire* </a:t>
            </a:r>
          </a:p>
          <a:p>
            <a:pPr marL="0" indent="0">
              <a:buNone/>
            </a:pPr>
            <a:endParaRPr lang="en-US" dirty="0">
              <a:latin typeface="+mn-lt"/>
            </a:endParaRPr>
          </a:p>
          <a:p>
            <a:r>
              <a:rPr lang="en-US" dirty="0">
                <a:latin typeface="+mn-lt"/>
              </a:rPr>
              <a:t>25% of subcontracts are committed to Section 3 businesses.</a:t>
            </a:r>
          </a:p>
          <a:p>
            <a:pPr marL="0" indent="0">
              <a:buNone/>
            </a:pPr>
            <a:endParaRPr lang="en-US" dirty="0">
              <a:latin typeface="+mn-lt"/>
            </a:endParaRPr>
          </a:p>
          <a:p>
            <a:pPr marL="0" indent="0">
              <a:buNone/>
            </a:pPr>
            <a:r>
              <a:rPr lang="en-US" dirty="0">
                <a:latin typeface="+mn-lt"/>
              </a:rPr>
              <a:t>*</a:t>
            </a:r>
            <a:r>
              <a:rPr lang="en-US" dirty="0"/>
              <a:t> Example: Alysha was an unemployed Section 3 resident that was first hired by ABC Company on January 1, 2011. She received a raise of $2,500 in March 2012, thereby boosting her household income above the local low income level. ABC Company may continue to count Alysha as one of their Section 3 employees until December 31, 2013 (i.e. within three years of the date of first hire) </a:t>
            </a:r>
            <a:endParaRPr lang="en-US" dirty="0">
              <a:latin typeface="+mn-lt"/>
            </a:endParaRPr>
          </a:p>
        </p:txBody>
      </p:sp>
      <p:sp>
        <p:nvSpPr>
          <p:cNvPr id="3" name="Title 2"/>
          <p:cNvSpPr>
            <a:spLocks noGrp="1"/>
          </p:cNvSpPr>
          <p:nvPr>
            <p:ph type="title"/>
          </p:nvPr>
        </p:nvSpPr>
        <p:spPr/>
        <p:txBody>
          <a:bodyPr/>
          <a:lstStyle/>
          <a:p>
            <a:r>
              <a:rPr lang="en-US" dirty="0">
                <a:latin typeface="+mj-lt"/>
              </a:rPr>
              <a:t>Section 3 Business Concern </a:t>
            </a:r>
          </a:p>
        </p:txBody>
      </p:sp>
      <p:sp>
        <p:nvSpPr>
          <p:cNvPr id="4"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375415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382000" cy="3440084"/>
          </a:xfrm>
        </p:spPr>
        <p:txBody>
          <a:bodyPr>
            <a:normAutofit/>
          </a:bodyPr>
          <a:lstStyle/>
          <a:p>
            <a:pPr marL="0" indent="0">
              <a:buNone/>
            </a:pPr>
            <a:r>
              <a:rPr lang="en-US" dirty="0">
                <a:latin typeface="+mn-lt"/>
              </a:rPr>
              <a:t>The </a:t>
            </a:r>
            <a:r>
              <a:rPr lang="en-US" dirty="0">
                <a:latin typeface="+mn-lt"/>
                <a:hlinkClick r:id="rId2"/>
              </a:rPr>
              <a:t>Section 3 regulations</a:t>
            </a:r>
            <a:r>
              <a:rPr lang="en-US" dirty="0">
                <a:latin typeface="+mn-lt"/>
              </a:rPr>
              <a:t> established thresholds and goals at </a:t>
            </a:r>
            <a:r>
              <a:rPr lang="en-US" b="1" dirty="0">
                <a:latin typeface="+mn-lt"/>
                <a:hlinkClick r:id="rId3"/>
              </a:rPr>
              <a:t>24 CFR 135.30</a:t>
            </a:r>
            <a:r>
              <a:rPr lang="en-US" dirty="0">
                <a:latin typeface="+mn-lt"/>
              </a:rPr>
              <a:t>:</a:t>
            </a:r>
          </a:p>
          <a:p>
            <a:pPr marL="0" indent="0">
              <a:buNone/>
            </a:pPr>
            <a:endParaRPr lang="en-US" u="sng" dirty="0">
              <a:latin typeface="+mn-lt"/>
            </a:endParaRPr>
          </a:p>
          <a:p>
            <a:pPr marL="0" indent="0">
              <a:buNone/>
            </a:pPr>
            <a:r>
              <a:rPr lang="en-US" u="sng" dirty="0">
                <a:latin typeface="+mn-lt"/>
              </a:rPr>
              <a:t>Goals</a:t>
            </a:r>
          </a:p>
          <a:p>
            <a:r>
              <a:rPr lang="en-US" dirty="0">
                <a:latin typeface="+mn-lt"/>
              </a:rPr>
              <a:t>30 % of the aggregate number of new hires shall be Section 3 residents</a:t>
            </a:r>
          </a:p>
          <a:p>
            <a:r>
              <a:rPr lang="en-US" dirty="0">
                <a:latin typeface="+mn-lt"/>
              </a:rPr>
              <a:t>10 % of the total dollar amount of all covered construction shall be awarded to Section 3 business concerns.</a:t>
            </a:r>
          </a:p>
          <a:p>
            <a:r>
              <a:rPr lang="en-US" dirty="0">
                <a:latin typeface="+mn-lt"/>
              </a:rPr>
              <a:t>3 % of the total dollar amount of all covered non-construction contracts shall be awarded to Section 3 business concerns.</a:t>
            </a:r>
          </a:p>
          <a:p>
            <a:endParaRPr lang="en-US" dirty="0">
              <a:latin typeface="+mn-lt"/>
            </a:endParaRPr>
          </a:p>
          <a:p>
            <a:endParaRPr lang="en-US" dirty="0">
              <a:latin typeface="+mn-lt"/>
            </a:endParaRPr>
          </a:p>
        </p:txBody>
      </p:sp>
      <p:sp>
        <p:nvSpPr>
          <p:cNvPr id="3" name="Title 2"/>
          <p:cNvSpPr>
            <a:spLocks noGrp="1"/>
          </p:cNvSpPr>
          <p:nvPr>
            <p:ph type="title"/>
          </p:nvPr>
        </p:nvSpPr>
        <p:spPr/>
        <p:txBody>
          <a:bodyPr/>
          <a:lstStyle/>
          <a:p>
            <a:r>
              <a:rPr lang="en-US" dirty="0">
                <a:latin typeface="+mj-lt"/>
              </a:rPr>
              <a:t>Section 3 Goals</a:t>
            </a:r>
          </a:p>
        </p:txBody>
      </p:sp>
      <p:sp>
        <p:nvSpPr>
          <p:cNvPr id="4"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556919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State Responsibilities</a:t>
            </a:r>
          </a:p>
        </p:txBody>
      </p:sp>
      <p:sp>
        <p:nvSpPr>
          <p:cNvPr id="3" name="Content Placeholder 2"/>
          <p:cNvSpPr>
            <a:spLocks noGrp="1"/>
          </p:cNvSpPr>
          <p:nvPr>
            <p:ph idx="1"/>
          </p:nvPr>
        </p:nvSpPr>
        <p:spPr/>
        <p:txBody>
          <a:bodyPr>
            <a:normAutofit/>
          </a:bodyPr>
          <a:lstStyle/>
          <a:p>
            <a:r>
              <a:rPr lang="en-US" sz="2400" dirty="0"/>
              <a:t>Not only enforcing the Section 3 requirements but pro-actively facilitating compliance with Section 3:</a:t>
            </a:r>
          </a:p>
          <a:p>
            <a:pPr lvl="1"/>
            <a:r>
              <a:rPr lang="en-US" sz="2200" u="sng" dirty="0"/>
              <a:t>Support grantees to implement procedures to notify Section 3 residents and business concerns about training, employment, and contracting opportunities generated by Section 3 covered assistance</a:t>
            </a:r>
          </a:p>
          <a:p>
            <a:r>
              <a:rPr lang="en-US" sz="2400" dirty="0"/>
              <a:t>Notifying Section 3 businesses and other organizations that support small businesses of CDBG-I projects </a:t>
            </a:r>
          </a:p>
          <a:p>
            <a:r>
              <a:rPr lang="en-US" sz="2400" dirty="0"/>
              <a:t>Provide examples of procurement procedures that provide preference for  Section 3 </a:t>
            </a:r>
          </a:p>
          <a:p>
            <a:endParaRPr lang="en-US" sz="2400"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14</a:t>
            </a:fld>
            <a:endParaRPr lang="en-US"/>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284811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State Responsibilities</a:t>
            </a:r>
          </a:p>
        </p:txBody>
      </p:sp>
      <p:sp>
        <p:nvSpPr>
          <p:cNvPr id="6" name="Content Placeholder 5"/>
          <p:cNvSpPr>
            <a:spLocks noGrp="1"/>
          </p:cNvSpPr>
          <p:nvPr>
            <p:ph idx="1"/>
          </p:nvPr>
        </p:nvSpPr>
        <p:spPr/>
        <p:txBody>
          <a:bodyPr/>
          <a:lstStyle/>
          <a:p>
            <a:r>
              <a:rPr lang="en-US" sz="2400" dirty="0"/>
              <a:t>Provide technical assistance to grantees about Section 3 best practices to meet goals</a:t>
            </a:r>
          </a:p>
          <a:p>
            <a:r>
              <a:rPr lang="en-US" sz="2400" dirty="0"/>
              <a:t>Assisting and actively cooperating with the grantees in making contractors and sub-contractors comply </a:t>
            </a:r>
          </a:p>
          <a:p>
            <a:r>
              <a:rPr lang="en-US" sz="2400" dirty="0"/>
              <a:t>Documenting actions taken to comply with Section 3</a:t>
            </a:r>
          </a:p>
          <a:p>
            <a:r>
              <a:rPr lang="en-US" sz="2400" dirty="0"/>
              <a:t>Submitting Section 3 Annual Summary Reports (HUD-60002 form) to HUD</a:t>
            </a:r>
          </a:p>
          <a:p>
            <a:r>
              <a:rPr lang="en-US" sz="2400" dirty="0"/>
              <a:t>Notify contractors in each pre-bid meeting of the Section 3 requirements </a:t>
            </a:r>
          </a:p>
          <a:p>
            <a:endParaRPr lang="en-US" sz="2400" dirty="0"/>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15</a:t>
            </a:fld>
            <a:endParaRPr lang="en-US"/>
          </a:p>
        </p:txBody>
      </p:sp>
      <p:sp>
        <p:nvSpPr>
          <p:cNvPr id="7"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3878094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State Responsibilities</a:t>
            </a:r>
          </a:p>
        </p:txBody>
      </p:sp>
      <p:sp>
        <p:nvSpPr>
          <p:cNvPr id="3" name="Content Placeholder 2"/>
          <p:cNvSpPr>
            <a:spLocks noGrp="1"/>
          </p:cNvSpPr>
          <p:nvPr>
            <p:ph idx="1"/>
          </p:nvPr>
        </p:nvSpPr>
        <p:spPr/>
        <p:txBody>
          <a:bodyPr>
            <a:normAutofit/>
          </a:bodyPr>
          <a:lstStyle/>
          <a:p>
            <a:pPr marL="0" indent="0" algn="ctr">
              <a:buNone/>
            </a:pPr>
            <a:r>
              <a:rPr lang="en-US" sz="3000" i="1" dirty="0"/>
              <a:t>Establish partnerships with other community agencies, Federal, State and local agencies, and educational institutions. Many have as their missions the fostering of job creation, training, and business development</a:t>
            </a:r>
          </a:p>
          <a:p>
            <a:pPr marL="0" indent="0" algn="ctr">
              <a:buNone/>
            </a:pPr>
            <a:endParaRPr lang="en-US" sz="3000" i="1" dirty="0"/>
          </a:p>
          <a:p>
            <a:pPr marL="0" indent="0" algn="ctr">
              <a:buNone/>
            </a:pPr>
            <a:endParaRPr lang="en-US" sz="3000" i="1" dirty="0"/>
          </a:p>
          <a:p>
            <a:pPr marL="0" indent="0" algn="ctr">
              <a:buNone/>
            </a:pPr>
            <a:r>
              <a:rPr lang="en-US" sz="3000" i="1" dirty="0"/>
              <a:t>Note: The state made available an option for training to be paid with CDBG funds for Section 3 residents. (4 years certificate for current or future projects)</a:t>
            </a:r>
          </a:p>
        </p:txBody>
      </p:sp>
      <p:sp>
        <p:nvSpPr>
          <p:cNvPr id="4" name="Slide Number Placeholder 3"/>
          <p:cNvSpPr>
            <a:spLocks noGrp="1"/>
          </p:cNvSpPr>
          <p:nvPr>
            <p:ph type="sldNum" sz="quarter" idx="12"/>
          </p:nvPr>
        </p:nvSpPr>
        <p:spPr/>
        <p:txBody>
          <a:bodyPr/>
          <a:lstStyle/>
          <a:p>
            <a:fld id="{11F27F3A-B3E9-41ED-AF8F-A365F10BB65F}" type="slidenum">
              <a:rPr lang="en-US" smtClean="0"/>
              <a:pPr/>
              <a:t>16</a:t>
            </a:fld>
            <a:endParaRPr lang="en-US"/>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3215195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j-lt"/>
              </a:rPr>
              <a:t>Grantee Responsibilities</a:t>
            </a:r>
          </a:p>
        </p:txBody>
      </p:sp>
      <p:sp>
        <p:nvSpPr>
          <p:cNvPr id="3" name="Content Placeholder 2"/>
          <p:cNvSpPr>
            <a:spLocks noGrp="1"/>
          </p:cNvSpPr>
          <p:nvPr>
            <p:ph idx="1"/>
          </p:nvPr>
        </p:nvSpPr>
        <p:spPr/>
        <p:txBody>
          <a:bodyPr>
            <a:normAutofit/>
          </a:bodyPr>
          <a:lstStyle/>
          <a:p>
            <a:r>
              <a:rPr lang="en-US" sz="2400" dirty="0">
                <a:latin typeface="+mn-lt"/>
              </a:rPr>
              <a:t>Implementing procedures to notify Section 3 residents and business concerns about training, employment, and contracting opportunities generated by Section 3 covered assistance</a:t>
            </a:r>
          </a:p>
          <a:p>
            <a:r>
              <a:rPr lang="en-US" sz="2400" dirty="0">
                <a:latin typeface="+mn-lt"/>
              </a:rPr>
              <a:t>Notifying potential contractors working on Section 3 covered projects of their responsibilities</a:t>
            </a:r>
          </a:p>
          <a:p>
            <a:r>
              <a:rPr lang="en-US" sz="2400" dirty="0"/>
              <a:t>Incorporating the Section 3 Clause into all covered solicitations and contracts </a:t>
            </a:r>
          </a:p>
          <a:p>
            <a:r>
              <a:rPr lang="en-US" sz="2400" dirty="0"/>
              <a:t>Create a Section 3 list with Income surveys results (if applicable)</a:t>
            </a:r>
          </a:p>
          <a:p>
            <a:endParaRPr lang="en-US" sz="2400" dirty="0"/>
          </a:p>
          <a:p>
            <a:endParaRPr lang="en-US" dirty="0">
              <a:latin typeface="+mn-lt"/>
            </a:endParaRPr>
          </a:p>
          <a:p>
            <a:pPr marL="514324" indent="-514324">
              <a:buNone/>
            </a:pPr>
            <a:endParaRPr lang="en-US" dirty="0">
              <a:latin typeface="+mn-lt"/>
            </a:endParaRPr>
          </a:p>
        </p:txBody>
      </p:sp>
      <p:sp>
        <p:nvSpPr>
          <p:cNvPr id="4"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3859237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Grantee Responsibilities</a:t>
            </a:r>
            <a:endParaRPr lang="en-US" sz="3600" dirty="0">
              <a:latin typeface="+mj-lt"/>
            </a:endParaRPr>
          </a:p>
        </p:txBody>
      </p:sp>
      <p:sp>
        <p:nvSpPr>
          <p:cNvPr id="3" name="Content Placeholder 2"/>
          <p:cNvSpPr>
            <a:spLocks noGrp="1"/>
          </p:cNvSpPr>
          <p:nvPr>
            <p:ph idx="1"/>
          </p:nvPr>
        </p:nvSpPr>
        <p:spPr/>
        <p:txBody>
          <a:bodyPr>
            <a:normAutofit lnSpcReduction="10000"/>
          </a:bodyPr>
          <a:lstStyle/>
          <a:p>
            <a:pPr marL="0" indent="0">
              <a:buNone/>
            </a:pPr>
            <a:endParaRPr lang="en-US" dirty="0">
              <a:latin typeface="+mn-lt"/>
            </a:endParaRPr>
          </a:p>
          <a:p>
            <a:r>
              <a:rPr lang="en-US" sz="2400" dirty="0">
                <a:latin typeface="+mn-lt"/>
              </a:rPr>
              <a:t>Review procurement procedures that provide preference for Section 3</a:t>
            </a:r>
          </a:p>
          <a:p>
            <a:pPr marL="0" indent="0">
              <a:buNone/>
            </a:pPr>
            <a:endParaRPr lang="en-US" sz="2400" dirty="0">
              <a:latin typeface="+mn-lt"/>
            </a:endParaRPr>
          </a:p>
          <a:p>
            <a:r>
              <a:rPr lang="en-US" sz="2400" dirty="0">
                <a:latin typeface="+mn-lt"/>
              </a:rPr>
              <a:t>Assisting and actively cooperating with the DWI in making contractors and sub-contractors comply</a:t>
            </a:r>
          </a:p>
          <a:p>
            <a:endParaRPr lang="en-US" sz="2400" dirty="0">
              <a:latin typeface="+mn-lt"/>
            </a:endParaRPr>
          </a:p>
          <a:p>
            <a:r>
              <a:rPr lang="en-US" sz="2400" dirty="0">
                <a:latin typeface="+mn-lt"/>
              </a:rPr>
              <a:t>Documenting actions taken to comply with Section 3:</a:t>
            </a:r>
          </a:p>
          <a:p>
            <a:pPr lvl="1"/>
            <a:r>
              <a:rPr lang="en-US" sz="2200" dirty="0">
                <a:latin typeface="+mn-lt"/>
              </a:rPr>
              <a:t>Meet numerical goals including 3% non - construction jobs</a:t>
            </a:r>
          </a:p>
          <a:p>
            <a:pPr lvl="1"/>
            <a:r>
              <a:rPr lang="en-US" sz="2200" dirty="0">
                <a:latin typeface="+mn-lt"/>
              </a:rPr>
              <a:t>Explain if numerical goals cannot be met </a:t>
            </a:r>
          </a:p>
          <a:p>
            <a:pPr marL="0" indent="0">
              <a:buNone/>
            </a:pPr>
            <a:endParaRPr lang="en-US" sz="2400" dirty="0">
              <a:latin typeface="+mn-lt"/>
            </a:endParaRPr>
          </a:p>
          <a:p>
            <a:r>
              <a:rPr lang="en-US" sz="2400" dirty="0">
                <a:latin typeface="+mn-lt"/>
              </a:rPr>
              <a:t>Submitting Section 3 Annual Summary Reports (HUD-60002 form)</a:t>
            </a:r>
          </a:p>
        </p:txBody>
      </p:sp>
      <p:sp>
        <p:nvSpPr>
          <p:cNvPr id="4"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3257426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Contractor Responsibilities</a:t>
            </a:r>
          </a:p>
        </p:txBody>
      </p:sp>
      <p:sp>
        <p:nvSpPr>
          <p:cNvPr id="3" name="Content Placeholder 2"/>
          <p:cNvSpPr>
            <a:spLocks noGrp="1"/>
          </p:cNvSpPr>
          <p:nvPr>
            <p:ph idx="1"/>
          </p:nvPr>
        </p:nvSpPr>
        <p:spPr/>
        <p:txBody>
          <a:bodyPr/>
          <a:lstStyle/>
          <a:p>
            <a:r>
              <a:rPr lang="en-US" sz="2000" dirty="0"/>
              <a:t>Incorporating the Section 3 Clause into all covered subcontracts</a:t>
            </a:r>
          </a:p>
          <a:p>
            <a:r>
              <a:rPr lang="en-US" sz="2000" dirty="0"/>
              <a:t>Documenting actions taken to comply with Section 3</a:t>
            </a:r>
          </a:p>
          <a:p>
            <a:pPr lvl="1"/>
            <a:r>
              <a:rPr lang="en-US" sz="2000" dirty="0"/>
              <a:t>Inform grantees of potential openings and subcontracting and/or training opportunities</a:t>
            </a:r>
          </a:p>
          <a:p>
            <a:pPr lvl="1"/>
            <a:r>
              <a:rPr lang="en-US" sz="2000" dirty="0"/>
              <a:t>Inform Section 3 residents of opportunities</a:t>
            </a:r>
          </a:p>
          <a:p>
            <a:pPr lvl="1"/>
            <a:r>
              <a:rPr lang="en-US" sz="2000" dirty="0"/>
              <a:t>Inform Section Businesses of opportunities</a:t>
            </a:r>
          </a:p>
          <a:p>
            <a:pPr lvl="1"/>
            <a:r>
              <a:rPr lang="en-US" sz="2000" dirty="0"/>
              <a:t>Post Section 3 posters in a conspicuous place</a:t>
            </a:r>
          </a:p>
          <a:p>
            <a:pPr marL="342900" lvl="1" indent="0">
              <a:buNone/>
            </a:pPr>
            <a:endParaRPr lang="en-US" sz="2000" dirty="0"/>
          </a:p>
          <a:p>
            <a:r>
              <a:rPr lang="en-US" sz="2000" dirty="0"/>
              <a:t>Submit a Section 3 Plan with a contract over $100,000</a:t>
            </a:r>
          </a:p>
          <a:p>
            <a:r>
              <a:rPr lang="en-US" sz="2000" dirty="0"/>
              <a:t>Submit HUD 60002 report  (Annual report).</a:t>
            </a:r>
          </a:p>
          <a:p>
            <a:endParaRPr lang="en-US" sz="2000" dirty="0"/>
          </a:p>
          <a:p>
            <a:pPr marL="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19</a:t>
            </a:fld>
            <a:endParaRPr lang="en-US"/>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74119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a:t>
            </a:fld>
            <a:endParaRPr lang="en-US"/>
          </a:p>
        </p:txBody>
      </p:sp>
      <p:sp>
        <p:nvSpPr>
          <p:cNvPr id="4" name="Title 3"/>
          <p:cNvSpPr>
            <a:spLocks noGrp="1"/>
          </p:cNvSpPr>
          <p:nvPr>
            <p:ph type="ctrTitle"/>
          </p:nvPr>
        </p:nvSpPr>
        <p:spPr/>
        <p:txBody>
          <a:bodyPr>
            <a:normAutofit/>
          </a:bodyPr>
          <a:lstStyle/>
          <a:p>
            <a:r>
              <a:rPr lang="en-US" dirty="0">
                <a:latin typeface="Georgia" panose="02040502050405020303" pitchFamily="18" charset="0"/>
                <a:cs typeface="Arial" pitchFamily="34" charset="0"/>
              </a:rPr>
              <a:t>Section 3: </a:t>
            </a:r>
            <a:r>
              <a:rPr lang="en-US" dirty="0">
                <a:latin typeface="Georgia" panose="02040502050405020303" pitchFamily="18" charset="0"/>
              </a:rPr>
              <a:t>Local Economic Benefit for Low and Very Low Income Persons</a:t>
            </a:r>
          </a:p>
        </p:txBody>
      </p:sp>
      <p:pic>
        <p:nvPicPr>
          <p:cNvPr id="6" name="Picture Placeholder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8177" b="18177"/>
          <a:stretch>
            <a:fillRect/>
          </a:stretch>
        </p:blipFill>
        <p:spPr/>
      </p:pic>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841567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Contractor Responsibilities</a:t>
            </a:r>
          </a:p>
        </p:txBody>
      </p:sp>
      <p:sp>
        <p:nvSpPr>
          <p:cNvPr id="3" name="Content Placeholder 2"/>
          <p:cNvSpPr>
            <a:spLocks noGrp="1"/>
          </p:cNvSpPr>
          <p:nvPr>
            <p:ph idx="1"/>
          </p:nvPr>
        </p:nvSpPr>
        <p:spPr/>
        <p:txBody>
          <a:bodyPr>
            <a:normAutofit/>
          </a:bodyPr>
          <a:lstStyle/>
          <a:p>
            <a:r>
              <a:rPr lang="en-US" sz="2000" dirty="0"/>
              <a:t>The 30% hiring goal and 10% contracts awarded goal are the only safe harbors whereby a contractor will have to complied with Section 3.</a:t>
            </a:r>
          </a:p>
          <a:p>
            <a:r>
              <a:rPr lang="en-US" sz="2000" dirty="0"/>
              <a:t>If the two goals above cannot be met , other training and employment opportunities can be provided to substitute for those goals, but documentation should be submitted explaining why those numerical goals could not  be met.</a:t>
            </a:r>
          </a:p>
          <a:p>
            <a:r>
              <a:rPr lang="en-US" sz="2000" dirty="0"/>
              <a:t>The acceptability of those efforts will be determined by HUD’s  recommended activities 24 CFR part 135 Appendix, examples include : </a:t>
            </a:r>
          </a:p>
          <a:p>
            <a:pPr lvl="1"/>
            <a:r>
              <a:rPr lang="en-US" sz="1800" dirty="0"/>
              <a:t>Distributing or posting flyers advertising positions to be filled</a:t>
            </a:r>
          </a:p>
          <a:p>
            <a:pPr lvl="1"/>
            <a:r>
              <a:rPr lang="en-US" sz="1800" dirty="0"/>
              <a:t>Contacting grantee about open positions</a:t>
            </a:r>
          </a:p>
          <a:p>
            <a:pPr lvl="1"/>
            <a:r>
              <a:rPr lang="en-US" sz="1800" dirty="0"/>
              <a:t>Holding job informational meeting for residents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20</a:t>
            </a:fld>
            <a:endParaRPr lang="en-US"/>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66228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Important</a:t>
            </a:r>
          </a:p>
        </p:txBody>
      </p:sp>
      <p:sp>
        <p:nvSpPr>
          <p:cNvPr id="4" name="Slide Number Placeholder 3"/>
          <p:cNvSpPr>
            <a:spLocks noGrp="1"/>
          </p:cNvSpPr>
          <p:nvPr>
            <p:ph type="sldNum" sz="quarter" idx="12"/>
          </p:nvPr>
        </p:nvSpPr>
        <p:spPr/>
        <p:txBody>
          <a:bodyPr/>
          <a:lstStyle/>
          <a:p>
            <a:fld id="{11F27F3A-B3E9-41ED-AF8F-A365F10BB65F}" type="slidenum">
              <a:rPr lang="en-US" smtClean="0"/>
              <a:pPr/>
              <a:t>21</a:t>
            </a:fld>
            <a:endParaRPr lang="en-US"/>
          </a:p>
        </p:txBody>
      </p:sp>
      <p:sp>
        <p:nvSpPr>
          <p:cNvPr id="5" name="Content Placeholder 4"/>
          <p:cNvSpPr txBox="1">
            <a:spLocks noGrp="1"/>
          </p:cNvSpPr>
          <p:nvPr>
            <p:ph idx="1"/>
          </p:nvPr>
        </p:nvSpPr>
        <p:spPr>
          <a:xfrm>
            <a:off x="628650" y="1228728"/>
            <a:ext cx="7886700" cy="4079065"/>
          </a:xfrm>
          <a:prstGeom prst="rect">
            <a:avLst/>
          </a:prstGeom>
          <a:noFill/>
        </p:spPr>
        <p:txBody>
          <a:bodyPr wrap="square" rtlCol="0">
            <a:spAutoFit/>
          </a:bodyPr>
          <a:lstStyle/>
          <a:p>
            <a:pPr marL="0" indent="0" algn="ctr">
              <a:buNone/>
            </a:pPr>
            <a:endParaRPr lang="en-US" sz="2000" b="1" dirty="0">
              <a:solidFill>
                <a:schemeClr val="accent1">
                  <a:lumMod val="75000"/>
                </a:schemeClr>
              </a:solidFill>
            </a:endParaRPr>
          </a:p>
          <a:p>
            <a:pPr marL="0" indent="0" algn="ctr">
              <a:buNone/>
            </a:pPr>
            <a:endParaRPr lang="en-US" sz="2000" b="1" dirty="0">
              <a:solidFill>
                <a:schemeClr val="accent1">
                  <a:lumMod val="75000"/>
                </a:schemeClr>
              </a:solidFill>
            </a:endParaRPr>
          </a:p>
          <a:p>
            <a:pPr marL="0" indent="0" algn="ctr">
              <a:buNone/>
            </a:pPr>
            <a:r>
              <a:rPr lang="en-US" sz="2400" b="1" dirty="0">
                <a:solidFill>
                  <a:schemeClr val="accent1">
                    <a:lumMod val="75000"/>
                  </a:schemeClr>
                </a:solidFill>
              </a:rPr>
              <a:t>It is important for CDBG-I recipients to work closely with their contractors and subcontractors early in the contracting process to ensure understanding and compliance with Section 3 requirements. </a:t>
            </a:r>
          </a:p>
          <a:p>
            <a:pPr marL="0" indent="0" algn="ctr">
              <a:buNone/>
            </a:pPr>
            <a:endParaRPr lang="en-US" sz="2000" b="1" dirty="0">
              <a:solidFill>
                <a:schemeClr val="accent1">
                  <a:lumMod val="75000"/>
                </a:schemeClr>
              </a:solidFill>
            </a:endParaRPr>
          </a:p>
          <a:p>
            <a:pPr marL="0" indent="0" algn="ctr">
              <a:buNone/>
            </a:pPr>
            <a:endParaRPr lang="en-US" sz="2000" b="1" dirty="0">
              <a:solidFill>
                <a:schemeClr val="accent1">
                  <a:lumMod val="75000"/>
                </a:schemeClr>
              </a:solidFill>
            </a:endParaRPr>
          </a:p>
          <a:p>
            <a:pPr marL="0" indent="0" algn="ctr">
              <a:buNone/>
            </a:pPr>
            <a:endParaRPr lang="en-US" sz="2000" b="1" dirty="0">
              <a:solidFill>
                <a:schemeClr val="accent1">
                  <a:lumMod val="75000"/>
                </a:schemeClr>
              </a:solidFill>
            </a:endParaRPr>
          </a:p>
          <a:p>
            <a:pPr marL="0" indent="0" algn="ctr">
              <a:buNone/>
            </a:pPr>
            <a:endParaRPr lang="en-US" sz="2000" b="1" dirty="0">
              <a:solidFill>
                <a:schemeClr val="accent1">
                  <a:lumMod val="75000"/>
                </a:schemeClr>
              </a:solidFill>
            </a:endParaRPr>
          </a:p>
          <a:p>
            <a:pPr marL="0" indent="0" algn="ctr">
              <a:buNone/>
            </a:pPr>
            <a:endParaRPr lang="en-US" sz="2000" b="1" dirty="0">
              <a:solidFill>
                <a:schemeClr val="accent1">
                  <a:lumMod val="75000"/>
                </a:schemeClr>
              </a:solidFill>
            </a:endParaRPr>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4142205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235" y="178594"/>
            <a:ext cx="6732984" cy="1040606"/>
          </a:xfrm>
        </p:spPr>
        <p:txBody>
          <a:bodyPr/>
          <a:lstStyle/>
          <a:p>
            <a:r>
              <a:rPr lang="en-US" dirty="0">
                <a:latin typeface="+mj-lt"/>
              </a:rPr>
              <a:t>Section 3 Compliance </a:t>
            </a:r>
          </a:p>
        </p:txBody>
      </p:sp>
      <p:sp>
        <p:nvSpPr>
          <p:cNvPr id="3" name="Content Placeholder 2"/>
          <p:cNvSpPr>
            <a:spLocks noGrp="1"/>
          </p:cNvSpPr>
          <p:nvPr>
            <p:ph idx="1"/>
          </p:nvPr>
        </p:nvSpPr>
        <p:spPr>
          <a:xfrm>
            <a:off x="685800" y="1905001"/>
            <a:ext cx="7924800" cy="3657600"/>
          </a:xfrm>
        </p:spPr>
        <p:txBody>
          <a:bodyPr>
            <a:normAutofit/>
          </a:bodyPr>
          <a:lstStyle/>
          <a:p>
            <a:r>
              <a:rPr lang="en-US" sz="2400" dirty="0">
                <a:latin typeface="+mn-lt"/>
              </a:rPr>
              <a:t>Recipients should describe the efforts that were taken, barriers encountered, and other relevant information that will allow DWI to make a determination regarding compliance.</a:t>
            </a:r>
          </a:p>
          <a:p>
            <a:r>
              <a:rPr lang="en-US" sz="2400" dirty="0"/>
              <a:t>Pre bid meetings shall take place at the local government level. Points for attending to meeting can be added as part of the bid package (procurement process).</a:t>
            </a:r>
            <a:r>
              <a:rPr lang="en-US" sz="2400" dirty="0">
                <a:latin typeface="+mn-lt"/>
              </a:rPr>
              <a:t>  </a:t>
            </a:r>
          </a:p>
        </p:txBody>
      </p:sp>
      <p:sp>
        <p:nvSpPr>
          <p:cNvPr id="4"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665582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1F27F3A-B3E9-41ED-AF8F-A365F10BB65F}" type="slidenum">
              <a:rPr lang="en-US" smtClean="0"/>
              <a:pPr/>
              <a:t>23</a:t>
            </a:fld>
            <a:endParaRPr lang="en-US"/>
          </a:p>
        </p:txBody>
      </p:sp>
      <p:sp>
        <p:nvSpPr>
          <p:cNvPr id="4" name="Title 3"/>
          <p:cNvSpPr>
            <a:spLocks noGrp="1"/>
          </p:cNvSpPr>
          <p:nvPr>
            <p:ph type="ctrTitle"/>
          </p:nvPr>
        </p:nvSpPr>
        <p:spPr/>
        <p:txBody>
          <a:bodyPr/>
          <a:lstStyle/>
          <a:p>
            <a:r>
              <a:rPr lang="en-US" dirty="0"/>
              <a:t>Section 3 Plan Implementation</a:t>
            </a:r>
          </a:p>
        </p:txBody>
      </p:sp>
      <p:sp>
        <p:nvSpPr>
          <p:cNvPr id="2" name="Content Placeholder 1"/>
          <p:cNvSpPr>
            <a:spLocks noGrp="1"/>
          </p:cNvSpPr>
          <p:nvPr>
            <p:ph idx="13"/>
          </p:nvPr>
        </p:nvSpPr>
        <p:spPr/>
        <p:txBody>
          <a:bodyPr/>
          <a:lstStyle/>
          <a:p>
            <a:endParaRPr lang="en-US" dirty="0"/>
          </a:p>
          <a:p>
            <a:r>
              <a:rPr lang="en-US" dirty="0"/>
              <a:t> Early in the project, prior to any contracting, major purchases or hiring, the grantee will develop a listing of jobs, supplies and contracts likely to be utilized during the project.  The grantee will then advertise the pertinent information regarding the project including all Section 3 required information. </a:t>
            </a:r>
          </a:p>
          <a:p>
            <a:r>
              <a:rPr lang="en-US" dirty="0"/>
              <a:t>Should a need exist to hire any additional personnel, the specific County NCWorks agency (</a:t>
            </a:r>
            <a:r>
              <a:rPr lang="en-US" u="sng" dirty="0">
                <a:hlinkClick r:id="rId3"/>
              </a:rPr>
              <a:t>https://www.ncworks.gov/vosnet/Default.aspx</a:t>
            </a:r>
            <a:r>
              <a:rPr lang="en-US" dirty="0"/>
              <a:t>) shall be notified and referred to the contractor. </a:t>
            </a:r>
          </a:p>
          <a:p>
            <a:r>
              <a:rPr lang="en-US" dirty="0"/>
              <a:t>The </a:t>
            </a:r>
            <a:r>
              <a:rPr lang="en-US" b="1" i="1" dirty="0"/>
              <a:t>County/City/Town </a:t>
            </a:r>
            <a:r>
              <a:rPr lang="en-US" dirty="0"/>
              <a:t>will take steps to assure that low income residents and businesses within the community development project area and within the </a:t>
            </a:r>
            <a:r>
              <a:rPr lang="en-US" b="1" i="1" dirty="0"/>
              <a:t>County/City/Town </a:t>
            </a:r>
            <a:r>
              <a:rPr lang="en-US" dirty="0"/>
              <a:t>are used whenever possible. </a:t>
            </a:r>
          </a:p>
          <a:p>
            <a:endParaRPr lang="en-US" dirty="0"/>
          </a:p>
          <a:p>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54578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Documentation and Outreach</a:t>
            </a:r>
          </a:p>
        </p:txBody>
      </p:sp>
      <p:sp>
        <p:nvSpPr>
          <p:cNvPr id="5" name="Content Placeholder 4"/>
          <p:cNvSpPr>
            <a:spLocks noGrp="1"/>
          </p:cNvSpPr>
          <p:nvPr>
            <p:ph idx="1"/>
          </p:nvPr>
        </p:nvSpPr>
        <p:spPr/>
        <p:txBody>
          <a:bodyPr>
            <a:normAutofit fontScale="85000" lnSpcReduction="10000"/>
          </a:bodyPr>
          <a:lstStyle/>
          <a:p>
            <a:pPr marL="0" indent="0">
              <a:buNone/>
            </a:pPr>
            <a:r>
              <a:rPr lang="en-US" dirty="0">
                <a:latin typeface="+mn-lt"/>
              </a:rPr>
              <a:t>All bid documents shall be sent to the following offices prior to the pre bid date (15 days):</a:t>
            </a:r>
          </a:p>
          <a:p>
            <a:pPr marL="0" indent="0">
              <a:buNone/>
            </a:pPr>
            <a:r>
              <a:rPr lang="en-US" b="1" u="sng" dirty="0">
                <a:latin typeface="+mn-lt"/>
              </a:rPr>
              <a:t>State</a:t>
            </a:r>
            <a:r>
              <a:rPr lang="en-US" u="sng" dirty="0">
                <a:latin typeface="+mn-lt"/>
              </a:rPr>
              <a:t> </a:t>
            </a:r>
            <a:r>
              <a:rPr lang="en-US" dirty="0">
                <a:latin typeface="+mn-lt"/>
              </a:rPr>
              <a:t>will share information with other agencies, other interested parties and construction websites:</a:t>
            </a:r>
          </a:p>
          <a:p>
            <a:r>
              <a:rPr lang="en-US" dirty="0"/>
              <a:t>Construction.com/Dodge</a:t>
            </a:r>
          </a:p>
          <a:p>
            <a:r>
              <a:rPr lang="en-US" dirty="0"/>
              <a:t>iSq.FT.com</a:t>
            </a:r>
          </a:p>
          <a:p>
            <a:r>
              <a:rPr lang="en-US" dirty="0"/>
              <a:t>Historically Underutilized Businesses Office</a:t>
            </a:r>
          </a:p>
          <a:p>
            <a:r>
              <a:rPr lang="en-US" dirty="0"/>
              <a:t>Hispanic Contractors Association of the Carolinas</a:t>
            </a:r>
          </a:p>
          <a:p>
            <a:r>
              <a:rPr lang="en-US" dirty="0"/>
              <a:t>Section 3 businesses </a:t>
            </a:r>
          </a:p>
          <a:p>
            <a:r>
              <a:rPr lang="en-US" dirty="0"/>
              <a:t>Other Construction companies</a:t>
            </a:r>
          </a:p>
          <a:p>
            <a:pPr marL="0" indent="0">
              <a:buNone/>
            </a:pPr>
            <a:endParaRPr lang="en-US" dirty="0">
              <a:latin typeface="+mn-lt"/>
            </a:endParaRPr>
          </a:p>
          <a:p>
            <a:pPr marL="0" indent="0">
              <a:buNone/>
            </a:pPr>
            <a:r>
              <a:rPr lang="en-US" b="1" u="sng" dirty="0">
                <a:latin typeface="+mn-lt"/>
              </a:rPr>
              <a:t>Grantees</a:t>
            </a:r>
            <a:r>
              <a:rPr lang="en-US" dirty="0">
                <a:latin typeface="+mn-lt"/>
              </a:rPr>
              <a:t>:</a:t>
            </a:r>
          </a:p>
          <a:p>
            <a:r>
              <a:rPr lang="en-US" dirty="0"/>
              <a:t>Division of Water Infrastructure ** (15 days prior to the pre bid meeting send via email the final Advertisement for bids)</a:t>
            </a:r>
          </a:p>
          <a:p>
            <a:r>
              <a:rPr lang="en-US" dirty="0"/>
              <a:t>Interactive Purchasing System (IPS) website** </a:t>
            </a:r>
          </a:p>
          <a:p>
            <a:r>
              <a:rPr lang="en-US" dirty="0"/>
              <a:t>North Carolina Department of Administration: Office for Historically Underutilized Businesses. They would post the bid ad for any of CDBG grantees** (</a:t>
            </a:r>
            <a:r>
              <a:rPr lang="en-US" u="sng" dirty="0">
                <a:hlinkClick r:id="rId2"/>
              </a:rPr>
              <a:t>hubofficedoa@doa.nc.gov</a:t>
            </a:r>
            <a:r>
              <a:rPr lang="en-US" dirty="0"/>
              <a:t>)</a:t>
            </a:r>
          </a:p>
          <a:p>
            <a:r>
              <a:rPr lang="en-US" dirty="0"/>
              <a:t>Section 3 businesses**</a:t>
            </a:r>
          </a:p>
          <a:p>
            <a:r>
              <a:rPr lang="en-US" dirty="0"/>
              <a:t>Minority/Women owned businesses**</a:t>
            </a: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p:txBody>
      </p:sp>
      <p:sp>
        <p:nvSpPr>
          <p:cNvPr id="6" name="Title 1"/>
          <p:cNvSpPr txBox="1">
            <a:spLocks/>
          </p:cNvSpPr>
          <p:nvPr/>
        </p:nvSpPr>
        <p:spPr>
          <a:xfrm>
            <a:off x="275775" y="61540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386161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Documentation and Outreach</a:t>
            </a:r>
          </a:p>
        </p:txBody>
      </p:sp>
      <p:sp>
        <p:nvSpPr>
          <p:cNvPr id="2" name="Content Placeholder 1"/>
          <p:cNvSpPr>
            <a:spLocks noGrp="1"/>
          </p:cNvSpPr>
          <p:nvPr>
            <p:ph idx="1"/>
          </p:nvPr>
        </p:nvSpPr>
        <p:spPr/>
        <p:txBody>
          <a:bodyPr>
            <a:normAutofit/>
          </a:bodyPr>
          <a:lstStyle/>
          <a:p>
            <a:pPr marL="0" indent="0">
              <a:buNone/>
            </a:pPr>
            <a:r>
              <a:rPr lang="en-US" dirty="0"/>
              <a:t>Optional:</a:t>
            </a:r>
          </a:p>
          <a:p>
            <a:pPr lvl="1"/>
            <a:r>
              <a:rPr lang="en-US" dirty="0"/>
              <a:t>North Carolina Chamber of Commerce</a:t>
            </a:r>
          </a:p>
          <a:p>
            <a:pPr lvl="1"/>
            <a:r>
              <a:rPr lang="en-US" dirty="0"/>
              <a:t>North Carolina Hispanic Chamber of Commerce</a:t>
            </a:r>
          </a:p>
          <a:p>
            <a:pPr lvl="1"/>
            <a:r>
              <a:rPr lang="en-US" dirty="0"/>
              <a:t>Associated Builders and Contractors (ABC) Carolinas Chapter</a:t>
            </a:r>
          </a:p>
          <a:p>
            <a:pPr lvl="1"/>
            <a:r>
              <a:rPr lang="en-US" dirty="0"/>
              <a:t>Hispanic Contractors Association of the Carolinas</a:t>
            </a:r>
          </a:p>
          <a:p>
            <a:pPr lvl="1"/>
            <a:r>
              <a:rPr lang="en-US" dirty="0"/>
              <a:t>Carolinas Associated General Contractors</a:t>
            </a:r>
          </a:p>
          <a:p>
            <a:pPr lvl="1"/>
            <a:r>
              <a:rPr lang="en-US" dirty="0"/>
              <a:t>American Indian Chamber of Commerce of North Carolina</a:t>
            </a:r>
          </a:p>
          <a:p>
            <a:endParaRPr lang="en-US" dirty="0">
              <a:latin typeface="+mn-lt"/>
            </a:endParaRPr>
          </a:p>
        </p:txBody>
      </p:sp>
      <p:sp>
        <p:nvSpPr>
          <p:cNvPr id="4" name="Title 1"/>
          <p:cNvSpPr txBox="1">
            <a:spLocks/>
          </p:cNvSpPr>
          <p:nvPr/>
        </p:nvSpPr>
        <p:spPr>
          <a:xfrm>
            <a:off x="275775" y="61540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858453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mj-lt"/>
              </a:rPr>
              <a:t>Records Maintenance and                </a:t>
            </a:r>
            <a:br>
              <a:rPr lang="en-US" dirty="0">
                <a:latin typeface="+mj-lt"/>
              </a:rPr>
            </a:br>
            <a:r>
              <a:rPr lang="en-US" dirty="0">
                <a:latin typeface="+mj-lt"/>
              </a:rPr>
              <a:t>                                       Documentation</a:t>
            </a:r>
          </a:p>
        </p:txBody>
      </p:sp>
      <p:sp>
        <p:nvSpPr>
          <p:cNvPr id="2" name="Content Placeholder 1"/>
          <p:cNvSpPr>
            <a:spLocks noGrp="1"/>
          </p:cNvSpPr>
          <p:nvPr>
            <p:ph idx="1"/>
          </p:nvPr>
        </p:nvSpPr>
        <p:spPr/>
        <p:txBody>
          <a:bodyPr>
            <a:normAutofit/>
          </a:bodyPr>
          <a:lstStyle/>
          <a:p>
            <a:r>
              <a:rPr lang="en-US" sz="2100" dirty="0">
                <a:latin typeface="+mn-lt"/>
              </a:rPr>
              <a:t>All projects are required to maintain comprehensive documentation of their Section 3 outreach efforts and implementation activities. (Section 3 filing system checklist): </a:t>
            </a:r>
          </a:p>
          <a:p>
            <a:pPr lvl="1"/>
            <a:r>
              <a:rPr lang="en-US" sz="2100" i="1" dirty="0">
                <a:ea typeface="Ebrima" panose="02000000000000000000" pitchFamily="2" charset="0"/>
                <a:cs typeface="Ebrima" panose="02000000000000000000" pitchFamily="2" charset="0"/>
              </a:rPr>
              <a:t>Develop a Section 3 record keeping system, </a:t>
            </a:r>
            <a:r>
              <a:rPr lang="en-US" sz="2100" i="1" dirty="0">
                <a:cs typeface="Times New Roman" pitchFamily="18" charset="0"/>
              </a:rPr>
              <a:t>keep record of actions and results.</a:t>
            </a:r>
          </a:p>
          <a:p>
            <a:pPr lvl="1"/>
            <a:r>
              <a:rPr lang="en-US" sz="2100" i="1" dirty="0">
                <a:cs typeface="Times New Roman" pitchFamily="18" charset="0"/>
              </a:rPr>
              <a:t>DWI provides a recordkeeping checklist for Section 3 efforts</a:t>
            </a:r>
            <a:endParaRPr lang="en-US" sz="2100" i="1" dirty="0"/>
          </a:p>
          <a:p>
            <a:pPr marL="0" indent="0">
              <a:buNone/>
            </a:pPr>
            <a:endParaRPr lang="en-US" sz="2100" i="1" dirty="0">
              <a:latin typeface="+mn-lt"/>
            </a:endParaRPr>
          </a:p>
          <a:p>
            <a:r>
              <a:rPr lang="en-US" sz="2100" dirty="0">
                <a:latin typeface="+mn-lt"/>
              </a:rPr>
              <a:t>Prime contractor and sub-contractors Section 3 plans shall be  filed and maintained available to be produced to and reviewed by DWI and/or HUD officials.</a:t>
            </a:r>
          </a:p>
          <a:p>
            <a:pPr marL="0" indent="0">
              <a:buNone/>
            </a:pPr>
            <a:endParaRPr lang="en-US" sz="1700" dirty="0">
              <a:latin typeface="+mn-lt"/>
            </a:endParaRPr>
          </a:p>
          <a:p>
            <a:endParaRPr lang="en-US" dirty="0">
              <a:latin typeface="+mn-lt"/>
            </a:endParaRPr>
          </a:p>
          <a:p>
            <a:endParaRPr lang="en-US" dirty="0">
              <a:latin typeface="+mn-lt"/>
            </a:endParaRPr>
          </a:p>
          <a:p>
            <a:endParaRPr lang="en-US" dirty="0">
              <a:latin typeface="+mn-lt"/>
            </a:endParaRPr>
          </a:p>
        </p:txBody>
      </p:sp>
      <p:sp>
        <p:nvSpPr>
          <p:cNvPr id="4" name="Title 1"/>
          <p:cNvSpPr txBox="1">
            <a:spLocks/>
          </p:cNvSpPr>
          <p:nvPr/>
        </p:nvSpPr>
        <p:spPr>
          <a:xfrm>
            <a:off x="275775" y="61540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3442450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Section 3 File System </a:t>
            </a:r>
            <a:br>
              <a:rPr lang="en-US" sz="3200" dirty="0"/>
            </a:br>
            <a:r>
              <a:rPr lang="en-US" sz="3200" dirty="0"/>
              <a:t>Checklist</a:t>
            </a:r>
          </a:p>
        </p:txBody>
      </p:sp>
      <p:sp>
        <p:nvSpPr>
          <p:cNvPr id="3" name="Content Placeholder 2"/>
          <p:cNvSpPr>
            <a:spLocks noGrp="1"/>
          </p:cNvSpPr>
          <p:nvPr>
            <p:ph idx="1"/>
          </p:nvPr>
        </p:nvSpPr>
        <p:spPr>
          <a:xfrm>
            <a:off x="628650" y="1375794"/>
            <a:ext cx="7886700" cy="4872607"/>
          </a:xfrm>
        </p:spPr>
        <p:txBody>
          <a:bodyPr>
            <a:normAutofit/>
          </a:bodyPr>
          <a:lstStyle/>
          <a:p>
            <a:r>
              <a:rPr lang="en-US" dirty="0"/>
              <a:t>Copies of all contracts between grantees and its contractors or subcontractors; </a:t>
            </a:r>
          </a:p>
          <a:p>
            <a:r>
              <a:rPr lang="en-US" dirty="0"/>
              <a:t>Total amount of each covered contract and the amount expended with Section 3 business concerns and Section 3 residents;</a:t>
            </a:r>
          </a:p>
          <a:p>
            <a:r>
              <a:rPr lang="en-US" b="1" i="1" dirty="0"/>
              <a:t>Section 3 Program outreach activities, grantees and contractors;</a:t>
            </a:r>
          </a:p>
          <a:p>
            <a:r>
              <a:rPr lang="en-US" b="1" i="1" dirty="0"/>
              <a:t>Grantee’s Section 3 Plan;</a:t>
            </a:r>
          </a:p>
          <a:p>
            <a:r>
              <a:rPr lang="en-US" b="1" i="1" dirty="0"/>
              <a:t>Contractor’s Section 3 Plan</a:t>
            </a:r>
            <a:r>
              <a:rPr lang="en-US" dirty="0"/>
              <a:t>;</a:t>
            </a:r>
          </a:p>
          <a:p>
            <a:r>
              <a:rPr lang="en-US" dirty="0"/>
              <a:t>Listing of each Section 3 business concern benefiting from the Section 3 efforts, to include, but not limited to, project name, contractual award amounts, trade or service, joint ventures;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27</a:t>
            </a:fld>
            <a:endParaRPr lang="en-US"/>
          </a:p>
        </p:txBody>
      </p:sp>
    </p:spTree>
    <p:extLst>
      <p:ext uri="{BB962C8B-B14F-4D97-AF65-F5344CB8AC3E}">
        <p14:creationId xmlns:p14="http://schemas.microsoft.com/office/powerpoint/2010/main" val="3612658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 File System </a:t>
            </a:r>
            <a:br>
              <a:rPr lang="en-US" dirty="0"/>
            </a:br>
            <a:r>
              <a:rPr lang="en-US" dirty="0"/>
              <a:t>Checklist</a:t>
            </a:r>
          </a:p>
        </p:txBody>
      </p:sp>
      <p:sp>
        <p:nvSpPr>
          <p:cNvPr id="3" name="Content Placeholder 2"/>
          <p:cNvSpPr>
            <a:spLocks noGrp="1"/>
          </p:cNvSpPr>
          <p:nvPr>
            <p:ph idx="1"/>
          </p:nvPr>
        </p:nvSpPr>
        <p:spPr/>
        <p:txBody>
          <a:bodyPr/>
          <a:lstStyle/>
          <a:p>
            <a:r>
              <a:rPr lang="en-US" dirty="0"/>
              <a:t>Grievances, appeals, and results of all such actions in regard  to the Section 3 Program;</a:t>
            </a:r>
          </a:p>
          <a:p>
            <a:r>
              <a:rPr lang="en-US" dirty="0"/>
              <a:t>Listing of Section 3 residents employed or trained to include, but not limited to, project name, compensation expended on each resident, permanent or temporary position, disposition of all residents participating in the training program, and number of new hires;</a:t>
            </a:r>
            <a:endParaRPr lang="en-US" sz="1400" dirty="0"/>
          </a:p>
          <a:p>
            <a:r>
              <a:rPr lang="en-US" dirty="0"/>
              <a:t>A list of Section 3 businesses that specifies contact information and type of services rendered; and</a:t>
            </a:r>
            <a:endParaRPr lang="en-US" sz="1400" dirty="0"/>
          </a:p>
          <a:p>
            <a:r>
              <a:rPr lang="en-US" dirty="0"/>
              <a:t>Information that identifies the number of certified Section 3 business concerns awarded contracts and the amount of contracts.</a:t>
            </a:r>
            <a:endParaRPr lang="en-US" sz="1400" dirty="0"/>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28</a:t>
            </a:fld>
            <a:endParaRPr lang="en-US"/>
          </a:p>
        </p:txBody>
      </p:sp>
    </p:spTree>
    <p:extLst>
      <p:ext uri="{BB962C8B-B14F-4D97-AF65-F5344CB8AC3E}">
        <p14:creationId xmlns:p14="http://schemas.microsoft.com/office/powerpoint/2010/main" val="3211885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rPr>
              <a:t>Good Faith Efforts</a:t>
            </a:r>
          </a:p>
        </p:txBody>
      </p:sp>
      <p:sp>
        <p:nvSpPr>
          <p:cNvPr id="3" name="Content Placeholder 2"/>
          <p:cNvSpPr>
            <a:spLocks noGrp="1"/>
          </p:cNvSpPr>
          <p:nvPr>
            <p:ph idx="1"/>
          </p:nvPr>
        </p:nvSpPr>
        <p:spPr>
          <a:xfrm>
            <a:off x="628650" y="1228729"/>
            <a:ext cx="7886700" cy="3527830"/>
          </a:xfrm>
        </p:spPr>
        <p:txBody>
          <a:bodyPr>
            <a:normAutofit/>
          </a:bodyPr>
          <a:lstStyle/>
          <a:p>
            <a:r>
              <a:rPr lang="en-US" sz="2000" dirty="0">
                <a:latin typeface="+mn-lt"/>
              </a:rPr>
              <a:t>Have a local coordinator</a:t>
            </a:r>
          </a:p>
          <a:p>
            <a:r>
              <a:rPr lang="en-US" sz="2000" dirty="0">
                <a:latin typeface="+mn-lt"/>
              </a:rPr>
              <a:t>Outreach to Public Housing Authorities</a:t>
            </a:r>
          </a:p>
          <a:p>
            <a:r>
              <a:rPr lang="en-US" sz="2000" dirty="0">
                <a:latin typeface="+mn-lt"/>
              </a:rPr>
              <a:t>Coordinate with DWI</a:t>
            </a:r>
          </a:p>
          <a:p>
            <a:r>
              <a:rPr lang="en-US" sz="2000" dirty="0">
                <a:latin typeface="+mn-lt"/>
              </a:rPr>
              <a:t>Use data from Income surveys to identify eligible, interested workers</a:t>
            </a:r>
          </a:p>
          <a:p>
            <a:r>
              <a:rPr lang="en-US" sz="2000" dirty="0"/>
              <a:t>Document your efforts to comply with Section 3. </a:t>
            </a:r>
          </a:p>
          <a:p>
            <a:r>
              <a:rPr lang="en-US" sz="2000" dirty="0"/>
              <a:t>Work with local non-profits to develop employment/training programs.</a:t>
            </a:r>
          </a:p>
          <a:p>
            <a:endParaRPr lang="en-US" dirty="0">
              <a:latin typeface="+mn-lt"/>
            </a:endParaRPr>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00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b="1" dirty="0"/>
              <a:t>Department of Environmental Quality</a:t>
            </a:r>
          </a:p>
        </p:txBody>
      </p:sp>
    </p:spTree>
    <p:extLst>
      <p:ext uri="{BB962C8B-B14F-4D97-AF65-F5344CB8AC3E}">
        <p14:creationId xmlns:p14="http://schemas.microsoft.com/office/powerpoint/2010/main" val="156790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234" y="178594"/>
            <a:ext cx="7344966" cy="1193006"/>
          </a:xfrm>
        </p:spPr>
        <p:txBody>
          <a:bodyPr>
            <a:normAutofit/>
          </a:bodyPr>
          <a:lstStyle/>
          <a:p>
            <a:r>
              <a:rPr lang="en-US" dirty="0">
                <a:latin typeface="+mj-lt"/>
              </a:rPr>
              <a:t>Section 3 Purpose/ Intent</a:t>
            </a:r>
          </a:p>
        </p:txBody>
      </p:sp>
      <p:sp>
        <p:nvSpPr>
          <p:cNvPr id="3" name="Content Placeholder 2"/>
          <p:cNvSpPr>
            <a:spLocks noGrp="1"/>
          </p:cNvSpPr>
          <p:nvPr>
            <p:ph idx="1"/>
          </p:nvPr>
        </p:nvSpPr>
        <p:spPr>
          <a:xfrm>
            <a:off x="821531" y="2196703"/>
            <a:ext cx="7679531" cy="3714750"/>
          </a:xfrm>
        </p:spPr>
        <p:txBody>
          <a:bodyPr>
            <a:normAutofit/>
          </a:bodyPr>
          <a:lstStyle/>
          <a:p>
            <a:pPr marL="0" indent="0" algn="ctr">
              <a:buNone/>
            </a:pPr>
            <a:r>
              <a:rPr lang="en-US" dirty="0">
                <a:latin typeface="+mn-lt"/>
              </a:rPr>
              <a:t>Section 3 of the Housing and Urban Development Act of 1968 [12 U.S.C. 1701u and 24 CFR Part 135] is HUD’s legislative directive </a:t>
            </a:r>
            <a:r>
              <a:rPr lang="en-US" u="sng" dirty="0">
                <a:latin typeface="+mn-lt"/>
              </a:rPr>
              <a:t>for creating economic opportunities for low and very low-income persons residing in the community</a:t>
            </a:r>
            <a:r>
              <a:rPr lang="en-US" dirty="0">
                <a:latin typeface="+mn-lt"/>
              </a:rPr>
              <a:t> in which the funds are spent (regardless of race and gender), and </a:t>
            </a:r>
            <a:r>
              <a:rPr lang="en-US" u="sng" dirty="0">
                <a:latin typeface="+mn-lt"/>
              </a:rPr>
              <a:t>the businesses that substantially employ them</a:t>
            </a:r>
            <a:r>
              <a:rPr lang="en-US" dirty="0">
                <a:latin typeface="+mn-lt"/>
              </a:rPr>
              <a:t>, should receive priority consideration. </a:t>
            </a:r>
          </a:p>
          <a:p>
            <a:pPr marL="0" indent="0" algn="ctr">
              <a:buNone/>
            </a:pPr>
            <a:endParaRPr lang="en-US" dirty="0">
              <a:latin typeface="+mn-lt"/>
            </a:endParaRPr>
          </a:p>
          <a:p>
            <a:pPr marL="0" indent="0" algn="ctr">
              <a:buNone/>
            </a:pPr>
            <a:r>
              <a:rPr lang="en-US" dirty="0">
                <a:latin typeface="+mn-lt"/>
              </a:rPr>
              <a:t>Section 3 is both race and gender neutral. The preferences provided under this regulation are based on income-level and location. Section 3 regulations were designed to encourage recipients of HUD funding to direct new employment, training, and contracting opportunities to low-income residents, and the businesses that employ these persons, within their community regardless of race and/or gender.</a:t>
            </a:r>
          </a:p>
          <a:p>
            <a:pPr>
              <a:buNone/>
            </a:pPr>
            <a:endParaRPr lang="en-US" dirty="0">
              <a:latin typeface="+mn-lt"/>
            </a:endParaRPr>
          </a:p>
          <a:p>
            <a:pPr>
              <a:buNone/>
            </a:pPr>
            <a:endParaRPr lang="en-US" dirty="0">
              <a:latin typeface="+mn-lt"/>
            </a:endParaRPr>
          </a:p>
        </p:txBody>
      </p:sp>
      <p:sp>
        <p:nvSpPr>
          <p:cNvPr id="4"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378153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Good Faith Efforts</a:t>
            </a:r>
          </a:p>
        </p:txBody>
      </p:sp>
      <p:sp>
        <p:nvSpPr>
          <p:cNvPr id="3" name="Content Placeholder 2"/>
          <p:cNvSpPr>
            <a:spLocks noGrp="1"/>
          </p:cNvSpPr>
          <p:nvPr>
            <p:ph idx="1"/>
          </p:nvPr>
        </p:nvSpPr>
        <p:spPr/>
        <p:txBody>
          <a:bodyPr/>
          <a:lstStyle/>
          <a:p>
            <a:r>
              <a:rPr lang="en-US" sz="2000" dirty="0"/>
              <a:t>Contact Community Colleges and other job training efforts</a:t>
            </a:r>
          </a:p>
          <a:p>
            <a:r>
              <a:rPr lang="en-US" sz="2000" dirty="0"/>
              <a:t>Compare crew list from Section 3 Plan with Certified Payrolls</a:t>
            </a:r>
          </a:p>
          <a:p>
            <a:r>
              <a:rPr lang="en-US" sz="2000" dirty="0"/>
              <a:t>Certify Section 3 Businesses based on 24 CFR Part 135 (State efforts)</a:t>
            </a:r>
          </a:p>
          <a:p>
            <a:r>
              <a:rPr lang="en-US" sz="2000" dirty="0"/>
              <a:t>Develop a Section 3 Certification (State is working with other state agencies to develop a process):</a:t>
            </a:r>
          </a:p>
          <a:p>
            <a:pPr lvl="1"/>
            <a:r>
              <a:rPr lang="en-US" sz="2000" dirty="0">
                <a:cs typeface="Times New Roman"/>
              </a:rPr>
              <a:t>Establish certification procedures and once certified is good for 3 years. </a:t>
            </a:r>
            <a:endParaRPr lang="en-US" sz="2000" dirty="0"/>
          </a:p>
          <a:p>
            <a:r>
              <a:rPr lang="en-US" sz="2000" dirty="0"/>
              <a:t>Include Section 3 businesses list in RFPs</a:t>
            </a:r>
          </a:p>
          <a:p>
            <a:endParaRPr lang="en-US" dirty="0">
              <a:cs typeface="Times New Roman"/>
            </a:endParaRP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30</a:t>
            </a:fld>
            <a:endParaRPr lang="en-US"/>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00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b="1" dirty="0"/>
              <a:t>Department of Environmental Quality</a:t>
            </a:r>
          </a:p>
        </p:txBody>
      </p:sp>
    </p:spTree>
    <p:extLst>
      <p:ext uri="{BB962C8B-B14F-4D97-AF65-F5344CB8AC3E}">
        <p14:creationId xmlns:p14="http://schemas.microsoft.com/office/powerpoint/2010/main" val="2561785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Good Faith Efforts</a:t>
            </a:r>
          </a:p>
        </p:txBody>
      </p:sp>
      <p:sp>
        <p:nvSpPr>
          <p:cNvPr id="7" name="Content Placeholder 6"/>
          <p:cNvSpPr>
            <a:spLocks noGrp="1"/>
          </p:cNvSpPr>
          <p:nvPr>
            <p:ph idx="1"/>
          </p:nvPr>
        </p:nvSpPr>
        <p:spPr>
          <a:xfrm>
            <a:off x="628650" y="1228728"/>
            <a:ext cx="7886700" cy="4098281"/>
          </a:xfrm>
        </p:spPr>
        <p:txBody>
          <a:bodyPr/>
          <a:lstStyle/>
          <a:p>
            <a:endParaRPr lang="en-US" sz="2000" dirty="0"/>
          </a:p>
          <a:p>
            <a:r>
              <a:rPr lang="en-US" sz="2000" dirty="0"/>
              <a:t>Exchange Section 3 businesses information with other agencies</a:t>
            </a:r>
          </a:p>
          <a:p>
            <a:r>
              <a:rPr lang="en-US" sz="2000" dirty="0"/>
              <a:t>Educate Residents about the Section 3 program (Open house)</a:t>
            </a:r>
          </a:p>
          <a:p>
            <a:r>
              <a:rPr lang="en-US" sz="2000" dirty="0"/>
              <a:t>Get involve with agencies that support Section 3 residents and Section 3 businesses</a:t>
            </a:r>
          </a:p>
          <a:p>
            <a:r>
              <a:rPr lang="en-US" sz="2000" dirty="0"/>
              <a:t>Section 3 success begins at every phase of the procurement process</a:t>
            </a:r>
          </a:p>
          <a:p>
            <a:r>
              <a:rPr lang="en-US" sz="2000" dirty="0">
                <a:cs typeface="Times New Roman"/>
              </a:rPr>
              <a:t>Emphasize Section 3 at Pre-Bid Conferences</a:t>
            </a: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31</a:t>
            </a:fld>
            <a:endParaRPr lang="en-US"/>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00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b="1" dirty="0"/>
              <a:t>Department of Environmental Quality</a:t>
            </a:r>
          </a:p>
        </p:txBody>
      </p:sp>
    </p:spTree>
    <p:extLst>
      <p:ext uri="{BB962C8B-B14F-4D97-AF65-F5344CB8AC3E}">
        <p14:creationId xmlns:p14="http://schemas.microsoft.com/office/powerpoint/2010/main" val="1246604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28650" y="243281"/>
            <a:ext cx="7886700" cy="916391"/>
          </a:xfrm>
        </p:spPr>
        <p:txBody>
          <a:bodyPr>
            <a:normAutofit/>
          </a:bodyPr>
          <a:lstStyle/>
          <a:p>
            <a:r>
              <a:rPr lang="en-US" dirty="0">
                <a:latin typeface="+mj-lt"/>
              </a:rPr>
              <a:t>Good faith efforts and partnerships</a:t>
            </a:r>
            <a:r>
              <a:rPr lang="en-US" sz="3100" dirty="0"/>
              <a:t/>
            </a:r>
            <a:br>
              <a:rPr lang="en-US" sz="3100" dirty="0"/>
            </a:br>
            <a:endParaRPr lang="en-US" b="1" dirty="0"/>
          </a:p>
        </p:txBody>
      </p:sp>
      <p:sp>
        <p:nvSpPr>
          <p:cNvPr id="2" name="Content Placeholder 1"/>
          <p:cNvSpPr>
            <a:spLocks noGrp="1"/>
          </p:cNvSpPr>
          <p:nvPr>
            <p:ph idx="1"/>
          </p:nvPr>
        </p:nvSpPr>
        <p:spPr/>
        <p:txBody>
          <a:bodyPr>
            <a:normAutofit fontScale="25000" lnSpcReduction="20000"/>
          </a:bodyPr>
          <a:lstStyle/>
          <a:p>
            <a:r>
              <a:rPr lang="en-US" sz="8400" dirty="0"/>
              <a:t>Four Phases of Enforcement  (Section 3 applies to these phases)</a:t>
            </a:r>
          </a:p>
          <a:p>
            <a:pPr lvl="2"/>
            <a:r>
              <a:rPr lang="en-US" sz="8400" dirty="0"/>
              <a:t>Bid Package Preparation and pre-bid meeting records:</a:t>
            </a:r>
          </a:p>
          <a:p>
            <a:pPr lvl="3"/>
            <a:r>
              <a:rPr lang="en-US" sz="8000" i="1" dirty="0">
                <a:cs typeface="Times New Roman"/>
              </a:rPr>
              <a:t>Emphasize Section 3 at Pre-Bid Conferences</a:t>
            </a:r>
          </a:p>
          <a:p>
            <a:pPr lvl="2"/>
            <a:r>
              <a:rPr lang="en-US" sz="8400" dirty="0"/>
              <a:t>Pre-Construction Activities</a:t>
            </a:r>
          </a:p>
          <a:p>
            <a:pPr lvl="2"/>
            <a:r>
              <a:rPr lang="en-US" sz="8400" dirty="0"/>
              <a:t>On-Site  Inspections (certified payrolls review)</a:t>
            </a:r>
          </a:p>
          <a:p>
            <a:pPr lvl="2"/>
            <a:r>
              <a:rPr lang="en-US" sz="8400" dirty="0"/>
              <a:t>Records Review</a:t>
            </a:r>
          </a:p>
          <a:p>
            <a:pPr lvl="1"/>
            <a:endParaRPr lang="en-US" sz="8000" dirty="0">
              <a:latin typeface="+mn-lt"/>
              <a:cs typeface="Times New Roman" pitchFamily="18" charset="0"/>
            </a:endParaRPr>
          </a:p>
          <a:p>
            <a:r>
              <a:rPr lang="en-US" sz="8200" dirty="0">
                <a:latin typeface="+mn-lt"/>
                <a:cs typeface="Times New Roman" pitchFamily="18" charset="0"/>
              </a:rPr>
              <a:t>Grantees decide how to achieve compliance. “Front-End” and/or “Back-End” (Good Faith Efforts): </a:t>
            </a:r>
          </a:p>
          <a:p>
            <a:pPr lvl="2"/>
            <a:r>
              <a:rPr lang="en-US" sz="8000" dirty="0">
                <a:latin typeface="+mn-lt"/>
                <a:cs typeface="Times New Roman" pitchFamily="18" charset="0"/>
              </a:rPr>
              <a:t>Front-End: Recruitment efforts</a:t>
            </a:r>
          </a:p>
          <a:p>
            <a:pPr lvl="2"/>
            <a:r>
              <a:rPr lang="en-US" sz="8000" dirty="0">
                <a:latin typeface="+mn-lt"/>
                <a:cs typeface="Times New Roman" pitchFamily="18" charset="0"/>
              </a:rPr>
              <a:t>Back-end: Preference and bid allowances are at the near total discretion of the sub recipient. </a:t>
            </a:r>
          </a:p>
          <a:p>
            <a:pPr marL="342900" lvl="1" indent="-40957">
              <a:buNone/>
            </a:pPr>
            <a:r>
              <a:rPr lang="en-US" sz="8000" dirty="0">
                <a:latin typeface="+mn-lt"/>
                <a:cs typeface="Times New Roman"/>
              </a:rPr>
              <a:t> </a:t>
            </a:r>
          </a:p>
          <a:p>
            <a:r>
              <a:rPr lang="en-US" sz="8200" dirty="0">
                <a:latin typeface="+mn-lt"/>
                <a:cs typeface="Times New Roman"/>
              </a:rPr>
              <a:t>Sponsor a Section 3 Workshop for contractors and sub contractors from the area </a:t>
            </a:r>
          </a:p>
          <a:p>
            <a:pPr marL="301943" lvl="1" indent="0">
              <a:buNone/>
            </a:pPr>
            <a:endParaRPr lang="en-US" sz="10000" dirty="0">
              <a:latin typeface="+mn-lt"/>
              <a:cs typeface="Times New Roman"/>
            </a:endParaRPr>
          </a:p>
          <a:p>
            <a:pPr marL="342900" lvl="1" indent="0">
              <a:buNone/>
            </a:pPr>
            <a:endParaRPr lang="en-US" sz="10000" dirty="0">
              <a:latin typeface="+mn-lt"/>
              <a:ea typeface="Ebrima" panose="02000000000000000000" pitchFamily="2" charset="0"/>
              <a:cs typeface="Ebrima" panose="02000000000000000000" pitchFamily="2" charset="0"/>
            </a:endParaRPr>
          </a:p>
          <a:p>
            <a:pPr lvl="1"/>
            <a:endParaRPr lang="en-US" sz="6800" dirty="0">
              <a:latin typeface="+mn-lt"/>
              <a:cs typeface="Times New Roman"/>
            </a:endParaRPr>
          </a:p>
          <a:p>
            <a:pPr marL="301943" lvl="1" indent="0">
              <a:buNone/>
            </a:pPr>
            <a:endParaRPr lang="en-US" sz="6800" dirty="0">
              <a:latin typeface="+mn-lt"/>
              <a:cs typeface="Times New Roman"/>
            </a:endParaRPr>
          </a:p>
          <a:p>
            <a:pPr lvl="1"/>
            <a:endParaRPr lang="en-US" sz="3600" dirty="0">
              <a:latin typeface="+mn-lt"/>
              <a:cs typeface="Times New Roman" pitchFamily="18" charset="0"/>
            </a:endParaRPr>
          </a:p>
          <a:p>
            <a:pPr lvl="1"/>
            <a:endParaRPr lang="en-US" sz="3600" dirty="0">
              <a:latin typeface="+mn-lt"/>
              <a:cs typeface="Times New Roman"/>
            </a:endParaRPr>
          </a:p>
          <a:p>
            <a:pPr marL="301943" lvl="1" indent="0">
              <a:buNone/>
            </a:pPr>
            <a:r>
              <a:rPr lang="en-US" sz="3500" dirty="0">
                <a:latin typeface="+mn-lt"/>
                <a:cs typeface="Times New Roman"/>
              </a:rPr>
              <a:t> </a:t>
            </a:r>
            <a:endParaRPr lang="en-US" sz="3500" dirty="0">
              <a:solidFill>
                <a:srgbClr val="0077D0"/>
              </a:solidFill>
              <a:latin typeface="+mn-lt"/>
              <a:cs typeface="Times New Roman" pitchFamily="18" charset="0"/>
            </a:endParaRPr>
          </a:p>
          <a:p>
            <a:pPr marL="457200" indent="-457200">
              <a:buFont typeface="Wingdings" pitchFamily="2" charset="2"/>
              <a:buChar char="Ø"/>
            </a:pPr>
            <a:endParaRPr lang="en-US" sz="4800" dirty="0">
              <a:solidFill>
                <a:srgbClr val="0077D0"/>
              </a:solidFill>
              <a:latin typeface="+mn-lt"/>
              <a:cs typeface="Times New Roman" pitchFamily="18" charset="0"/>
            </a:endParaRPr>
          </a:p>
          <a:p>
            <a:pPr marL="0" indent="0">
              <a:buNone/>
            </a:pPr>
            <a:endParaRPr lang="en-US" sz="3200" dirty="0">
              <a:solidFill>
                <a:srgbClr val="0077D0"/>
              </a:solidFill>
              <a:latin typeface="+mn-lt"/>
              <a:cs typeface="Times New Roman"/>
            </a:endParaRPr>
          </a:p>
          <a:p>
            <a:pPr lvl="1">
              <a:buFont typeface="Wingdings" panose="05000000000000000000" pitchFamily="2" charset="2"/>
              <a:buChar char="§"/>
            </a:pPr>
            <a:endParaRPr lang="en-US" dirty="0">
              <a:latin typeface="+mn-lt"/>
              <a:cs typeface="Times New Roman" pitchFamily="18" charset="0"/>
            </a:endParaRPr>
          </a:p>
          <a:p>
            <a:pPr lvl="1">
              <a:buFont typeface="Wingdings" panose="05000000000000000000" pitchFamily="2" charset="2"/>
              <a:buChar char="§"/>
            </a:pPr>
            <a:endParaRPr lang="en-US" dirty="0">
              <a:latin typeface="+mn-lt"/>
              <a:cs typeface="Times New Roman" pitchFamily="18" charset="0"/>
            </a:endParaRPr>
          </a:p>
          <a:p>
            <a:pPr lvl="1">
              <a:buFont typeface="Wingdings" panose="05000000000000000000" pitchFamily="2" charset="2"/>
              <a:buChar char="§"/>
            </a:pPr>
            <a:endParaRPr lang="en-US" dirty="0">
              <a:latin typeface="+mn-lt"/>
              <a:cs typeface="Times New Roman" pitchFamily="18" charset="0"/>
            </a:endParaRPr>
          </a:p>
          <a:p>
            <a:pPr marL="0" indent="0">
              <a:buNone/>
            </a:pPr>
            <a:endParaRPr lang="en-US" dirty="0">
              <a:latin typeface="+mn-lt"/>
              <a:cs typeface="Times New Roman" pitchFamily="18" charset="0"/>
            </a:endParaRPr>
          </a:p>
          <a:p>
            <a:pPr>
              <a:buFont typeface="Wingdings" panose="05000000000000000000" pitchFamily="2" charset="2"/>
              <a:buChar char="§"/>
            </a:pPr>
            <a:endParaRPr lang="en-US" dirty="0">
              <a:latin typeface="+mn-lt"/>
              <a:cs typeface="Times New Roman" pitchFamily="18" charset="0"/>
            </a:endParaRPr>
          </a:p>
          <a:p>
            <a:pPr>
              <a:buFont typeface="Wingdings" panose="05000000000000000000" pitchFamily="2" charset="2"/>
              <a:buChar char="§"/>
            </a:pPr>
            <a:endParaRPr lang="en-US" dirty="0">
              <a:latin typeface="+mn-lt"/>
              <a:cs typeface="Times New Roman" pitchFamily="18" charset="0"/>
            </a:endParaRPr>
          </a:p>
          <a:p>
            <a:pPr>
              <a:buFont typeface="Wingdings" panose="05000000000000000000" pitchFamily="2" charset="2"/>
              <a:buChar char="§"/>
            </a:pPr>
            <a:endParaRPr lang="en-US" dirty="0">
              <a:latin typeface="+mn-lt"/>
              <a:cs typeface="Times New Roman" pitchFamily="18" charset="0"/>
            </a:endParaRPr>
          </a:p>
          <a:p>
            <a:pPr>
              <a:buFont typeface="Wingdings" panose="05000000000000000000" pitchFamily="2" charset="2"/>
              <a:buChar char="§"/>
            </a:pPr>
            <a:endParaRPr lang="en-US" dirty="0">
              <a:latin typeface="+mn-lt"/>
              <a:cs typeface="Times New Roman" pitchFamily="18" charset="0"/>
            </a:endParaRPr>
          </a:p>
          <a:p>
            <a:pPr marL="0" indent="0">
              <a:buNone/>
            </a:pPr>
            <a:endParaRPr lang="en-US" dirty="0">
              <a:latin typeface="+mn-lt"/>
              <a:cs typeface="Times New Roman" pitchFamily="18" charset="0"/>
            </a:endParaRPr>
          </a:p>
          <a:p>
            <a:pPr marL="285750" indent="-285750">
              <a:buFont typeface="Wingdings" pitchFamily="2" charset="2"/>
              <a:buChar char="Ø"/>
            </a:pPr>
            <a:endParaRPr lang="en-US" sz="2400" dirty="0">
              <a:latin typeface="+mn-lt"/>
              <a:cs typeface="Times New Roman" pitchFamily="18" charset="0"/>
            </a:endParaRPr>
          </a:p>
          <a:p>
            <a:pPr marL="0" indent="0">
              <a:buNone/>
            </a:pPr>
            <a:endParaRPr lang="en-US" dirty="0">
              <a:latin typeface="+mn-lt"/>
            </a:endParaRPr>
          </a:p>
        </p:txBody>
      </p:sp>
      <p:sp>
        <p:nvSpPr>
          <p:cNvPr id="4" name="Title 1"/>
          <p:cNvSpPr txBox="1">
            <a:spLocks/>
          </p:cNvSpPr>
          <p:nvPr/>
        </p:nvSpPr>
        <p:spPr>
          <a:xfrm>
            <a:off x="275775" y="61540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956402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mj-lt"/>
              </a:rPr>
              <a:t>Good faith efforts and partnerships</a:t>
            </a:r>
            <a:r>
              <a:rPr lang="en-US" sz="3100" dirty="0">
                <a:latin typeface="+mj-lt"/>
              </a:rPr>
              <a:t/>
            </a:r>
            <a:br>
              <a:rPr lang="en-US" sz="3100" dirty="0">
                <a:latin typeface="+mj-lt"/>
              </a:rPr>
            </a:br>
            <a:endParaRPr lang="en-US" b="1" dirty="0">
              <a:latin typeface="+mj-lt"/>
            </a:endParaRPr>
          </a:p>
        </p:txBody>
      </p:sp>
      <p:sp>
        <p:nvSpPr>
          <p:cNvPr id="2" name="Content Placeholder 1"/>
          <p:cNvSpPr>
            <a:spLocks noGrp="1"/>
          </p:cNvSpPr>
          <p:nvPr>
            <p:ph idx="1"/>
          </p:nvPr>
        </p:nvSpPr>
        <p:spPr/>
        <p:txBody>
          <a:bodyPr>
            <a:normAutofit/>
          </a:bodyPr>
          <a:lstStyle/>
          <a:p>
            <a:r>
              <a:rPr lang="en-US" sz="2400" dirty="0">
                <a:latin typeface="+mn-lt"/>
                <a:ea typeface="Ebrima" panose="02000000000000000000" pitchFamily="2" charset="0"/>
                <a:cs typeface="Ebrima" panose="02000000000000000000" pitchFamily="2" charset="0"/>
              </a:rPr>
              <a:t>Establish procedures to notify Section 3 residents and businesses about contracting opportunities and Section 3 covered projects: State, Grantee and Contractors</a:t>
            </a:r>
            <a:endParaRPr lang="en-US" sz="2700" dirty="0">
              <a:latin typeface="+mn-lt"/>
              <a:ea typeface="Ebrima" panose="02000000000000000000" pitchFamily="2" charset="0"/>
              <a:cs typeface="Ebrima" panose="02000000000000000000" pitchFamily="2" charset="0"/>
            </a:endParaRPr>
          </a:p>
          <a:p>
            <a:r>
              <a:rPr lang="en-US" sz="2400" dirty="0">
                <a:latin typeface="+mn-lt"/>
                <a:cs typeface="Times New Roman"/>
              </a:rPr>
              <a:t>Develop and maintain lists of Section 3 residents:</a:t>
            </a:r>
          </a:p>
          <a:p>
            <a:pPr lvl="1"/>
            <a:r>
              <a:rPr lang="en-US" dirty="0"/>
              <a:t>Public Housing Authorities</a:t>
            </a:r>
          </a:p>
          <a:p>
            <a:pPr lvl="1"/>
            <a:r>
              <a:rPr lang="en-US" dirty="0"/>
              <a:t>Income Surveys</a:t>
            </a:r>
          </a:p>
          <a:p>
            <a:pPr lvl="1"/>
            <a:r>
              <a:rPr lang="en-US" dirty="0"/>
              <a:t>Area Employment agencies: workforce, job link, etc.</a:t>
            </a:r>
          </a:p>
          <a:p>
            <a:pPr lvl="1"/>
            <a:r>
              <a:rPr lang="en-US" dirty="0"/>
              <a:t>Public assistance programs: eligibility is often income </a:t>
            </a:r>
            <a:endParaRPr lang="en-US" sz="2700" dirty="0">
              <a:latin typeface="+mn-lt"/>
              <a:cs typeface="Times New Roman"/>
            </a:endParaRPr>
          </a:p>
          <a:p>
            <a:r>
              <a:rPr lang="en-US" sz="2400" dirty="0">
                <a:latin typeface="+mn-lt"/>
                <a:cs typeface="Times New Roman"/>
              </a:rPr>
              <a:t>Develop and maintain lists of Section 3 businesses: State and grantees</a:t>
            </a:r>
          </a:p>
          <a:p>
            <a:r>
              <a:rPr lang="en-US" sz="2400" dirty="0">
                <a:latin typeface="+mn-lt"/>
                <a:cs typeface="Times New Roman"/>
              </a:rPr>
              <a:t>Develop Section 3 Plan for Contractors ($100,000 contracts +). DWI has developed a template</a:t>
            </a:r>
          </a:p>
          <a:p>
            <a:pPr lvl="1"/>
            <a:endParaRPr lang="en-US" sz="2400" dirty="0">
              <a:latin typeface="+mn-lt"/>
              <a:cs typeface="Times New Roman"/>
            </a:endParaRPr>
          </a:p>
          <a:p>
            <a:pPr lvl="1"/>
            <a:endParaRPr lang="en-US" sz="2600" dirty="0">
              <a:latin typeface="+mn-lt"/>
              <a:ea typeface="Ebrima" panose="02000000000000000000" pitchFamily="2" charset="0"/>
              <a:cs typeface="Ebrima" panose="02000000000000000000" pitchFamily="2" charset="0"/>
            </a:endParaRPr>
          </a:p>
          <a:p>
            <a:pPr marL="0" indent="0">
              <a:buNone/>
            </a:pPr>
            <a:endParaRPr lang="en-US" dirty="0">
              <a:latin typeface="+mn-lt"/>
            </a:endParaRPr>
          </a:p>
        </p:txBody>
      </p:sp>
      <p:sp>
        <p:nvSpPr>
          <p:cNvPr id="4" name="Title 1"/>
          <p:cNvSpPr txBox="1">
            <a:spLocks/>
          </p:cNvSpPr>
          <p:nvPr/>
        </p:nvSpPr>
        <p:spPr>
          <a:xfrm>
            <a:off x="275775" y="61540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3312734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825" y="1362128"/>
            <a:ext cx="8382000" cy="4589470"/>
          </a:xfrm>
        </p:spPr>
        <p:txBody>
          <a:bodyPr>
            <a:normAutofit/>
          </a:bodyPr>
          <a:lstStyle/>
          <a:p>
            <a:pPr marL="0" indent="0">
              <a:buNone/>
            </a:pPr>
            <a:r>
              <a:rPr lang="en-US" dirty="0">
                <a:latin typeface="+mn-lt"/>
              </a:rPr>
              <a:t>Section 3 Plan guidance:</a:t>
            </a:r>
          </a:p>
          <a:p>
            <a:r>
              <a:rPr lang="en-US" dirty="0">
                <a:latin typeface="+mn-lt"/>
              </a:rPr>
              <a:t>Identification of the Project Area</a:t>
            </a:r>
          </a:p>
          <a:p>
            <a:r>
              <a:rPr lang="en-US" dirty="0">
                <a:latin typeface="+mn-lt"/>
              </a:rPr>
              <a:t>Specific Information about the current workforce (a complete list of people working on the site must be attached to the Section 3 plan).</a:t>
            </a:r>
          </a:p>
          <a:p>
            <a:r>
              <a:rPr lang="en-US" dirty="0">
                <a:latin typeface="+mn-lt"/>
              </a:rPr>
              <a:t>Specific plan for hiring Section 3 eligible residents</a:t>
            </a:r>
          </a:p>
          <a:p>
            <a:r>
              <a:rPr lang="en-US" dirty="0">
                <a:latin typeface="+mn-lt"/>
              </a:rPr>
              <a:t>Specific plan for engaging Section 3 designated business concerns</a:t>
            </a:r>
          </a:p>
          <a:p>
            <a:pPr marL="0" indent="0">
              <a:buNone/>
            </a:pPr>
            <a:endParaRPr lang="en-US" dirty="0">
              <a:latin typeface="+mn-lt"/>
            </a:endParaRPr>
          </a:p>
          <a:p>
            <a:pPr marL="0" indent="0">
              <a:buNone/>
            </a:pPr>
            <a:r>
              <a:rPr lang="en-US" dirty="0">
                <a:latin typeface="+mn-lt"/>
              </a:rPr>
              <a:t>If there is no need of new hires or sub contracting at the front end, the prime contractor shall provide a plan for the life of the grant to show good faith efforts. There is a possibility of new hires, subcontracting needs or </a:t>
            </a:r>
            <a:r>
              <a:rPr lang="en-US" dirty="0"/>
              <a:t>training opportunities</a:t>
            </a:r>
            <a:r>
              <a:rPr lang="en-US" dirty="0">
                <a:latin typeface="+mn-lt"/>
              </a:rPr>
              <a:t> during any phase of the construction.</a:t>
            </a:r>
          </a:p>
        </p:txBody>
      </p:sp>
      <p:sp>
        <p:nvSpPr>
          <p:cNvPr id="3" name="Title 2"/>
          <p:cNvSpPr>
            <a:spLocks noGrp="1"/>
          </p:cNvSpPr>
          <p:nvPr>
            <p:ph type="title"/>
          </p:nvPr>
        </p:nvSpPr>
        <p:spPr/>
        <p:txBody>
          <a:bodyPr>
            <a:normAutofit/>
          </a:bodyPr>
          <a:lstStyle/>
          <a:p>
            <a:r>
              <a:rPr lang="en-US" dirty="0">
                <a:latin typeface="+mj-lt"/>
              </a:rPr>
              <a:t>Section 3 Plan for All Contractors</a:t>
            </a:r>
          </a:p>
        </p:txBody>
      </p:sp>
      <p:sp>
        <p:nvSpPr>
          <p:cNvPr id="4" name="Title 1"/>
          <p:cNvSpPr txBox="1">
            <a:spLocks/>
          </p:cNvSpPr>
          <p:nvPr/>
        </p:nvSpPr>
        <p:spPr>
          <a:xfrm>
            <a:off x="275775" y="61540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586074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22367"/>
            <a:ext cx="8305800" cy="4343400"/>
          </a:xfrm>
        </p:spPr>
        <p:txBody>
          <a:bodyPr>
            <a:normAutofit/>
          </a:bodyPr>
          <a:lstStyle/>
          <a:p>
            <a:r>
              <a:rPr lang="en-US" sz="2200" dirty="0">
                <a:latin typeface="+mn-lt"/>
              </a:rPr>
              <a:t>Firm commitment to include as part of all bids the Section 3 Plan which identifies activities to comply with the Section 3 program and the Section 3 Clause in all sub-contracts</a:t>
            </a:r>
          </a:p>
          <a:p>
            <a:endParaRPr lang="en-US" sz="2200" dirty="0">
              <a:latin typeface="+mn-lt"/>
            </a:endParaRPr>
          </a:p>
          <a:p>
            <a:r>
              <a:rPr lang="en-US" sz="2200" dirty="0">
                <a:latin typeface="+mn-lt"/>
              </a:rPr>
              <a:t>Firm commitment to conduct aggressive outreach and notifications to potential Section 3 residents and businesses of hiring opportunities using site signage, flyers, etc.</a:t>
            </a:r>
          </a:p>
          <a:p>
            <a:endParaRPr lang="en-US" sz="2200" dirty="0">
              <a:latin typeface="+mn-lt"/>
            </a:endParaRPr>
          </a:p>
          <a:p>
            <a:r>
              <a:rPr lang="en-US" sz="2200" dirty="0">
                <a:latin typeface="+mn-lt"/>
              </a:rPr>
              <a:t>Firm commitment to provide identified area employment agencies of jobs available</a:t>
            </a:r>
          </a:p>
          <a:p>
            <a:endParaRPr lang="en-US" dirty="0">
              <a:latin typeface="+mn-lt"/>
            </a:endParaRPr>
          </a:p>
        </p:txBody>
      </p:sp>
      <p:sp>
        <p:nvSpPr>
          <p:cNvPr id="3" name="Title 2"/>
          <p:cNvSpPr>
            <a:spLocks noGrp="1"/>
          </p:cNvSpPr>
          <p:nvPr>
            <p:ph type="title"/>
          </p:nvPr>
        </p:nvSpPr>
        <p:spPr/>
        <p:txBody>
          <a:bodyPr/>
          <a:lstStyle/>
          <a:p>
            <a:r>
              <a:rPr lang="en-US" dirty="0">
                <a:latin typeface="+mj-lt"/>
              </a:rPr>
              <a:t>Section 3 Plan for All Contractors</a:t>
            </a:r>
          </a:p>
        </p:txBody>
      </p:sp>
      <p:sp>
        <p:nvSpPr>
          <p:cNvPr id="4" name="Title 1"/>
          <p:cNvSpPr txBox="1">
            <a:spLocks/>
          </p:cNvSpPr>
          <p:nvPr/>
        </p:nvSpPr>
        <p:spPr>
          <a:xfrm>
            <a:off x="275775" y="61540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3129473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sz="3600" dirty="0">
                <a:latin typeface="+mj-lt"/>
              </a:rPr>
              <a:t>Best practices and partnerships</a:t>
            </a:r>
            <a:r>
              <a:rPr lang="en-US" sz="3100" dirty="0">
                <a:latin typeface="+mj-lt"/>
              </a:rPr>
              <a:t/>
            </a:r>
            <a:br>
              <a:rPr lang="en-US" sz="3100" dirty="0">
                <a:latin typeface="+mj-lt"/>
              </a:rPr>
            </a:br>
            <a:endParaRPr lang="en-US" b="1" dirty="0">
              <a:latin typeface="+mj-lt"/>
            </a:endParaRPr>
          </a:p>
        </p:txBody>
      </p:sp>
      <p:sp>
        <p:nvSpPr>
          <p:cNvPr id="2" name="Content Placeholder 1"/>
          <p:cNvSpPr>
            <a:spLocks noGrp="1"/>
          </p:cNvSpPr>
          <p:nvPr>
            <p:ph idx="1"/>
          </p:nvPr>
        </p:nvSpPr>
        <p:spPr>
          <a:xfrm>
            <a:off x="628650" y="1228729"/>
            <a:ext cx="7886700" cy="4039557"/>
          </a:xfrm>
        </p:spPr>
        <p:txBody>
          <a:bodyPr>
            <a:normAutofit fontScale="47500" lnSpcReduction="20000"/>
          </a:bodyPr>
          <a:lstStyle/>
          <a:p>
            <a:pPr lvl="1"/>
            <a:endParaRPr lang="en-US" sz="3700" dirty="0">
              <a:latin typeface="+mn-lt"/>
              <a:cs typeface="Times New Roman"/>
            </a:endParaRPr>
          </a:p>
          <a:p>
            <a:pPr lvl="1"/>
            <a:r>
              <a:rPr lang="en-US" sz="5100" dirty="0">
                <a:latin typeface="+mn-lt"/>
                <a:cs typeface="Times New Roman"/>
              </a:rPr>
              <a:t>Explaining contractors the hiring requirements and reporting expectations is the key to a successful program </a:t>
            </a:r>
          </a:p>
          <a:p>
            <a:pPr marL="342900" lvl="1" indent="0">
              <a:buNone/>
            </a:pPr>
            <a:endParaRPr lang="en-US" sz="5100" dirty="0">
              <a:latin typeface="+mn-lt"/>
              <a:cs typeface="Times New Roman"/>
            </a:endParaRPr>
          </a:p>
          <a:p>
            <a:pPr lvl="1"/>
            <a:r>
              <a:rPr lang="en-US" sz="5100" dirty="0">
                <a:latin typeface="+mn-lt"/>
              </a:rPr>
              <a:t>Help contractors advertise vacancies &amp; subcontracting opportunities</a:t>
            </a:r>
          </a:p>
          <a:p>
            <a:pPr lvl="1"/>
            <a:endParaRPr lang="en-US" sz="5100" dirty="0">
              <a:latin typeface="+mn-lt"/>
            </a:endParaRPr>
          </a:p>
          <a:p>
            <a:pPr lvl="1"/>
            <a:r>
              <a:rPr lang="en-US" sz="5100" dirty="0">
                <a:latin typeface="+mn-lt"/>
                <a:cs typeface="Times New Roman" pitchFamily="18" charset="0"/>
              </a:rPr>
              <a:t>Ensure compliance from contractors and subcontractors</a:t>
            </a:r>
          </a:p>
          <a:p>
            <a:pPr lvl="1"/>
            <a:endParaRPr lang="en-US" sz="5100" dirty="0">
              <a:latin typeface="+mn-lt"/>
              <a:cs typeface="Times New Roman" pitchFamily="18" charset="0"/>
            </a:endParaRPr>
          </a:p>
          <a:p>
            <a:pPr lvl="1"/>
            <a:r>
              <a:rPr lang="en-US" sz="5100" dirty="0">
                <a:latin typeface="+mn-lt"/>
                <a:cs typeface="Times New Roman" pitchFamily="18" charset="0"/>
              </a:rPr>
              <a:t>Develop appropriate penalties/incentives for non-compliance or good performance</a:t>
            </a:r>
          </a:p>
          <a:p>
            <a:pPr lvl="1"/>
            <a:endParaRPr lang="en-US" sz="3700" dirty="0">
              <a:latin typeface="+mn-lt"/>
            </a:endParaRPr>
          </a:p>
          <a:p>
            <a:pPr lvl="1"/>
            <a:endParaRPr lang="en-US" sz="3700" dirty="0">
              <a:latin typeface="+mn-lt"/>
              <a:cs typeface="Times New Roman" pitchFamily="18" charset="0"/>
            </a:endParaRPr>
          </a:p>
          <a:p>
            <a:pPr lvl="1">
              <a:buFont typeface="Wingdings" panose="05000000000000000000" pitchFamily="2" charset="2"/>
              <a:buChar char="§"/>
            </a:pPr>
            <a:endParaRPr lang="en-US" sz="4000" dirty="0">
              <a:latin typeface="+mn-lt"/>
              <a:cs typeface="Times New Roman" pitchFamily="18" charset="0"/>
            </a:endParaRPr>
          </a:p>
        </p:txBody>
      </p:sp>
      <p:sp>
        <p:nvSpPr>
          <p:cNvPr id="5" name="Title 1"/>
          <p:cNvSpPr txBox="1">
            <a:spLocks/>
          </p:cNvSpPr>
          <p:nvPr/>
        </p:nvSpPr>
        <p:spPr>
          <a:xfrm>
            <a:off x="275775" y="61540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688233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r>
              <a:rPr lang="en-US" sz="3200" dirty="0">
                <a:latin typeface="+mj-lt"/>
              </a:rPr>
              <a:t>Best practices and partnerships</a:t>
            </a:r>
            <a:r>
              <a:rPr lang="en-US" sz="3100" dirty="0">
                <a:latin typeface="+mj-lt"/>
              </a:rPr>
              <a:t/>
            </a:r>
            <a:br>
              <a:rPr lang="en-US" sz="3100" dirty="0">
                <a:latin typeface="+mj-lt"/>
              </a:rPr>
            </a:br>
            <a:endParaRPr lang="en-US" b="1" dirty="0">
              <a:latin typeface="+mj-lt"/>
            </a:endParaRPr>
          </a:p>
        </p:txBody>
      </p:sp>
      <p:sp>
        <p:nvSpPr>
          <p:cNvPr id="2" name="Content Placeholder 1"/>
          <p:cNvSpPr>
            <a:spLocks noGrp="1"/>
          </p:cNvSpPr>
          <p:nvPr>
            <p:ph idx="1"/>
          </p:nvPr>
        </p:nvSpPr>
        <p:spPr/>
        <p:txBody>
          <a:bodyPr>
            <a:normAutofit/>
          </a:bodyPr>
          <a:lstStyle/>
          <a:p>
            <a:pPr marL="342900" lvl="1" indent="0">
              <a:buNone/>
            </a:pPr>
            <a:endParaRPr lang="en-US" sz="2800" dirty="0">
              <a:latin typeface="+mn-lt"/>
              <a:cs typeface="Times New Roman" pitchFamily="18" charset="0"/>
            </a:endParaRPr>
          </a:p>
          <a:p>
            <a:r>
              <a:rPr lang="en-US" sz="2800" dirty="0">
                <a:latin typeface="+mn-lt"/>
                <a:cs typeface="Times New Roman" pitchFamily="18" charset="0"/>
              </a:rPr>
              <a:t>If an individual was unemployed for the majority of the year, their income may be sufficiently depleted to qualify as a Section 3 resident. Section 3 is much more than laborers, landscaping and cleaning services.  </a:t>
            </a:r>
          </a:p>
          <a:p>
            <a:endParaRPr lang="en-US" sz="2800" dirty="0">
              <a:latin typeface="+mn-lt"/>
              <a:cs typeface="Times New Roman" pitchFamily="18" charset="0"/>
            </a:endParaRPr>
          </a:p>
          <a:p>
            <a:r>
              <a:rPr lang="en-US" sz="2800" dirty="0">
                <a:latin typeface="+mn-lt"/>
                <a:cs typeface="Times New Roman" pitchFamily="18" charset="0"/>
              </a:rPr>
              <a:t>Re hires are still considered “New Hires”.  If the businesses re call the same employee when they have work. </a:t>
            </a:r>
          </a:p>
          <a:p>
            <a:pPr lvl="1"/>
            <a:endParaRPr lang="en-US" sz="4000" dirty="0">
              <a:latin typeface="+mn-lt"/>
              <a:cs typeface="Times New Roman" pitchFamily="18" charset="0"/>
            </a:endParaRPr>
          </a:p>
          <a:p>
            <a:pPr marL="342900" lvl="1" indent="0" algn="ctr">
              <a:buNone/>
            </a:pPr>
            <a:endParaRPr lang="en-US" sz="4000" dirty="0">
              <a:latin typeface="+mn-lt"/>
              <a:cs typeface="Times New Roman" pitchFamily="18" charset="0"/>
            </a:endParaRPr>
          </a:p>
          <a:p>
            <a:pPr lvl="1">
              <a:buNone/>
            </a:pPr>
            <a:endParaRPr lang="en-US" sz="8000" dirty="0">
              <a:latin typeface="+mn-lt"/>
              <a:cs typeface="Times New Roman" pitchFamily="18" charset="0"/>
            </a:endParaRPr>
          </a:p>
          <a:p>
            <a:pPr lvl="1"/>
            <a:endParaRPr lang="en-US" sz="4000" dirty="0">
              <a:latin typeface="+mn-lt"/>
              <a:cs typeface="Times New Roman" pitchFamily="18" charset="0"/>
            </a:endParaRPr>
          </a:p>
          <a:p>
            <a:pPr lvl="1"/>
            <a:endParaRPr lang="en-US" sz="4000" dirty="0">
              <a:latin typeface="+mn-lt"/>
              <a:cs typeface="Times New Roman" pitchFamily="18" charset="0"/>
            </a:endParaRPr>
          </a:p>
        </p:txBody>
      </p:sp>
      <p:sp>
        <p:nvSpPr>
          <p:cNvPr id="4" name="Title 1"/>
          <p:cNvSpPr txBox="1">
            <a:spLocks/>
          </p:cNvSpPr>
          <p:nvPr/>
        </p:nvSpPr>
        <p:spPr>
          <a:xfrm>
            <a:off x="275775" y="61540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990280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Best practices and partnerships</a:t>
            </a:r>
          </a:p>
        </p:txBody>
      </p:sp>
      <p:sp>
        <p:nvSpPr>
          <p:cNvPr id="2" name="Content Placeholder 1"/>
          <p:cNvSpPr>
            <a:spLocks noGrp="1"/>
          </p:cNvSpPr>
          <p:nvPr>
            <p:ph idx="1"/>
          </p:nvPr>
        </p:nvSpPr>
        <p:spPr/>
        <p:txBody>
          <a:bodyPr>
            <a:normAutofit/>
          </a:bodyPr>
          <a:lstStyle/>
          <a:p>
            <a:pPr marL="0" lvl="1" indent="0">
              <a:spcBef>
                <a:spcPts val="750"/>
              </a:spcBef>
              <a:spcAft>
                <a:spcPts val="600"/>
              </a:spcAft>
              <a:buNone/>
            </a:pPr>
            <a:r>
              <a:rPr lang="en-US" sz="2000" dirty="0">
                <a:latin typeface="+mn-lt"/>
                <a:cs typeface="Times New Roman" pitchFamily="18" charset="0"/>
              </a:rPr>
              <a:t>Network/collaborate with local agencies/</a:t>
            </a:r>
            <a:r>
              <a:rPr lang="en-US" sz="2000" dirty="0"/>
              <a:t> Outreach</a:t>
            </a:r>
            <a:r>
              <a:rPr lang="en-US" sz="2000" dirty="0">
                <a:latin typeface="+mn-lt"/>
                <a:cs typeface="Times New Roman" pitchFamily="18" charset="0"/>
              </a:rPr>
              <a:t>:</a:t>
            </a:r>
            <a:endParaRPr lang="en-US" sz="2000" dirty="0">
              <a:latin typeface="+mn-lt"/>
            </a:endParaRPr>
          </a:p>
          <a:p>
            <a:pPr lvl="1">
              <a:spcAft>
                <a:spcPts val="600"/>
              </a:spcAft>
            </a:pPr>
            <a:r>
              <a:rPr lang="en-US" sz="1800" dirty="0"/>
              <a:t>Coordinate activities with local educational institutions: </a:t>
            </a:r>
            <a:r>
              <a:rPr lang="en-US" sz="1800" dirty="0">
                <a:latin typeface="+mn-lt"/>
              </a:rPr>
              <a:t>Community Colleges, Universities and High schools. </a:t>
            </a:r>
          </a:p>
          <a:p>
            <a:pPr lvl="1">
              <a:spcAft>
                <a:spcPts val="600"/>
              </a:spcAft>
            </a:pPr>
            <a:r>
              <a:rPr lang="en-US" sz="1800" dirty="0">
                <a:latin typeface="+mn-lt"/>
              </a:rPr>
              <a:t>Workforce Development </a:t>
            </a:r>
          </a:p>
          <a:p>
            <a:pPr lvl="1">
              <a:spcAft>
                <a:spcPts val="600"/>
              </a:spcAft>
            </a:pPr>
            <a:r>
              <a:rPr lang="en-US" sz="1800" dirty="0">
                <a:latin typeface="+mn-lt"/>
              </a:rPr>
              <a:t>NC Work (Employment Security)</a:t>
            </a:r>
          </a:p>
          <a:p>
            <a:pPr lvl="1">
              <a:spcAft>
                <a:spcPts val="600"/>
              </a:spcAft>
            </a:pPr>
            <a:r>
              <a:rPr lang="en-US" sz="1800" dirty="0">
                <a:latin typeface="+mn-lt"/>
              </a:rPr>
              <a:t>Department of Social Services</a:t>
            </a:r>
          </a:p>
          <a:p>
            <a:pPr lvl="1"/>
            <a:r>
              <a:rPr lang="en-US" sz="1800" dirty="0"/>
              <a:t>Community Newspaper</a:t>
            </a:r>
          </a:p>
          <a:p>
            <a:pPr lvl="1"/>
            <a:r>
              <a:rPr lang="en-US" sz="1800" dirty="0"/>
              <a:t>Resident Newsletters</a:t>
            </a:r>
          </a:p>
          <a:p>
            <a:pPr lvl="1"/>
            <a:r>
              <a:rPr lang="en-US" sz="1800" dirty="0"/>
              <a:t>Community Meetings</a:t>
            </a:r>
          </a:p>
          <a:p>
            <a:pPr lvl="1"/>
            <a:r>
              <a:rPr lang="en-US" sz="1800" dirty="0"/>
              <a:t>Financial Institutions: encourage FI with entrepreneurs programs</a:t>
            </a:r>
          </a:p>
          <a:p>
            <a:pPr lvl="1"/>
            <a:r>
              <a:rPr lang="en-US" sz="1800" dirty="0"/>
              <a:t>Referrals from Employment and Training Programs</a:t>
            </a:r>
          </a:p>
          <a:p>
            <a:pPr lvl="1"/>
            <a:r>
              <a:rPr lang="en-US" sz="1800" dirty="0"/>
              <a:t>Postings: Community Center and Govt. Offices and project area</a:t>
            </a:r>
          </a:p>
          <a:p>
            <a:pPr lvl="1">
              <a:spcAft>
                <a:spcPts val="600"/>
              </a:spcAft>
            </a:pPr>
            <a:endParaRPr lang="en-US" sz="2000" dirty="0">
              <a:latin typeface="+mn-lt"/>
            </a:endParaRPr>
          </a:p>
          <a:p>
            <a:pPr lvl="1">
              <a:spcAft>
                <a:spcPts val="600"/>
              </a:spcAft>
            </a:pPr>
            <a:endParaRPr lang="en-US" dirty="0">
              <a:latin typeface="+mn-lt"/>
            </a:endParaRPr>
          </a:p>
          <a:p>
            <a:endParaRPr lang="en-US" dirty="0">
              <a:latin typeface="+mn-lt"/>
            </a:endParaRPr>
          </a:p>
        </p:txBody>
      </p:sp>
      <p:sp>
        <p:nvSpPr>
          <p:cNvPr id="4" name="Title 1"/>
          <p:cNvSpPr txBox="1">
            <a:spLocks/>
          </p:cNvSpPr>
          <p:nvPr/>
        </p:nvSpPr>
        <p:spPr>
          <a:xfrm>
            <a:off x="275775" y="61540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153219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3 in Procurement </a:t>
            </a:r>
          </a:p>
        </p:txBody>
      </p:sp>
      <p:sp>
        <p:nvSpPr>
          <p:cNvPr id="4" name="Content Placeholder 3"/>
          <p:cNvSpPr>
            <a:spLocks noGrp="1"/>
          </p:cNvSpPr>
          <p:nvPr>
            <p:ph idx="1"/>
          </p:nvPr>
        </p:nvSpPr>
        <p:spPr>
          <a:xfrm>
            <a:off x="628650" y="1228728"/>
            <a:ext cx="7886700" cy="4799587"/>
          </a:xfrm>
        </p:spPr>
        <p:txBody>
          <a:bodyPr>
            <a:normAutofit lnSpcReduction="10000"/>
          </a:bodyPr>
          <a:lstStyle/>
          <a:p>
            <a:pPr marL="461963" lvl="1" indent="-461963"/>
            <a:r>
              <a:rPr lang="en-US" sz="2400" dirty="0"/>
              <a:t>Section 3 Procurement Standards:</a:t>
            </a:r>
            <a:br>
              <a:rPr lang="en-US" sz="2400" dirty="0"/>
            </a:br>
            <a:endParaRPr lang="en-US" sz="2400" dirty="0"/>
          </a:p>
          <a:p>
            <a:pPr marL="804863" lvl="2" indent="-461963"/>
            <a:r>
              <a:rPr lang="en-US" sz="2400" dirty="0"/>
              <a:t>Encourages a</a:t>
            </a:r>
            <a:r>
              <a:rPr lang="en-US" sz="2400" i="1" u="sng" dirty="0"/>
              <a:t> preference </a:t>
            </a:r>
            <a:r>
              <a:rPr lang="en-US" sz="2400" dirty="0"/>
              <a:t>for Section 3 businesses</a:t>
            </a:r>
            <a:br>
              <a:rPr lang="en-US" sz="2400" dirty="0"/>
            </a:br>
            <a:endParaRPr lang="en-US" sz="2400" dirty="0"/>
          </a:p>
          <a:p>
            <a:pPr marL="804863" lvl="2" indent="-461963"/>
            <a:r>
              <a:rPr lang="en-US" sz="2400" dirty="0"/>
              <a:t>Geographic </a:t>
            </a:r>
            <a:r>
              <a:rPr lang="en-US" sz="2400" i="1" u="sng" dirty="0"/>
              <a:t>preference</a:t>
            </a:r>
            <a:r>
              <a:rPr lang="en-US" sz="2400" dirty="0"/>
              <a:t> is not allowed for scoring competitive bids, </a:t>
            </a:r>
            <a:r>
              <a:rPr lang="en-US" sz="2400" i="1" dirty="0"/>
              <a:t>except where applicable Federal statues expressly mandate or encourage.</a:t>
            </a:r>
            <a:br>
              <a:rPr lang="en-US" sz="2400" i="1" dirty="0"/>
            </a:br>
            <a:endParaRPr lang="en-US" sz="2400" i="1" dirty="0"/>
          </a:p>
          <a:p>
            <a:pPr marL="803275" lvl="2" indent="-460375"/>
            <a:r>
              <a:rPr lang="en-US" sz="2400" dirty="0"/>
              <a:t>Section 3 </a:t>
            </a:r>
            <a:r>
              <a:rPr lang="en-US" sz="2400" i="1" u="sng" dirty="0"/>
              <a:t>consideration</a:t>
            </a:r>
            <a:r>
              <a:rPr lang="en-US" sz="2400" dirty="0"/>
              <a:t> may be included as an evaluation factor where price is not sole factor</a:t>
            </a:r>
          </a:p>
          <a:p>
            <a:pPr marL="804863" lvl="2" indent="-461963"/>
            <a:r>
              <a:rPr lang="en-US" sz="2400" dirty="0"/>
              <a:t>Contractor/subcontractors are held to the same standards</a:t>
            </a:r>
            <a:br>
              <a:rPr lang="en-US" sz="2400" dirty="0"/>
            </a:br>
            <a:endParaRPr lang="en-US" sz="2400" dirty="0"/>
          </a:p>
          <a:p>
            <a:pPr marL="804863" lvl="2" indent="-461963"/>
            <a:r>
              <a:rPr lang="en-US" sz="2400" dirty="0"/>
              <a:t>Include Section 3 information in all bid packages and contracts</a:t>
            </a:r>
          </a:p>
          <a:p>
            <a:pPr marL="342900" lvl="2" indent="0">
              <a:buNone/>
            </a:pPr>
            <a:endParaRPr lang="en-US" dirty="0">
              <a:solidFill>
                <a:schemeClr val="accent3">
                  <a:lumMod val="50000"/>
                </a:schemeClr>
              </a:solidFill>
            </a:endParaRPr>
          </a:p>
        </p:txBody>
      </p:sp>
      <p:sp>
        <p:nvSpPr>
          <p:cNvPr id="2" name="Slide Number Placeholder 1"/>
          <p:cNvSpPr>
            <a:spLocks noGrp="1"/>
          </p:cNvSpPr>
          <p:nvPr>
            <p:ph type="sldNum" sz="quarter" idx="12"/>
          </p:nvPr>
        </p:nvSpPr>
        <p:spPr/>
        <p:txBody>
          <a:bodyPr/>
          <a:lstStyle/>
          <a:p>
            <a:fld id="{11F27F3A-B3E9-41ED-AF8F-A365F10BB65F}" type="slidenum">
              <a:rPr lang="en-US" smtClean="0"/>
              <a:pPr/>
              <a:t>39</a:t>
            </a:fld>
            <a:endParaRPr lang="en-US"/>
          </a:p>
        </p:txBody>
      </p:sp>
      <p:sp>
        <p:nvSpPr>
          <p:cNvPr id="5" name="Title 1"/>
          <p:cNvSpPr txBox="1">
            <a:spLocks/>
          </p:cNvSpPr>
          <p:nvPr/>
        </p:nvSpPr>
        <p:spPr>
          <a:xfrm>
            <a:off x="275775" y="61540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411277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Section 3</a:t>
            </a:r>
          </a:p>
        </p:txBody>
      </p:sp>
      <p:sp>
        <p:nvSpPr>
          <p:cNvPr id="3" name="Content Placeholder 2"/>
          <p:cNvSpPr>
            <a:spLocks noGrp="1"/>
          </p:cNvSpPr>
          <p:nvPr>
            <p:ph idx="1"/>
          </p:nvPr>
        </p:nvSpPr>
        <p:spPr/>
        <p:txBody>
          <a:bodyPr>
            <a:normAutofit/>
          </a:bodyPr>
          <a:lstStyle/>
          <a:p>
            <a:r>
              <a:rPr lang="en-US" sz="2600" dirty="0"/>
              <a:t>1968 Housing and Urban Development Act (12USC 1701u- Section 3)</a:t>
            </a:r>
          </a:p>
          <a:p>
            <a:r>
              <a:rPr lang="en-US" sz="2600" dirty="0"/>
              <a:t>1992 Housing and Urban Development Act: Amendments- Strengthened and clarified Section 3</a:t>
            </a:r>
          </a:p>
          <a:p>
            <a:r>
              <a:rPr lang="en-US" sz="2600" dirty="0"/>
              <a:t>1994 Interim Rule issued at 24  CRF Part 135 (Implementing Regulations)</a:t>
            </a:r>
          </a:p>
          <a:p>
            <a:pPr algn="ctr"/>
            <a:endParaRPr lang="en-US" sz="2600" dirty="0"/>
          </a:p>
          <a:p>
            <a:pPr marL="0" indent="0" algn="ctr">
              <a:buNone/>
            </a:pPr>
            <a:r>
              <a:rPr lang="en-US" sz="2600" i="1" dirty="0"/>
              <a:t>HUD funds are one of the largest sources of federal dollars….Typically result in new contracts, employment or training opportunities….</a:t>
            </a:r>
          </a:p>
          <a:p>
            <a:pPr marL="0" indent="0" algn="ctr">
              <a:buNone/>
            </a:pPr>
            <a:r>
              <a:rPr lang="en-US" sz="2600" i="1" dirty="0"/>
              <a:t>If economic opportunities  are created…Section 3 residents and businesses receive preference</a:t>
            </a:r>
          </a:p>
          <a:p>
            <a:pPr marL="0" indent="0" algn="ctr">
              <a:buNone/>
            </a:pPr>
            <a:endParaRPr lang="en-US" sz="2600" i="1" dirty="0"/>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4</a:t>
            </a:fld>
            <a:endParaRPr lang="en-US"/>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3963052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3 in Procurement </a:t>
            </a:r>
          </a:p>
        </p:txBody>
      </p:sp>
      <p:sp>
        <p:nvSpPr>
          <p:cNvPr id="4" name="Content Placeholder 3"/>
          <p:cNvSpPr>
            <a:spLocks noGrp="1"/>
          </p:cNvSpPr>
          <p:nvPr>
            <p:ph idx="1"/>
          </p:nvPr>
        </p:nvSpPr>
        <p:spPr/>
        <p:txBody>
          <a:bodyPr>
            <a:normAutofit lnSpcReduction="10000"/>
          </a:bodyPr>
          <a:lstStyle/>
          <a:p>
            <a:pPr marL="342900" lvl="2" indent="0">
              <a:buNone/>
            </a:pPr>
            <a:endParaRPr lang="en-US" sz="2000" dirty="0"/>
          </a:p>
          <a:p>
            <a:pPr marL="804863" lvl="2" indent="-461963"/>
            <a:r>
              <a:rPr lang="en-US" sz="2000" dirty="0"/>
              <a:t>Grantees should discuss Section 3 requirements at the Pre-Bid and Pre-Construction conferences/meetings: </a:t>
            </a:r>
          </a:p>
          <a:p>
            <a:pPr marL="1147763" lvl="3" indent="-461963"/>
            <a:r>
              <a:rPr lang="en-US" sz="1600" dirty="0"/>
              <a:t>The grantee (grant administrator or local government CDBG program coordinator) is responsible to go over the CDBG requirements during the meetings. </a:t>
            </a:r>
          </a:p>
          <a:p>
            <a:pPr marL="804863" lvl="2" indent="-461963"/>
            <a:r>
              <a:rPr lang="en-US" sz="2000" dirty="0"/>
              <a:t>DWI will attend these meetings to support the grantee with additional comments and answer questions from contractors, if needed: </a:t>
            </a:r>
          </a:p>
          <a:p>
            <a:pPr marL="1147763" lvl="3" indent="-461963"/>
            <a:r>
              <a:rPr lang="en-US" sz="1600" dirty="0"/>
              <a:t>Pre bid meeting: Provide an overview (brief description) of the CDBG requirements including Section 3 and Davis Bacon.</a:t>
            </a:r>
          </a:p>
          <a:p>
            <a:pPr marL="1147763" lvl="3" indent="-461963"/>
            <a:r>
              <a:rPr lang="en-US" sz="1600" dirty="0"/>
              <a:t>Pre construction meeting: Provide details of the CDBG requirements. And cover more details of Section 3 requirements and Davis Bacon. </a:t>
            </a:r>
            <a:br>
              <a:rPr lang="en-US" sz="1600" dirty="0"/>
            </a:br>
            <a:endParaRPr lang="en-US" sz="1600" dirty="0"/>
          </a:p>
          <a:p>
            <a:pPr marL="804863" lvl="2" indent="-461963"/>
            <a:r>
              <a:rPr lang="en-US" sz="2000" dirty="0"/>
              <a:t>Contractors Reporting Requirements:</a:t>
            </a:r>
          </a:p>
          <a:p>
            <a:pPr marL="1147763" lvl="3" indent="-342900"/>
            <a:r>
              <a:rPr lang="en-US" sz="2000" dirty="0"/>
              <a:t>Section 3 Plan – Prime Contractor</a:t>
            </a:r>
          </a:p>
          <a:p>
            <a:pPr marL="1147763" lvl="3" indent="-342900"/>
            <a:r>
              <a:rPr lang="en-US" sz="2000" dirty="0"/>
              <a:t>Master Subcontractor list on the 20</a:t>
            </a:r>
            <a:r>
              <a:rPr lang="en-US" sz="2000" baseline="30000" dirty="0"/>
              <a:t>th</a:t>
            </a:r>
            <a:r>
              <a:rPr lang="en-US" sz="2000" dirty="0"/>
              <a:t> day of each month after construction of Section 3 covered project has commenced</a:t>
            </a:r>
          </a:p>
          <a:p>
            <a:pPr marL="804863" lvl="3" indent="0">
              <a:buNone/>
            </a:pPr>
            <a:endParaRPr lang="en-US" dirty="0"/>
          </a:p>
        </p:txBody>
      </p:sp>
      <p:sp>
        <p:nvSpPr>
          <p:cNvPr id="2" name="Slide Number Placeholder 1"/>
          <p:cNvSpPr>
            <a:spLocks noGrp="1"/>
          </p:cNvSpPr>
          <p:nvPr>
            <p:ph type="sldNum" sz="quarter" idx="12"/>
          </p:nvPr>
        </p:nvSpPr>
        <p:spPr/>
        <p:txBody>
          <a:bodyPr/>
          <a:lstStyle/>
          <a:p>
            <a:fld id="{11F27F3A-B3E9-41ED-AF8F-A365F10BB65F}" type="slidenum">
              <a:rPr lang="en-US" smtClean="0"/>
              <a:pPr/>
              <a:t>40</a:t>
            </a:fld>
            <a:endParaRPr lang="en-US"/>
          </a:p>
        </p:txBody>
      </p:sp>
      <p:sp>
        <p:nvSpPr>
          <p:cNvPr id="5" name="Title 1"/>
          <p:cNvSpPr txBox="1">
            <a:spLocks/>
          </p:cNvSpPr>
          <p:nvPr/>
        </p:nvSpPr>
        <p:spPr>
          <a:xfrm>
            <a:off x="275775" y="61540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960447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 in Procurement </a:t>
            </a:r>
          </a:p>
        </p:txBody>
      </p:sp>
      <p:sp>
        <p:nvSpPr>
          <p:cNvPr id="3" name="Content Placeholder 2"/>
          <p:cNvSpPr>
            <a:spLocks noGrp="1"/>
          </p:cNvSpPr>
          <p:nvPr>
            <p:ph idx="1"/>
          </p:nvPr>
        </p:nvSpPr>
        <p:spPr/>
        <p:txBody>
          <a:bodyPr>
            <a:normAutofit/>
          </a:bodyPr>
          <a:lstStyle/>
          <a:p>
            <a:r>
              <a:rPr lang="en-US" sz="2000" dirty="0"/>
              <a:t>Consider re-sizing activities to increase Section 3 businesses participation</a:t>
            </a:r>
          </a:p>
          <a:p>
            <a:r>
              <a:rPr lang="en-US" sz="2000" dirty="0"/>
              <a:t>Contractors can commit to hire Section 3 Residents in advance: points can be added to the bid package for that commitment </a:t>
            </a:r>
          </a:p>
          <a:p>
            <a:r>
              <a:rPr lang="en-US" sz="2000" dirty="0"/>
              <a:t>Hold effective pre bids meetings: grantee and contractor responsibilities</a:t>
            </a:r>
          </a:p>
          <a:p>
            <a:r>
              <a:rPr lang="en-US" sz="2000" dirty="0"/>
              <a:t>AFFIDAVITS: Include acknowledgement form in the bid package for Minority/Women owned businesses and Section 3 businesses goals commitment and:</a:t>
            </a:r>
          </a:p>
          <a:p>
            <a:pPr lvl="1"/>
            <a:r>
              <a:rPr lang="en-US" sz="1800" dirty="0"/>
              <a:t>MBE/WBE (DEB) Instruction and tables </a:t>
            </a:r>
          </a:p>
          <a:p>
            <a:pPr lvl="1"/>
            <a:r>
              <a:rPr lang="en-US" sz="1800" dirty="0"/>
              <a:t>State of NC MBE/WBE Affidavits A, B, C and D</a:t>
            </a:r>
          </a:p>
          <a:p>
            <a:pPr lvl="3"/>
            <a:endParaRPr lang="en-US" sz="1400" dirty="0"/>
          </a:p>
          <a:p>
            <a:pPr marL="0" indent="0">
              <a:buNone/>
            </a:pPr>
            <a:endParaRPr lang="en-US" sz="2000" dirty="0"/>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41</a:t>
            </a:fld>
            <a:endParaRPr lang="en-US"/>
          </a:p>
        </p:txBody>
      </p:sp>
      <p:sp>
        <p:nvSpPr>
          <p:cNvPr id="5" name="Title 1"/>
          <p:cNvSpPr txBox="1">
            <a:spLocks/>
          </p:cNvSpPr>
          <p:nvPr/>
        </p:nvSpPr>
        <p:spPr>
          <a:xfrm>
            <a:off x="275775" y="61540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765029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875" y="8864"/>
            <a:ext cx="8858250" cy="863972"/>
          </a:xfrm>
        </p:spPr>
        <p:txBody>
          <a:bodyPr/>
          <a:lstStyle/>
          <a:p>
            <a:r>
              <a:rPr lang="en-US" dirty="0"/>
              <a:t>Section 3 New Ruling (still under review)</a:t>
            </a:r>
          </a:p>
        </p:txBody>
      </p:sp>
      <p:sp>
        <p:nvSpPr>
          <p:cNvPr id="5" name="Slide Number Placeholder 4"/>
          <p:cNvSpPr>
            <a:spLocks noGrp="1"/>
          </p:cNvSpPr>
          <p:nvPr>
            <p:ph type="sldNum" sz="quarter" idx="12"/>
          </p:nvPr>
        </p:nvSpPr>
        <p:spPr/>
        <p:txBody>
          <a:bodyPr/>
          <a:lstStyle/>
          <a:p>
            <a:fld id="{11F27F3A-B3E9-41ED-AF8F-A365F10BB65F}" type="slidenum">
              <a:rPr lang="en-US" smtClean="0"/>
              <a:pPr/>
              <a:t>42</a:t>
            </a:fld>
            <a:endParaRPr lang="en-US"/>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7" name="Subtitle 2"/>
          <p:cNvSpPr>
            <a:spLocks noGrp="1"/>
          </p:cNvSpPr>
          <p:nvPr>
            <p:ph idx="4294967295"/>
          </p:nvPr>
        </p:nvSpPr>
        <p:spPr>
          <a:xfrm>
            <a:off x="224444" y="1905000"/>
            <a:ext cx="8528858" cy="3199015"/>
          </a:xfrm>
          <a:prstGeom prst="rect">
            <a:avLst/>
          </a:prstGeom>
        </p:spPr>
        <p:txBody>
          <a:bodyPr>
            <a:normAutofit/>
          </a:bodyPr>
          <a:lstStyle/>
          <a:p>
            <a:pPr marL="0" lvl="2" indent="0" algn="ctr">
              <a:spcBef>
                <a:spcPts val="600"/>
              </a:spcBef>
              <a:buClr>
                <a:schemeClr val="bg2">
                  <a:lumMod val="25000"/>
                </a:schemeClr>
              </a:buClr>
              <a:buSzPct val="125000"/>
              <a:buNone/>
            </a:pPr>
            <a:r>
              <a:rPr lang="en-US" sz="2500" b="1" dirty="0">
                <a:solidFill>
                  <a:schemeClr val="bg2">
                    <a:lumMod val="25000"/>
                  </a:schemeClr>
                </a:solidFill>
              </a:rPr>
              <a:t>          </a:t>
            </a:r>
          </a:p>
          <a:p>
            <a:pPr marL="0" lvl="2" indent="0" algn="ctr">
              <a:spcBef>
                <a:spcPts val="600"/>
              </a:spcBef>
              <a:buClr>
                <a:schemeClr val="bg2">
                  <a:lumMod val="25000"/>
                </a:schemeClr>
              </a:buClr>
              <a:buSzPct val="125000"/>
              <a:buNone/>
            </a:pPr>
            <a:endParaRPr lang="en-US" sz="2500" b="1" dirty="0">
              <a:solidFill>
                <a:schemeClr val="bg2">
                  <a:lumMod val="25000"/>
                </a:schemeClr>
              </a:solidFill>
            </a:endParaRPr>
          </a:p>
          <a:p>
            <a:pPr marL="0" lvl="2" indent="0" algn="ctr">
              <a:spcBef>
                <a:spcPts val="600"/>
              </a:spcBef>
              <a:buClr>
                <a:schemeClr val="bg2">
                  <a:lumMod val="25000"/>
                </a:schemeClr>
              </a:buClr>
              <a:buSzPct val="125000"/>
              <a:buNone/>
            </a:pPr>
            <a:r>
              <a:rPr lang="en-US" sz="2500" b="1" dirty="0">
                <a:solidFill>
                  <a:srgbClr val="778591"/>
                </a:solidFill>
              </a:rPr>
              <a:t> </a:t>
            </a:r>
            <a:r>
              <a:rPr lang="en-US" sz="3000" b="1" dirty="0">
                <a:solidFill>
                  <a:srgbClr val="778591"/>
                </a:solidFill>
              </a:rPr>
              <a:t>New ruling Vs. Current “Main Changes”</a:t>
            </a:r>
            <a:endParaRPr lang="en-US" sz="3000" b="1" dirty="0">
              <a:solidFill>
                <a:srgbClr val="778591"/>
              </a:solidFill>
              <a:cs typeface="Times New Roman"/>
            </a:endParaRPr>
          </a:p>
          <a:p>
            <a:pPr marL="0" lvl="2" indent="0" algn="ctr">
              <a:spcBef>
                <a:spcPts val="600"/>
              </a:spcBef>
              <a:buClr>
                <a:schemeClr val="bg2">
                  <a:lumMod val="25000"/>
                </a:schemeClr>
              </a:buClr>
              <a:buSzPct val="125000"/>
              <a:buNone/>
            </a:pPr>
            <a:r>
              <a:rPr lang="en-US" sz="3000" dirty="0">
                <a:solidFill>
                  <a:srgbClr val="005EA4"/>
                </a:solidFill>
                <a:cs typeface="Times New Roman"/>
              </a:rPr>
              <a:t>Renewed emphasis on enforcement of Section 3.</a:t>
            </a:r>
          </a:p>
          <a:p>
            <a:pPr marL="301943" lvl="1" indent="0" algn="ctr">
              <a:buNone/>
            </a:pPr>
            <a:endParaRPr lang="en-US" sz="3000" dirty="0">
              <a:solidFill>
                <a:srgbClr val="005EA4"/>
              </a:solidFill>
              <a:cs typeface="Times New Roman"/>
            </a:endParaRPr>
          </a:p>
        </p:txBody>
      </p:sp>
    </p:spTree>
    <p:extLst>
      <p:ext uri="{BB962C8B-B14F-4D97-AF65-F5344CB8AC3E}">
        <p14:creationId xmlns:p14="http://schemas.microsoft.com/office/powerpoint/2010/main" val="11104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 y="0"/>
          <a:ext cx="9143999" cy="6916863"/>
        </p:xfrm>
        <a:graphic>
          <a:graphicData uri="http://schemas.openxmlformats.org/drawingml/2006/table">
            <a:tbl>
              <a:tblPr firstRow="1" bandRow="1">
                <a:tableStyleId>{5C22544A-7EE6-4342-B048-85BDC9FD1C3A}</a:tableStyleId>
              </a:tblPr>
              <a:tblGrid>
                <a:gridCol w="5301982">
                  <a:extLst>
                    <a:ext uri="{9D8B030D-6E8A-4147-A177-3AD203B41FA5}">
                      <a16:colId xmlns:a16="http://schemas.microsoft.com/office/drawing/2014/main" xmlns="" val="20000"/>
                    </a:ext>
                  </a:extLst>
                </a:gridCol>
                <a:gridCol w="3842017">
                  <a:extLst>
                    <a:ext uri="{9D8B030D-6E8A-4147-A177-3AD203B41FA5}">
                      <a16:colId xmlns:a16="http://schemas.microsoft.com/office/drawing/2014/main" xmlns="" val="20001"/>
                    </a:ext>
                  </a:extLst>
                </a:gridCol>
              </a:tblGrid>
              <a:tr h="374805">
                <a:tc>
                  <a:txBody>
                    <a:bodyPr/>
                    <a:lstStyle/>
                    <a:p>
                      <a:r>
                        <a:rPr lang="en-US" sz="2200" dirty="0"/>
                        <a:t>Current</a:t>
                      </a:r>
                    </a:p>
                  </a:txBody>
                  <a:tcPr/>
                </a:tc>
                <a:tc>
                  <a:txBody>
                    <a:bodyPr/>
                    <a:lstStyle/>
                    <a:p>
                      <a:r>
                        <a:rPr lang="en-US" sz="2200" b="1" dirty="0"/>
                        <a:t>Proposed</a:t>
                      </a:r>
                      <a:endParaRPr lang="en-US" sz="2200" dirty="0"/>
                    </a:p>
                  </a:txBody>
                  <a:tcPr/>
                </a:tc>
                <a:extLst>
                  <a:ext uri="{0D108BD9-81ED-4DB2-BD59-A6C34878D82A}">
                    <a16:rowId xmlns:a16="http://schemas.microsoft.com/office/drawing/2014/main" xmlns="" val="10000"/>
                  </a:ext>
                </a:extLst>
              </a:tr>
              <a:tr h="88406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500" dirty="0"/>
                        <a:t>1. “To the greatest extent feasible” this means best efforts.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50" dirty="0"/>
                        <a:t>1. Establishes clearer guidelines for achieving compliance “to the greatest extent</a:t>
                      </a:r>
                      <a:r>
                        <a:rPr lang="en-US" sz="1450" baseline="0" dirty="0"/>
                        <a:t> </a:t>
                      </a:r>
                      <a:r>
                        <a:rPr lang="en-US" sz="1450" dirty="0"/>
                        <a:t>feasible”.  Increases Compliance by Covered Recipients.</a:t>
                      </a:r>
                    </a:p>
                  </a:txBody>
                  <a:tcPr/>
                </a:tc>
                <a:extLst>
                  <a:ext uri="{0D108BD9-81ED-4DB2-BD59-A6C34878D82A}">
                    <a16:rowId xmlns:a16="http://schemas.microsoft.com/office/drawing/2014/main" xmlns="" val="10001"/>
                  </a:ext>
                </a:extLst>
              </a:tr>
              <a:tr h="71404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t>2.</a:t>
                      </a:r>
                      <a:r>
                        <a:rPr lang="en-US" sz="1400" baseline="0" dirty="0"/>
                        <a:t> </a:t>
                      </a:r>
                      <a:r>
                        <a:rPr lang="en-US" sz="1400" dirty="0"/>
                        <a:t>The current regulation sets a goal for Section 3 residents to comprise 30 percent of all new hires, regardless of the length of employment.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a:t>
                      </a:r>
                      <a:r>
                        <a:rPr lang="en-US" sz="1500" baseline="0" dirty="0"/>
                        <a:t> </a:t>
                      </a:r>
                      <a:r>
                        <a:rPr lang="en-US" sz="1500" dirty="0"/>
                        <a:t>Requires “new hires” to work a minimum percentage of hours. </a:t>
                      </a:r>
                    </a:p>
                  </a:txBody>
                  <a:tcPr/>
                </a:tc>
                <a:extLst>
                  <a:ext uri="{0D108BD9-81ED-4DB2-BD59-A6C34878D82A}">
                    <a16:rowId xmlns:a16="http://schemas.microsoft.com/office/drawing/2014/main" xmlns="" val="10002"/>
                  </a:ext>
                </a:extLst>
              </a:tr>
              <a:tr h="1204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3. Section 3 Business must meet one of the following three definitions: (a) 51 percent owned by Section 3 residents; (b) at least 30 percent of permanent, full-time employees are Section 3 residents; (c) provides evidence of a commitment to subcontract 25 percent or more of the dollar amount of all subcontracts to businesses that meet definitions (a) or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3. Revises the definition of a “Section 3 Business”. The proposed rule removes category (c) of the current definition of a Section 3 Business and adds two new categories.</a:t>
                      </a:r>
                    </a:p>
                  </a:txBody>
                  <a:tcPr/>
                </a:tc>
                <a:extLst>
                  <a:ext uri="{0D108BD9-81ED-4DB2-BD59-A6C34878D82A}">
                    <a16:rowId xmlns:a16="http://schemas.microsoft.com/office/drawing/2014/main" xmlns="" val="10003"/>
                  </a:ext>
                </a:extLst>
              </a:tr>
              <a:tr h="803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t>4. The definitions of Section 3 resident and Section 3 business concern in the current Section 3 regulation do not limit eligibility to beneficiaries that are actually located in the proximity of HUD-funded projects or activities.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4. Introduction of New Term “Section 3 Local Area” Keeps HUD-Funded Jobs and Contracts Local.</a:t>
                      </a:r>
                    </a:p>
                  </a:txBody>
                  <a:tcPr/>
                </a:tc>
                <a:extLst>
                  <a:ext uri="{0D108BD9-81ED-4DB2-BD59-A6C34878D82A}">
                    <a16:rowId xmlns:a16="http://schemas.microsoft.com/office/drawing/2014/main" xmlns="" val="10004"/>
                  </a:ext>
                </a:extLst>
              </a:tr>
              <a:tr h="1521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5. The requirements of Section 3 apply to recipients of HUD Community Planning and Development funding exceeding an </a:t>
                      </a:r>
                      <a:r>
                        <a:rPr lang="en-US" sz="1400" i="1" dirty="0"/>
                        <a:t>aggregate total</a:t>
                      </a:r>
                      <a:r>
                        <a:rPr lang="en-US" sz="1400" dirty="0"/>
                        <a:t> of $200,000. Contractors or subcontractors that receive contracts in </a:t>
                      </a:r>
                      <a:r>
                        <a:rPr lang="en-US" sz="1400" u="sng" dirty="0"/>
                        <a:t>excess of $100,000 </a:t>
                      </a:r>
                      <a:r>
                        <a:rPr lang="en-US" sz="1400" dirty="0"/>
                        <a:t>for Section 3 covered projects/activities are required to comply with the Section 3 regulations in the same manner as direct recipients.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50" dirty="0"/>
                        <a:t>5. Sets a new funding threshold for non-PHA grantees. This proposed rule establishes a new threshold for recipients of covered housing and community development assistance that is based on the </a:t>
                      </a:r>
                      <a:r>
                        <a:rPr lang="en-US" sz="1450" i="1" dirty="0"/>
                        <a:t>expenditure </a:t>
                      </a:r>
                      <a:r>
                        <a:rPr lang="en-US" sz="1450" dirty="0"/>
                        <a:t>(not the receipt) of these funds.</a:t>
                      </a:r>
                    </a:p>
                  </a:txBody>
                  <a:tcPr/>
                </a:tc>
                <a:extLst>
                  <a:ext uri="{0D108BD9-81ED-4DB2-BD59-A6C34878D82A}">
                    <a16:rowId xmlns:a16="http://schemas.microsoft.com/office/drawing/2014/main" xmlns="" val="10005"/>
                  </a:ext>
                </a:extLst>
              </a:tr>
              <a:tr h="8566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50" dirty="0"/>
                        <a:t>6. Currently, the interim regulations set forth a minimum numerical goal that 3 percent of the total dollar amount of non-construction contracts shall be awarded to Section 3 businesses.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6. Removes the 3% minimum numerical goal for non-construction contracts. </a:t>
                      </a:r>
                    </a:p>
                    <a:p>
                      <a:endParaRPr lang="en-US" sz="1400"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462960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58723" y="76199"/>
          <a:ext cx="9085277" cy="6629402"/>
        </p:xfrm>
        <a:graphic>
          <a:graphicData uri="http://schemas.openxmlformats.org/drawingml/2006/table">
            <a:tbl>
              <a:tblPr firstRow="1" bandRow="1">
                <a:tableStyleId>{5C22544A-7EE6-4342-B048-85BDC9FD1C3A}</a:tableStyleId>
              </a:tblPr>
              <a:tblGrid>
                <a:gridCol w="5202680">
                  <a:extLst>
                    <a:ext uri="{9D8B030D-6E8A-4147-A177-3AD203B41FA5}">
                      <a16:colId xmlns:a16="http://schemas.microsoft.com/office/drawing/2014/main" xmlns="" val="20000"/>
                    </a:ext>
                  </a:extLst>
                </a:gridCol>
                <a:gridCol w="3882597">
                  <a:extLst>
                    <a:ext uri="{9D8B030D-6E8A-4147-A177-3AD203B41FA5}">
                      <a16:colId xmlns:a16="http://schemas.microsoft.com/office/drawing/2014/main" xmlns="" val="20001"/>
                    </a:ext>
                  </a:extLst>
                </a:gridCol>
              </a:tblGrid>
              <a:tr h="611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Current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Proposed</a:t>
                      </a:r>
                      <a:endParaRPr lang="en-US" dirty="0"/>
                    </a:p>
                  </a:txBody>
                  <a:tcPr/>
                </a:tc>
                <a:extLst>
                  <a:ext uri="{0D108BD9-81ED-4DB2-BD59-A6C34878D82A}">
                    <a16:rowId xmlns:a16="http://schemas.microsoft.com/office/drawing/2014/main" xmlns="" val="10000"/>
                  </a:ext>
                </a:extLst>
              </a:tr>
              <a:tr h="611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7. Requires PHAs and other grantees to monitor contractor payroll data,</a:t>
                      </a:r>
                      <a:r>
                        <a:rPr lang="en-US" sz="1400" baseline="0" dirty="0"/>
                        <a:t> </a:t>
                      </a:r>
                      <a:r>
                        <a:rPr lang="en-US" sz="1400" dirty="0"/>
                        <a:t>only apply as a best practice.</a:t>
                      </a:r>
                    </a:p>
                  </a:txBody>
                  <a:tcPr/>
                </a:tc>
                <a:tc>
                  <a:txBody>
                    <a:bodyPr/>
                    <a:lstStyle/>
                    <a:p>
                      <a:r>
                        <a:rPr lang="en-US" sz="1500" dirty="0"/>
                        <a:t>7. Requires PHAs and other grantees to monitor contractor payroll data. </a:t>
                      </a:r>
                    </a:p>
                  </a:txBody>
                  <a:tcPr/>
                </a:tc>
                <a:extLst>
                  <a:ext uri="{0D108BD9-81ED-4DB2-BD59-A6C34878D82A}">
                    <a16:rowId xmlns:a16="http://schemas.microsoft.com/office/drawing/2014/main" xmlns="" val="10001"/>
                  </a:ext>
                </a:extLst>
              </a:tr>
              <a:tr h="1289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8. Recipients that are located in jurisdictions that are governed by bargaining agreements with labor unions typically have low rates of compliance with the minimum numerical goals for contracting because unions often do not recognize their contractor’s Section 3 obligations.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8. Amending Agreements with Labor Unions Increases Jobs and Apprenticeships for Section 3 Residents</a:t>
                      </a:r>
                    </a:p>
                    <a:p>
                      <a:endParaRPr lang="en-US" sz="1500" dirty="0"/>
                    </a:p>
                  </a:txBody>
                  <a:tcPr/>
                </a:tc>
                <a:extLst>
                  <a:ext uri="{0D108BD9-81ED-4DB2-BD59-A6C34878D82A}">
                    <a16:rowId xmlns:a16="http://schemas.microsoft.com/office/drawing/2014/main" xmlns="" val="10002"/>
                  </a:ext>
                </a:extLst>
              </a:tr>
              <a:tr h="128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9. The current regulation does not require recipients to verify that Section 3 residents or businesses meet the applicable definitions. Instead, residents and businesses are merely required to comply with whatever procedures recipients put in place.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9. Allows grantees to accept self-certifications or presume eligibility. </a:t>
                      </a:r>
                    </a:p>
                    <a:p>
                      <a:endParaRPr lang="en-US" sz="1500" dirty="0"/>
                    </a:p>
                  </a:txBody>
                  <a:tcPr/>
                </a:tc>
                <a:extLst>
                  <a:ext uri="{0D108BD9-81ED-4DB2-BD59-A6C34878D82A}">
                    <a16:rowId xmlns:a16="http://schemas.microsoft.com/office/drawing/2014/main" xmlns="" val="10003"/>
                  </a:ext>
                </a:extLst>
              </a:tr>
              <a:tr h="835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10. There has been minimal imposition of penalties on recipients that are delinquent with the current regulatory reporting requirements.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10. Imposes penalties for failure to submit Section 3 annual reports. </a:t>
                      </a:r>
                    </a:p>
                    <a:p>
                      <a:endParaRPr lang="en-US" sz="1500" dirty="0"/>
                    </a:p>
                  </a:txBody>
                  <a:tcPr/>
                </a:tc>
                <a:extLst>
                  <a:ext uri="{0D108BD9-81ED-4DB2-BD59-A6C34878D82A}">
                    <a16:rowId xmlns:a16="http://schemas.microsoft.com/office/drawing/2014/main" xmlns="" val="10004"/>
                  </a:ext>
                </a:extLst>
              </a:tr>
              <a:tr h="1992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11. Existing Section 3 regulations are not sufficiently explicit about specific actions that could be undertaken to achieve compliance; that the existing regulations do not clearly describe the extent to which recipients may require sub recipients, contractors, and subcontractors to comply with Section 3; and actions that recipients may take to impose meaningful sanctions for noncompliance by their sub recipients, contractors, and subcontractors.</a:t>
                      </a:r>
                    </a:p>
                  </a:txBody>
                  <a:tcPr/>
                </a:tc>
                <a:tc>
                  <a:txBody>
                    <a:bodyPr/>
                    <a:lstStyle/>
                    <a:p>
                      <a:r>
                        <a:rPr lang="en-US" sz="1500" dirty="0"/>
                        <a:t>11. Imposes program sanctions on PHAs and grantees that fail to comply. </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003182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1F27F3A-B3E9-41ED-AF8F-A365F10BB65F}" type="slidenum">
              <a:rPr lang="en-US" smtClean="0"/>
              <a:pPr/>
              <a:t>45</a:t>
            </a:fld>
            <a:endParaRPr lang="en-US"/>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8" name="Rectangle 7"/>
          <p:cNvSpPr/>
          <p:nvPr/>
        </p:nvSpPr>
        <p:spPr>
          <a:xfrm>
            <a:off x="78581" y="211518"/>
            <a:ext cx="8229600" cy="477054"/>
          </a:xfrm>
          <a:prstGeom prst="rect">
            <a:avLst/>
          </a:prstGeom>
        </p:spPr>
        <p:txBody>
          <a:bodyPr wrap="square">
            <a:spAutoFit/>
          </a:bodyPr>
          <a:lstStyle/>
          <a:p>
            <a:pPr marL="0" lvl="2">
              <a:spcBef>
                <a:spcPts val="600"/>
              </a:spcBef>
              <a:buClr>
                <a:schemeClr val="bg2">
                  <a:lumMod val="25000"/>
                </a:schemeClr>
              </a:buClr>
              <a:buSzPct val="125000"/>
            </a:pPr>
            <a:r>
              <a:rPr lang="en-US" sz="2500" dirty="0">
                <a:solidFill>
                  <a:schemeClr val="bg1"/>
                </a:solidFill>
                <a:latin typeface="Georgia" panose="02040502050405020303" pitchFamily="18" charset="0"/>
              </a:rPr>
              <a:t>New ruling Vs. Current “Main Changes”</a:t>
            </a:r>
            <a:endParaRPr lang="en-US" sz="2500" dirty="0">
              <a:solidFill>
                <a:schemeClr val="bg1"/>
              </a:solidFill>
              <a:latin typeface="Georgia" panose="02040502050405020303" pitchFamily="18" charset="0"/>
              <a:cs typeface="Times New Roman"/>
            </a:endParaRPr>
          </a:p>
        </p:txBody>
      </p:sp>
      <p:sp>
        <p:nvSpPr>
          <p:cNvPr id="9" name="Title 6"/>
          <p:cNvSpPr txBox="1">
            <a:spLocks/>
          </p:cNvSpPr>
          <p:nvPr/>
        </p:nvSpPr>
        <p:spPr>
          <a:xfrm>
            <a:off x="304800" y="914400"/>
            <a:ext cx="8763000" cy="5334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i="1" kern="1200" baseline="0">
                <a:solidFill>
                  <a:schemeClr val="bg1"/>
                </a:solidFill>
                <a:latin typeface="Times New Roman" panose="02020603050405020304" pitchFamily="18" charset="0"/>
                <a:ea typeface="+mj-ea"/>
                <a:cs typeface="Times New Roman" panose="02020603050405020304" pitchFamily="18" charset="0"/>
              </a:defRPr>
            </a:lvl1pPr>
          </a:lstStyle>
          <a:p>
            <a:r>
              <a:rPr lang="en-US" sz="2200" dirty="0">
                <a:solidFill>
                  <a:schemeClr val="tx2">
                    <a:lumMod val="75000"/>
                  </a:schemeClr>
                </a:solidFill>
                <a:latin typeface="+mn-lt"/>
              </a:rPr>
              <a:t>Most successful recipients </a:t>
            </a:r>
            <a:r>
              <a:rPr lang="en-US" sz="2200" b="1" u="sng" dirty="0">
                <a:solidFill>
                  <a:schemeClr val="tx2">
                    <a:lumMod val="75000"/>
                  </a:schemeClr>
                </a:solidFill>
                <a:latin typeface="+mn-lt"/>
              </a:rPr>
              <a:t>combine Section 3 obligations with Davis Bacon payroll requirements.</a:t>
            </a:r>
            <a:r>
              <a:rPr lang="en-US" sz="2200" b="1" dirty="0">
                <a:solidFill>
                  <a:schemeClr val="tx2">
                    <a:lumMod val="75000"/>
                  </a:schemeClr>
                </a:solidFill>
                <a:latin typeface="+mn-lt"/>
              </a:rPr>
              <a:t> </a:t>
            </a:r>
            <a:r>
              <a:rPr lang="en-US" sz="2200" dirty="0">
                <a:solidFill>
                  <a:schemeClr val="tx2">
                    <a:lumMod val="75000"/>
                  </a:schemeClr>
                </a:solidFill>
                <a:latin typeface="+mn-lt"/>
              </a:rPr>
              <a:t>In an effort to formalize a long-standing best practice:</a:t>
            </a:r>
            <a:br>
              <a:rPr lang="en-US" sz="2200" dirty="0">
                <a:solidFill>
                  <a:schemeClr val="tx2">
                    <a:lumMod val="75000"/>
                  </a:schemeClr>
                </a:solidFill>
                <a:latin typeface="+mn-lt"/>
              </a:rPr>
            </a:br>
            <a:r>
              <a:rPr lang="en-US" sz="2200" dirty="0">
                <a:solidFill>
                  <a:schemeClr val="tx2">
                    <a:lumMod val="75000"/>
                  </a:schemeClr>
                </a:solidFill>
                <a:latin typeface="+mn-lt"/>
              </a:rPr>
              <a:t/>
            </a:r>
            <a:br>
              <a:rPr lang="en-US" sz="2200" dirty="0">
                <a:solidFill>
                  <a:schemeClr val="tx2">
                    <a:lumMod val="75000"/>
                  </a:schemeClr>
                </a:solidFill>
                <a:latin typeface="+mn-lt"/>
              </a:rPr>
            </a:br>
            <a:r>
              <a:rPr lang="en-US" sz="2200" dirty="0">
                <a:solidFill>
                  <a:schemeClr val="tx2">
                    <a:lumMod val="75000"/>
                  </a:schemeClr>
                </a:solidFill>
                <a:latin typeface="+mn-lt"/>
              </a:rPr>
              <a:t>**</a:t>
            </a:r>
            <a:r>
              <a:rPr lang="en-US" sz="2200" b="1" u="sng" dirty="0">
                <a:solidFill>
                  <a:schemeClr val="tx2">
                    <a:lumMod val="75000"/>
                  </a:schemeClr>
                </a:solidFill>
                <a:latin typeface="+mn-lt"/>
              </a:rPr>
              <a:t>This proposed rule requires Section 3 covered recipients that are administering Davis Bacon-covered projects, to monitor contractor payroll data for changes in workforce</a:t>
            </a:r>
            <a:r>
              <a:rPr lang="en-US" sz="2200" dirty="0">
                <a:solidFill>
                  <a:schemeClr val="tx2">
                    <a:lumMod val="75000"/>
                  </a:schemeClr>
                </a:solidFill>
                <a:latin typeface="+mn-lt"/>
              </a:rPr>
              <a:t> (i.e., terminations, retirements, transfers, and other new job vacancies) to proactively identify instances when Section 3 obligations are triggered. </a:t>
            </a:r>
            <a:br>
              <a:rPr lang="en-US" sz="2200" dirty="0">
                <a:solidFill>
                  <a:schemeClr val="tx2">
                    <a:lumMod val="75000"/>
                  </a:schemeClr>
                </a:solidFill>
                <a:latin typeface="+mn-lt"/>
              </a:rPr>
            </a:br>
            <a:r>
              <a:rPr lang="en-US" sz="2200" dirty="0">
                <a:solidFill>
                  <a:schemeClr val="tx2">
                    <a:lumMod val="75000"/>
                  </a:schemeClr>
                </a:solidFill>
                <a:latin typeface="+mn-lt"/>
              </a:rPr>
              <a:t/>
            </a:r>
            <a:br>
              <a:rPr lang="en-US" sz="2200" dirty="0">
                <a:solidFill>
                  <a:schemeClr val="tx2">
                    <a:lumMod val="75000"/>
                  </a:schemeClr>
                </a:solidFill>
                <a:latin typeface="+mn-lt"/>
              </a:rPr>
            </a:br>
            <a:r>
              <a:rPr lang="en-US" sz="2200" dirty="0">
                <a:solidFill>
                  <a:schemeClr val="tx2">
                    <a:lumMod val="75000"/>
                  </a:schemeClr>
                </a:solidFill>
                <a:latin typeface="+mn-lt"/>
              </a:rPr>
              <a:t>**This practice will increase monitoring and oversight by recipients and significantly impact contractor accountability. </a:t>
            </a:r>
          </a:p>
        </p:txBody>
      </p:sp>
    </p:spTree>
    <p:extLst>
      <p:ext uri="{BB962C8B-B14F-4D97-AF65-F5344CB8AC3E}">
        <p14:creationId xmlns:p14="http://schemas.microsoft.com/office/powerpoint/2010/main" val="2674446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191000"/>
            <a:ext cx="4998720" cy="108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85800" y="1676400"/>
            <a:ext cx="7772400" cy="1524000"/>
          </a:xfrm>
        </p:spPr>
        <p:txBody>
          <a:bodyPr>
            <a:normAutofit/>
          </a:bodyPr>
          <a:lstStyle/>
          <a:p>
            <a:r>
              <a:rPr lang="en-US" sz="5500" dirty="0"/>
              <a:t>Exercise!!!</a:t>
            </a:r>
          </a:p>
        </p:txBody>
      </p:sp>
    </p:spTree>
    <p:extLst>
      <p:ext uri="{BB962C8B-B14F-4D97-AF65-F5344CB8AC3E}">
        <p14:creationId xmlns:p14="http://schemas.microsoft.com/office/powerpoint/2010/main" val="345429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05000"/>
            <a:ext cx="8458200" cy="3733800"/>
          </a:xfrm>
        </p:spPr>
        <p:txBody>
          <a:bodyPr>
            <a:normAutofit/>
          </a:bodyPr>
          <a:lstStyle/>
          <a:p>
            <a:pPr marL="0" indent="0" algn="ctr">
              <a:buNone/>
            </a:pPr>
            <a:r>
              <a:rPr lang="en-US" sz="6600" dirty="0"/>
              <a:t>Q&amp;A</a:t>
            </a:r>
          </a:p>
          <a:p>
            <a:pPr marL="0" indent="0" algn="ctr">
              <a:buNone/>
            </a:pPr>
            <a:r>
              <a:rPr lang="en-US" sz="6600" dirty="0"/>
              <a:t>Thanks!!!</a:t>
            </a:r>
          </a:p>
          <a:p>
            <a:pPr marL="0" indent="0" algn="ctr">
              <a:buNone/>
            </a:pPr>
            <a:endParaRPr lang="en-US" sz="6600" dirty="0"/>
          </a:p>
        </p:txBody>
      </p:sp>
      <p:pic>
        <p:nvPicPr>
          <p:cNvPr id="5"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191000"/>
            <a:ext cx="4998720" cy="108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985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48</a:t>
            </a:fld>
            <a:endParaRPr lang="en-US"/>
          </a:p>
        </p:txBody>
      </p:sp>
      <p:sp>
        <p:nvSpPr>
          <p:cNvPr id="5" name="Title 4"/>
          <p:cNvSpPr>
            <a:spLocks noGrp="1"/>
          </p:cNvSpPr>
          <p:nvPr>
            <p:ph type="ctrTitle"/>
          </p:nvPr>
        </p:nvSpPr>
        <p:spPr/>
        <p:txBody>
          <a:bodyPr/>
          <a:lstStyle/>
          <a:p>
            <a:pPr algn="ctr"/>
            <a:r>
              <a:rPr lang="en-US" i="0" dirty="0"/>
              <a:t>DISCLAIMER</a:t>
            </a:r>
          </a:p>
        </p:txBody>
      </p:sp>
      <p:sp>
        <p:nvSpPr>
          <p:cNvPr id="6" name="Content Placeholder 5"/>
          <p:cNvSpPr>
            <a:spLocks noGrp="1"/>
          </p:cNvSpPr>
          <p:nvPr>
            <p:ph idx="13"/>
          </p:nvPr>
        </p:nvSpPr>
        <p:spPr>
          <a:xfrm>
            <a:off x="637117" y="1241571"/>
            <a:ext cx="7886700" cy="4752819"/>
          </a:xfrm>
        </p:spPr>
        <p:txBody>
          <a:bodyPr/>
          <a:lstStyle/>
          <a:p>
            <a:pPr marL="0" indent="0">
              <a:buNone/>
            </a:pPr>
            <a:endParaRPr lang="en-US" i="1" dirty="0"/>
          </a:p>
          <a:p>
            <a:pPr marL="0" indent="0">
              <a:buNone/>
            </a:pPr>
            <a:r>
              <a:rPr lang="en-US" i="1" dirty="0"/>
              <a:t>This presentation is intended as general information only and does not carry the force of legal opinion. The Division of Water Infrastructure (DWI) is providing this information as a public service.  This information and related materials are presented to give the public access to information on CDBG Section 3 requirements.  You should be aware that, while we try to keep the information timely and accurate, there will often be delay between official publications of the materials and the modification of these pages.  Therefore, we make no express or implied guarantees.  The Federal Register and the Code of Federal Regulations remain the official source for regulatory information published by the Department of Housing and Urban Development.  We will make every effort to keep this information current and to correct errors brought to our attention.</a:t>
            </a:r>
            <a:endParaRPr lang="en-US" dirty="0"/>
          </a:p>
          <a:p>
            <a:endParaRPr lang="en-US" dirty="0"/>
          </a:p>
        </p:txBody>
      </p:sp>
    </p:spTree>
    <p:extLst>
      <p:ext uri="{BB962C8B-B14F-4D97-AF65-F5344CB8AC3E}">
        <p14:creationId xmlns:p14="http://schemas.microsoft.com/office/powerpoint/2010/main" val="3920994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CDBG-I Unit Contact Information</a:t>
            </a:r>
          </a:p>
        </p:txBody>
      </p:sp>
      <p:sp>
        <p:nvSpPr>
          <p:cNvPr id="3" name="Content Placeholder 2"/>
          <p:cNvSpPr>
            <a:spLocks noGrp="1"/>
          </p:cNvSpPr>
          <p:nvPr>
            <p:ph idx="1"/>
          </p:nvPr>
        </p:nvSpPr>
        <p:spPr/>
        <p:txBody>
          <a:bodyPr/>
          <a:lstStyle/>
          <a:p>
            <a:r>
              <a:rPr lang="en-US" dirty="0"/>
              <a:t>Julie Cubeta: (919)707-9189, </a:t>
            </a:r>
            <a:r>
              <a:rPr lang="en-US" u="sng" dirty="0">
                <a:hlinkClick r:id="rId2"/>
              </a:rPr>
              <a:t>julie.cubeta@ncdenr.gov</a:t>
            </a:r>
            <a:endParaRPr lang="en-US" u="sng" dirty="0"/>
          </a:p>
          <a:p>
            <a:endParaRPr lang="en-US" dirty="0"/>
          </a:p>
          <a:p>
            <a:r>
              <a:rPr lang="en-US" dirty="0"/>
              <a:t>Chonticha McDaniel: (919) 707-9052, </a:t>
            </a:r>
            <a:r>
              <a:rPr lang="en-US" u="sng" dirty="0">
                <a:hlinkClick r:id="rId3"/>
              </a:rPr>
              <a:t>chonticha.mcdaniel@ncdenr.gov</a:t>
            </a:r>
            <a:endParaRPr lang="en-US" u="sng" dirty="0"/>
          </a:p>
          <a:p>
            <a:endParaRPr lang="en-US" dirty="0"/>
          </a:p>
          <a:p>
            <a:r>
              <a:rPr lang="en-US" dirty="0"/>
              <a:t>Stephanie Morris: Office (919) 707-9196, </a:t>
            </a:r>
            <a:r>
              <a:rPr lang="en-US" u="sng" dirty="0">
                <a:hlinkClick r:id="rId4"/>
              </a:rPr>
              <a:t>stephanie.morris@ncdenr.gov</a:t>
            </a:r>
            <a:endParaRPr lang="en-US" u="sng" dirty="0"/>
          </a:p>
          <a:p>
            <a:endParaRPr lang="en-US" dirty="0"/>
          </a:p>
          <a:p>
            <a:r>
              <a:rPr lang="en-US" dirty="0"/>
              <a:t>Colleen Simmons:</a:t>
            </a:r>
            <a:r>
              <a:rPr lang="en-US" u="sng" dirty="0">
                <a:hlinkClick r:id="rId5"/>
              </a:rPr>
              <a:t> </a:t>
            </a:r>
            <a:r>
              <a:rPr lang="en-US" dirty="0"/>
              <a:t>Office (704) 235-2202, Cell (919) 441-9378, </a:t>
            </a:r>
            <a:r>
              <a:rPr lang="en-US" u="sng" dirty="0">
                <a:hlinkClick r:id="rId5"/>
              </a:rPr>
              <a:t>colleen.simmons@ncdenr.gov</a:t>
            </a:r>
            <a:endParaRPr lang="en-US" u="sng" dirty="0"/>
          </a:p>
          <a:p>
            <a:pPr marL="0" indent="0">
              <a:buNone/>
            </a:pPr>
            <a:endParaRPr lang="en-US" dirty="0"/>
          </a:p>
          <a:p>
            <a:r>
              <a:rPr lang="en-US" dirty="0"/>
              <a:t>Stacey Starkey: Office (919) 707-9193, </a:t>
            </a:r>
            <a:r>
              <a:rPr lang="en-US" u="sng" dirty="0">
                <a:hlinkClick r:id="rId6"/>
              </a:rPr>
              <a:t>Stacey.Starkey@ncdenr.gov</a:t>
            </a:r>
            <a:endParaRPr lang="en-US" u="sng" dirty="0"/>
          </a:p>
          <a:p>
            <a:endParaRPr lang="en-US" dirty="0"/>
          </a:p>
          <a:p>
            <a:r>
              <a:rPr lang="en-US" dirty="0"/>
              <a:t>L. Marcela Vargas: Office (919) 707-9057, </a:t>
            </a:r>
            <a:r>
              <a:rPr lang="en-US" dirty="0">
                <a:hlinkClick r:id="rId7"/>
              </a:rPr>
              <a:t>l.marcela.Vargas@ncdenr.gov</a:t>
            </a:r>
            <a:r>
              <a:rPr lang="en-US" dirty="0"/>
              <a:t> </a:t>
            </a:r>
          </a:p>
        </p:txBody>
      </p:sp>
      <p:sp>
        <p:nvSpPr>
          <p:cNvPr id="4" name="Slide Number Placeholder 3"/>
          <p:cNvSpPr>
            <a:spLocks noGrp="1"/>
          </p:cNvSpPr>
          <p:nvPr>
            <p:ph type="sldNum" sz="quarter" idx="12"/>
          </p:nvPr>
        </p:nvSpPr>
        <p:spPr/>
        <p:txBody>
          <a:bodyPr/>
          <a:lstStyle/>
          <a:p>
            <a:fld id="{11F27F3A-B3E9-41ED-AF8F-A365F10BB65F}" type="slidenum">
              <a:rPr lang="en-US" smtClean="0"/>
              <a:pPr/>
              <a:t>49</a:t>
            </a:fld>
            <a:endParaRPr lang="en-US"/>
          </a:p>
        </p:txBody>
      </p:sp>
    </p:spTree>
    <p:extLst>
      <p:ext uri="{BB962C8B-B14F-4D97-AF65-F5344CB8AC3E}">
        <p14:creationId xmlns:p14="http://schemas.microsoft.com/office/powerpoint/2010/main" val="3921265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4050" dirty="0"/>
              <a:t>What programs are covered?</a:t>
            </a:r>
            <a:endParaRPr lang="en-US" sz="4050" dirty="0"/>
          </a:p>
        </p:txBody>
      </p:sp>
      <p:sp>
        <p:nvSpPr>
          <p:cNvPr id="5" name="Content Placeholder 4"/>
          <p:cNvSpPr>
            <a:spLocks noGrp="1"/>
          </p:cNvSpPr>
          <p:nvPr>
            <p:ph idx="1"/>
          </p:nvPr>
        </p:nvSpPr>
        <p:spPr>
          <a:xfrm>
            <a:off x="628650" y="1228729"/>
            <a:ext cx="7886700" cy="3821444"/>
          </a:xfrm>
        </p:spPr>
        <p:txBody>
          <a:bodyPr/>
          <a:lstStyle/>
          <a:p>
            <a:pPr>
              <a:buFont typeface="Arial" charset="0"/>
              <a:buChar char="•"/>
              <a:defRPr/>
            </a:pPr>
            <a:r>
              <a:rPr lang="en-US" altLang="en-US" sz="2400" dirty="0">
                <a:latin typeface="+mn-lt"/>
                <a:cs typeface="Times New Roman" panose="02020603050405020304" pitchFamily="18" charset="0"/>
              </a:rPr>
              <a:t>Section 3 applies to HUD funded Public and Indian Housing Assistance for development, operating, and modernization expenditures. Covered projects can also include lead based paint abatement.</a:t>
            </a:r>
          </a:p>
          <a:p>
            <a:pPr>
              <a:buFont typeface="Arial" charset="0"/>
              <a:buChar char="•"/>
              <a:defRPr/>
            </a:pPr>
            <a:r>
              <a:rPr lang="en-US" altLang="en-US" sz="2400" dirty="0">
                <a:latin typeface="+mn-lt"/>
                <a:cs typeface="Times New Roman" panose="02020603050405020304" pitchFamily="18" charset="0"/>
              </a:rPr>
              <a:t>Section 3 also applies to certain HUD funded Housing and Community Development projects that complete housing rehabilitation, housing construction, and other public construction.</a:t>
            </a:r>
          </a:p>
          <a:p>
            <a:endParaRPr lang="en-US" dirty="0">
              <a:latin typeface="+mn-lt"/>
            </a:endParaRPr>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48529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000" dirty="0"/>
              <a:t>PHA Recipient and Contractor Responsibilities</a:t>
            </a:r>
          </a:p>
        </p:txBody>
      </p:sp>
      <p:sp>
        <p:nvSpPr>
          <p:cNvPr id="14339" name="Rectangle 3"/>
          <p:cNvSpPr>
            <a:spLocks noGrp="1" noChangeArrowheads="1"/>
          </p:cNvSpPr>
          <p:nvPr>
            <p:ph type="body" idx="1"/>
          </p:nvPr>
        </p:nvSpPr>
        <p:spPr>
          <a:xfrm>
            <a:off x="914400" y="1459684"/>
            <a:ext cx="7533314" cy="3820739"/>
          </a:xfrm>
        </p:spPr>
        <p:txBody>
          <a:bodyPr>
            <a:normAutofit/>
          </a:bodyPr>
          <a:lstStyle/>
          <a:p>
            <a:pPr eaLnBrk="1" hangingPunct="1">
              <a:lnSpc>
                <a:spcPct val="90000"/>
              </a:lnSpc>
            </a:pPr>
            <a:r>
              <a:rPr lang="en-US" altLang="en-US" dirty="0">
                <a:latin typeface="+mn-lt"/>
                <a:cs typeface="Times New Roman" panose="02020603050405020304" pitchFamily="18" charset="0"/>
              </a:rPr>
              <a:t>No dollar amount thresholds for Public and Indian Housing Authority Section 3 covered assisted projects. </a:t>
            </a:r>
          </a:p>
          <a:p>
            <a:pPr eaLnBrk="1" hangingPunct="1">
              <a:lnSpc>
                <a:spcPct val="90000"/>
              </a:lnSpc>
            </a:pPr>
            <a:r>
              <a:rPr lang="en-US" altLang="en-US" dirty="0">
                <a:latin typeface="+mn-lt"/>
                <a:cs typeface="Times New Roman" panose="02020603050405020304" pitchFamily="18" charset="0"/>
              </a:rPr>
              <a:t>Since PHA’s do not have thresholds, the requirements of Section 3 apply to all Section 3 covered PHA projects regardless of the amount of assistance provided.</a:t>
            </a:r>
          </a:p>
          <a:p>
            <a:pPr eaLnBrk="1" hangingPunct="1">
              <a:lnSpc>
                <a:spcPct val="90000"/>
              </a:lnSpc>
            </a:pPr>
            <a:r>
              <a:rPr lang="en-US" altLang="en-US" dirty="0">
                <a:latin typeface="+mn-lt"/>
                <a:cs typeface="Times New Roman" panose="02020603050405020304" pitchFamily="18" charset="0"/>
              </a:rPr>
              <a:t>The Section 3 requirements also apply to all contractors and subcontractors performing work in connection with Section 3.</a:t>
            </a:r>
          </a:p>
        </p:txBody>
      </p:sp>
      <p:sp>
        <p:nvSpPr>
          <p:cNvPr id="4"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11814005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rPr>
              <a:t>Section 3 Covered Programs</a:t>
            </a:r>
            <a:br>
              <a:rPr lang="en-US" dirty="0">
                <a:latin typeface="+mj-lt"/>
              </a:rPr>
            </a:br>
            <a:r>
              <a:rPr lang="en-US" dirty="0">
                <a:latin typeface="+mj-lt"/>
              </a:rPr>
              <a:t>Community Development Programs</a:t>
            </a:r>
          </a:p>
        </p:txBody>
      </p:sp>
      <p:sp>
        <p:nvSpPr>
          <p:cNvPr id="3" name="Content Placeholder 2"/>
          <p:cNvSpPr>
            <a:spLocks noGrp="1"/>
          </p:cNvSpPr>
          <p:nvPr>
            <p:ph idx="1"/>
          </p:nvPr>
        </p:nvSpPr>
        <p:spPr>
          <a:xfrm>
            <a:off x="457200" y="1828800"/>
            <a:ext cx="8001000" cy="3810000"/>
          </a:xfrm>
        </p:spPr>
        <p:txBody>
          <a:bodyPr>
            <a:normAutofit/>
          </a:bodyPr>
          <a:lstStyle/>
          <a:p>
            <a:r>
              <a:rPr lang="en-US" dirty="0">
                <a:latin typeface="+mn-lt"/>
              </a:rPr>
              <a:t>The requirements of Section 3 only apply to the portion(s) of covered funding that were used for projects/activities involving housing construction, rehabilitation, demolition, or other public constructions. </a:t>
            </a:r>
          </a:p>
          <a:p>
            <a:endParaRPr lang="en-US" dirty="0">
              <a:latin typeface="+mn-lt"/>
            </a:endParaRPr>
          </a:p>
          <a:p>
            <a:r>
              <a:rPr lang="en-US" dirty="0">
                <a:latin typeface="+mn-lt"/>
              </a:rPr>
              <a:t>Section 3 applies to the entire covered project or activity regardless of whether the activity was fully or partially funded with covered assistance  </a:t>
            </a:r>
          </a:p>
          <a:p>
            <a:endParaRPr lang="en-US" dirty="0">
              <a:latin typeface="+mn-lt"/>
            </a:endParaRPr>
          </a:p>
          <a:p>
            <a:r>
              <a:rPr lang="en-US" dirty="0">
                <a:latin typeface="+mn-lt"/>
              </a:rPr>
              <a:t>The requirements of Section 3 apply to recipients of HUD Community Planning and Development funding exceeding an </a:t>
            </a:r>
            <a:r>
              <a:rPr lang="en-US" i="1" dirty="0">
                <a:latin typeface="+mn-lt"/>
              </a:rPr>
              <a:t>aggregate total</a:t>
            </a:r>
            <a:r>
              <a:rPr lang="en-US" dirty="0">
                <a:latin typeface="+mn-lt"/>
              </a:rPr>
              <a:t> of </a:t>
            </a:r>
            <a:r>
              <a:rPr lang="en-US" b="1" dirty="0">
                <a:latin typeface="+mn-lt"/>
              </a:rPr>
              <a:t>$200,000.</a:t>
            </a:r>
          </a:p>
          <a:p>
            <a:endParaRPr lang="en-US" dirty="0">
              <a:latin typeface="+mn-lt"/>
            </a:endParaRPr>
          </a:p>
        </p:txBody>
      </p:sp>
      <p:sp>
        <p:nvSpPr>
          <p:cNvPr id="4"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63749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234" y="178594"/>
            <a:ext cx="7514143" cy="1193006"/>
          </a:xfrm>
        </p:spPr>
        <p:txBody>
          <a:bodyPr>
            <a:normAutofit/>
          </a:bodyPr>
          <a:lstStyle/>
          <a:p>
            <a:r>
              <a:rPr lang="en-US" dirty="0"/>
              <a:t>Section 3 Covered Programs</a:t>
            </a:r>
            <a:br>
              <a:rPr lang="en-US" dirty="0"/>
            </a:br>
            <a:r>
              <a:rPr lang="en-US" dirty="0"/>
              <a:t>Community Development Programs</a:t>
            </a:r>
            <a:endParaRPr lang="en-US" dirty="0">
              <a:latin typeface="+mj-lt"/>
            </a:endParaRPr>
          </a:p>
        </p:txBody>
      </p:sp>
      <p:sp>
        <p:nvSpPr>
          <p:cNvPr id="3" name="Content Placeholder 2"/>
          <p:cNvSpPr>
            <a:spLocks noGrp="1"/>
          </p:cNvSpPr>
          <p:nvPr>
            <p:ph idx="1"/>
          </p:nvPr>
        </p:nvSpPr>
        <p:spPr>
          <a:xfrm>
            <a:off x="714375" y="1607345"/>
            <a:ext cx="7679531" cy="3554860"/>
          </a:xfrm>
        </p:spPr>
        <p:txBody>
          <a:bodyPr>
            <a:normAutofit/>
          </a:bodyPr>
          <a:lstStyle/>
          <a:p>
            <a:pPr>
              <a:buNone/>
            </a:pPr>
            <a:endParaRPr lang="en-US" dirty="0">
              <a:latin typeface="+mn-lt"/>
            </a:endParaRPr>
          </a:p>
          <a:p>
            <a:r>
              <a:rPr lang="en-US" dirty="0">
                <a:latin typeface="+mn-lt"/>
              </a:rPr>
              <a:t>Contractors or subcontractors that receive contracts in </a:t>
            </a:r>
            <a:r>
              <a:rPr lang="en-US" u="sng" dirty="0">
                <a:latin typeface="+mn-lt"/>
              </a:rPr>
              <a:t>excess of $100,000 </a:t>
            </a:r>
            <a:r>
              <a:rPr lang="en-US" dirty="0">
                <a:latin typeface="+mn-lt"/>
              </a:rPr>
              <a:t>for Section 3 covered projects/activities are required to comply with the Section 3 regulations in the same manner as direct recipients. </a:t>
            </a:r>
          </a:p>
          <a:p>
            <a:pPr marL="0" indent="0">
              <a:buNone/>
            </a:pPr>
            <a:endParaRPr lang="en-US" dirty="0">
              <a:latin typeface="+mn-lt"/>
            </a:endParaRPr>
          </a:p>
          <a:p>
            <a:r>
              <a:rPr lang="en-US" dirty="0">
                <a:latin typeface="+mn-lt"/>
              </a:rPr>
              <a:t>This means that </a:t>
            </a:r>
            <a:r>
              <a:rPr lang="en-US" b="1" dirty="0">
                <a:latin typeface="+mn-lt"/>
              </a:rPr>
              <a:t>both the recipient (town/city/county) and the contractor will implement Section 3 </a:t>
            </a:r>
            <a:r>
              <a:rPr lang="en-US" dirty="0">
                <a:latin typeface="+mn-lt"/>
              </a:rPr>
              <a:t>and all requirements associated with Section 3</a:t>
            </a:r>
          </a:p>
          <a:p>
            <a:endParaRPr lang="en-US" dirty="0">
              <a:latin typeface="+mn-lt"/>
            </a:endParaRPr>
          </a:p>
        </p:txBody>
      </p:sp>
      <p:sp>
        <p:nvSpPr>
          <p:cNvPr id="4"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7779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 Criteria</a:t>
            </a:r>
          </a:p>
        </p:txBody>
      </p:sp>
      <p:sp>
        <p:nvSpPr>
          <p:cNvPr id="3" name="Content Placeholder 2"/>
          <p:cNvSpPr>
            <a:spLocks noGrp="1"/>
          </p:cNvSpPr>
          <p:nvPr>
            <p:ph idx="1"/>
          </p:nvPr>
        </p:nvSpPr>
        <p:spPr/>
        <p:txBody>
          <a:bodyPr>
            <a:normAutofit/>
          </a:bodyPr>
          <a:lstStyle/>
          <a:p>
            <a:r>
              <a:rPr lang="en-US" sz="2600" dirty="0"/>
              <a:t>Eligibility based on two things:</a:t>
            </a:r>
          </a:p>
          <a:p>
            <a:pPr marL="685800" lvl="1" indent="-342900">
              <a:buAutoNum type="arabicPeriod"/>
            </a:pPr>
            <a:r>
              <a:rPr lang="en-US" sz="2600" dirty="0"/>
              <a:t>Proximity to where funds expended</a:t>
            </a:r>
          </a:p>
          <a:p>
            <a:pPr marL="685800" lvl="1" indent="-342900">
              <a:buAutoNum type="arabicPeriod"/>
            </a:pPr>
            <a:r>
              <a:rPr lang="en-US" sz="2600" dirty="0"/>
              <a:t>Income Level of potential Section 3 residents</a:t>
            </a:r>
          </a:p>
          <a:p>
            <a:pPr marL="685800" lvl="1" indent="-342900">
              <a:buAutoNum type="arabicPeriod"/>
            </a:pPr>
            <a:endParaRPr lang="en-US" sz="2600" dirty="0"/>
          </a:p>
          <a:p>
            <a:pPr marL="342900" lvl="1" indent="0" algn="ctr">
              <a:buNone/>
            </a:pPr>
            <a:endParaRPr lang="en-US" sz="2600" dirty="0"/>
          </a:p>
          <a:p>
            <a:pPr marL="342900" lvl="1" indent="0" algn="ctr">
              <a:buNone/>
            </a:pPr>
            <a:r>
              <a:rPr lang="en-US" sz="2600" dirty="0"/>
              <a:t>Race and Gender neutral!!</a:t>
            </a:r>
          </a:p>
        </p:txBody>
      </p:sp>
      <p:sp>
        <p:nvSpPr>
          <p:cNvPr id="4" name="Slide Number Placeholder 3"/>
          <p:cNvSpPr>
            <a:spLocks noGrp="1"/>
          </p:cNvSpPr>
          <p:nvPr>
            <p:ph type="sldNum" sz="quarter" idx="12"/>
          </p:nvPr>
        </p:nvSpPr>
        <p:spPr/>
        <p:txBody>
          <a:bodyPr/>
          <a:lstStyle/>
          <a:p>
            <a:fld id="{11F27F3A-B3E9-41ED-AF8F-A365F10BB65F}" type="slidenum">
              <a:rPr lang="en-US" smtClean="0"/>
              <a:pPr/>
              <a:t>9</a:t>
            </a:fld>
            <a:endParaRPr lang="en-US"/>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969419167"/>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C Brand PowerPoint Template_4-3_WI Mod.potx" id="{3A7AF3A7-E63F-48E0-A8E7-88B51CA9AD9A}" vid="{42EB0EA4-F4F8-4B5A-B10E-9B4F3556F9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 Brand PowerPoint Template_4-3_WI Mod</Template>
  <TotalTime>33096</TotalTime>
  <Words>3820</Words>
  <Application>Microsoft Office PowerPoint</Application>
  <PresentationFormat>On-screen Show (4:3)</PresentationFormat>
  <Paragraphs>450</Paragraphs>
  <Slides>49</Slides>
  <Notes>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2_Office Theme</vt:lpstr>
      <vt:lpstr>Section 3: Local Economic Benefit for  Low and Very Low Income Persons May 25, 2017</vt:lpstr>
      <vt:lpstr>Section 3: Local Economic Benefit for Low and Very Low Income Persons</vt:lpstr>
      <vt:lpstr>Section 3 Purpose/ Intent</vt:lpstr>
      <vt:lpstr>History of Section 3</vt:lpstr>
      <vt:lpstr>What programs are covered?</vt:lpstr>
      <vt:lpstr>PHA Recipient and Contractor Responsibilities</vt:lpstr>
      <vt:lpstr>Section 3 Covered Programs Community Development Programs</vt:lpstr>
      <vt:lpstr>Section 3 Covered Programs Community Development Programs</vt:lpstr>
      <vt:lpstr>Section 3 Criteria</vt:lpstr>
      <vt:lpstr>Triggering Compliance Requirements</vt:lpstr>
      <vt:lpstr>Section 3 Resident </vt:lpstr>
      <vt:lpstr>Section 3 Business Concern </vt:lpstr>
      <vt:lpstr>Section 3 Goals</vt:lpstr>
      <vt:lpstr>State Responsibilities</vt:lpstr>
      <vt:lpstr>State Responsibilities</vt:lpstr>
      <vt:lpstr>State Responsibilities</vt:lpstr>
      <vt:lpstr>Grantee Responsibilities</vt:lpstr>
      <vt:lpstr>Grantee Responsibilities</vt:lpstr>
      <vt:lpstr>Contractor Responsibilities</vt:lpstr>
      <vt:lpstr>Contractor Responsibilities</vt:lpstr>
      <vt:lpstr>Important</vt:lpstr>
      <vt:lpstr>Section 3 Compliance </vt:lpstr>
      <vt:lpstr>Section 3 Plan Implementation</vt:lpstr>
      <vt:lpstr>Documentation and Outreach</vt:lpstr>
      <vt:lpstr>Documentation and Outreach</vt:lpstr>
      <vt:lpstr>Records Maintenance and                                                        Documentation</vt:lpstr>
      <vt:lpstr>Section 3 File System  Checklist</vt:lpstr>
      <vt:lpstr>Section 3 File System  Checklist</vt:lpstr>
      <vt:lpstr>Good Faith Efforts</vt:lpstr>
      <vt:lpstr>Good Faith Efforts</vt:lpstr>
      <vt:lpstr>Good Faith Efforts</vt:lpstr>
      <vt:lpstr>Good faith efforts and partnerships </vt:lpstr>
      <vt:lpstr>Good faith efforts and partnerships </vt:lpstr>
      <vt:lpstr>Section 3 Plan for All Contractors</vt:lpstr>
      <vt:lpstr>Section 3 Plan for All Contractors</vt:lpstr>
      <vt:lpstr>Best practices and partnerships </vt:lpstr>
      <vt:lpstr>Best practices and partnerships </vt:lpstr>
      <vt:lpstr>Best practices and partnerships</vt:lpstr>
      <vt:lpstr>Section 3 in Procurement </vt:lpstr>
      <vt:lpstr>Section 3 in Procurement </vt:lpstr>
      <vt:lpstr>Section 3 in Procurement </vt:lpstr>
      <vt:lpstr>Section 3 New Ruling (still under review)</vt:lpstr>
      <vt:lpstr>PowerPoint Presentation</vt:lpstr>
      <vt:lpstr>PowerPoint Presentation</vt:lpstr>
      <vt:lpstr>PowerPoint Presentation</vt:lpstr>
      <vt:lpstr>Exercise!!!</vt:lpstr>
      <vt:lpstr>PowerPoint Presentation</vt:lpstr>
      <vt:lpstr>DISCLAIMER</vt:lpstr>
      <vt:lpstr>CDBG-I Unit 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Environmental Quality</dc:title>
  <dc:creator>Vargas, Liney M</dc:creator>
  <cp:lastModifiedBy>Tina Dill</cp:lastModifiedBy>
  <cp:revision>191</cp:revision>
  <cp:lastPrinted>2016-10-26T20:46:59Z</cp:lastPrinted>
  <dcterms:created xsi:type="dcterms:W3CDTF">2016-03-23T20:42:09Z</dcterms:created>
  <dcterms:modified xsi:type="dcterms:W3CDTF">2017-05-10T20:54:27Z</dcterms:modified>
</cp:coreProperties>
</file>