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57" r:id="rId3"/>
    <p:sldId id="258" r:id="rId4"/>
    <p:sldId id="259" r:id="rId5"/>
    <p:sldId id="261" r:id="rId6"/>
    <p:sldId id="262" r:id="rId7"/>
    <p:sldId id="263" r:id="rId8"/>
    <p:sldId id="264" r:id="rId9"/>
    <p:sldId id="265" r:id="rId10"/>
    <p:sldId id="266" r:id="rId11"/>
    <p:sldId id="272" r:id="rId12"/>
    <p:sldId id="275" r:id="rId13"/>
    <p:sldId id="268" r:id="rId14"/>
    <p:sldId id="269" r:id="rId15"/>
    <p:sldId id="27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809" autoAdjust="0"/>
  </p:normalViewPr>
  <p:slideViewPr>
    <p:cSldViewPr snapToGrid="0">
      <p:cViewPr varScale="1">
        <p:scale>
          <a:sx n="68" d="100"/>
          <a:sy n="68" d="100"/>
        </p:scale>
        <p:origin x="460" y="52"/>
      </p:cViewPr>
      <p:guideLst/>
    </p:cSldViewPr>
  </p:slideViewPr>
  <p:notesTextViewPr>
    <p:cViewPr>
      <p:scale>
        <a:sx n="1" d="1"/>
        <a:sy n="1" d="1"/>
      </p:scale>
      <p:origin x="0" y="0"/>
    </p:cViewPr>
  </p:notesTextViewPr>
  <p:sorterViewPr>
    <p:cViewPr>
      <p:scale>
        <a:sx n="100" d="100"/>
        <a:sy n="100" d="100"/>
      </p:scale>
      <p:origin x="0" y="-4108"/>
    </p:cViewPr>
  </p:sorterViewPr>
  <p:notesViewPr>
    <p:cSldViewPr snapToGrid="0">
      <p:cViewPr varScale="1">
        <p:scale>
          <a:sx n="55" d="100"/>
          <a:sy n="55" d="100"/>
        </p:scale>
        <p:origin x="2416" y="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92E2EEDF-B6D0-4D89-AC0C-2CECBFF22874}" type="doc">
      <dgm:prSet loTypeId="urn:microsoft.com/office/officeart/2005/8/layout/list1" loCatId="list" qsTypeId="urn:microsoft.com/office/officeart/2005/8/quickstyle/simple1" qsCatId="simple" csTypeId="urn:microsoft.com/office/officeart/2005/8/colors/accent0_3" csCatId="mainScheme"/>
      <dgm:spPr/>
      <dgm:t>
        <a:bodyPr/>
        <a:lstStyle/>
        <a:p>
          <a:endParaRPr lang="en-US"/>
        </a:p>
      </dgm:t>
    </dgm:pt>
    <dgm:pt modelId="{C5F9BA5E-6279-4678-8E16-345E51C928A7}">
      <dgm:prSet/>
      <dgm:spPr/>
      <dgm:t>
        <a:bodyPr/>
        <a:lstStyle/>
        <a:p>
          <a:r>
            <a:rPr lang="en-US"/>
            <a:t>AREAS THAT MUST BE ADDRESSED</a:t>
          </a:r>
        </a:p>
      </dgm:t>
    </dgm:pt>
    <dgm:pt modelId="{E383A3BE-3D21-493A-A05E-F2FEDBF3135B}" type="parTrans" cxnId="{FC630C17-9801-41C9-AD59-4562C35C0C93}">
      <dgm:prSet/>
      <dgm:spPr/>
      <dgm:t>
        <a:bodyPr/>
        <a:lstStyle/>
        <a:p>
          <a:endParaRPr lang="en-US"/>
        </a:p>
      </dgm:t>
    </dgm:pt>
    <dgm:pt modelId="{E950DBD8-D8E2-41B2-B5A6-9DFDFF351454}" type="sibTrans" cxnId="{FC630C17-9801-41C9-AD59-4562C35C0C93}">
      <dgm:prSet/>
      <dgm:spPr/>
      <dgm:t>
        <a:bodyPr/>
        <a:lstStyle/>
        <a:p>
          <a:endParaRPr lang="en-US"/>
        </a:p>
      </dgm:t>
    </dgm:pt>
    <dgm:pt modelId="{80C6DB94-4726-4B27-AD8F-7C1B7F757875}">
      <dgm:prSet/>
      <dgm:spPr/>
      <dgm:t>
        <a:bodyPr/>
        <a:lstStyle/>
        <a:p>
          <a:r>
            <a:rPr lang="en-US"/>
            <a:t>STRATEGIES AND PROCESSES</a:t>
          </a:r>
        </a:p>
      </dgm:t>
    </dgm:pt>
    <dgm:pt modelId="{BA5326D0-2553-4549-81B3-036B0D2709AA}" type="parTrans" cxnId="{C93EB2D4-C553-4EFC-9715-7317725F6F46}">
      <dgm:prSet/>
      <dgm:spPr/>
      <dgm:t>
        <a:bodyPr/>
        <a:lstStyle/>
        <a:p>
          <a:endParaRPr lang="en-US"/>
        </a:p>
      </dgm:t>
    </dgm:pt>
    <dgm:pt modelId="{D3F34E08-5D7D-42E1-B7D7-83084190E7B9}" type="sibTrans" cxnId="{C93EB2D4-C553-4EFC-9715-7317725F6F46}">
      <dgm:prSet/>
      <dgm:spPr/>
      <dgm:t>
        <a:bodyPr/>
        <a:lstStyle/>
        <a:p>
          <a:endParaRPr lang="en-US"/>
        </a:p>
      </dgm:t>
    </dgm:pt>
    <dgm:pt modelId="{49400FC7-8936-4DB0-9E58-D69D13B8FF7B}">
      <dgm:prSet/>
      <dgm:spPr/>
      <dgm:t>
        <a:bodyPr/>
        <a:lstStyle/>
        <a:p>
          <a:r>
            <a:rPr lang="en-US"/>
            <a:t>INVENTORY AND SUPPLY POLICIES</a:t>
          </a:r>
        </a:p>
      </dgm:t>
    </dgm:pt>
    <dgm:pt modelId="{54927057-0D66-4EB7-BD46-19A49A13594A}" type="parTrans" cxnId="{CF9B507F-F706-40AC-A0C0-CF63DCE764ED}">
      <dgm:prSet/>
      <dgm:spPr/>
      <dgm:t>
        <a:bodyPr/>
        <a:lstStyle/>
        <a:p>
          <a:endParaRPr lang="en-US"/>
        </a:p>
      </dgm:t>
    </dgm:pt>
    <dgm:pt modelId="{A3BFF85B-52A0-4BEE-8EF3-484EA182D37F}" type="sibTrans" cxnId="{CF9B507F-F706-40AC-A0C0-CF63DCE764ED}">
      <dgm:prSet/>
      <dgm:spPr/>
      <dgm:t>
        <a:bodyPr/>
        <a:lstStyle/>
        <a:p>
          <a:endParaRPr lang="en-US"/>
        </a:p>
      </dgm:t>
    </dgm:pt>
    <dgm:pt modelId="{9D44D31C-E0A1-41FE-9ED7-074DA26354FD}">
      <dgm:prSet/>
      <dgm:spPr/>
      <dgm:t>
        <a:bodyPr/>
        <a:lstStyle/>
        <a:p>
          <a:r>
            <a:rPr lang="en-US"/>
            <a:t>REDUCE COSTS WITHOUT COMPROMISING SERVICE and QUALITY</a:t>
          </a:r>
        </a:p>
      </dgm:t>
    </dgm:pt>
    <dgm:pt modelId="{F34FD36B-4DF5-4785-B107-CEECEF2D8190}" type="parTrans" cxnId="{9CD8B0D8-4D82-4B90-82B9-9470D4865A0D}">
      <dgm:prSet/>
      <dgm:spPr/>
      <dgm:t>
        <a:bodyPr/>
        <a:lstStyle/>
        <a:p>
          <a:endParaRPr lang="en-US"/>
        </a:p>
      </dgm:t>
    </dgm:pt>
    <dgm:pt modelId="{CC7D4628-31D5-4901-807D-11CDD9210C34}" type="sibTrans" cxnId="{9CD8B0D8-4D82-4B90-82B9-9470D4865A0D}">
      <dgm:prSet/>
      <dgm:spPr/>
      <dgm:t>
        <a:bodyPr/>
        <a:lstStyle/>
        <a:p>
          <a:endParaRPr lang="en-US"/>
        </a:p>
      </dgm:t>
    </dgm:pt>
    <dgm:pt modelId="{B28F3EF0-7DFB-466B-9DA2-68AFF5998EF2}" type="pres">
      <dgm:prSet presAssocID="{92E2EEDF-B6D0-4D89-AC0C-2CECBFF22874}" presName="linear" presStyleCnt="0">
        <dgm:presLayoutVars>
          <dgm:dir/>
          <dgm:animLvl val="lvl"/>
          <dgm:resizeHandles val="exact"/>
        </dgm:presLayoutVars>
      </dgm:prSet>
      <dgm:spPr/>
    </dgm:pt>
    <dgm:pt modelId="{5DF12C6B-3EFC-4609-8406-F9D1C50A97A6}" type="pres">
      <dgm:prSet presAssocID="{C5F9BA5E-6279-4678-8E16-345E51C928A7}" presName="parentLin" presStyleCnt="0"/>
      <dgm:spPr/>
    </dgm:pt>
    <dgm:pt modelId="{30D6CD23-9D91-4E1E-8153-32B1D19712CA}" type="pres">
      <dgm:prSet presAssocID="{C5F9BA5E-6279-4678-8E16-345E51C928A7}" presName="parentLeftMargin" presStyleLbl="node1" presStyleIdx="0" presStyleCnt="2"/>
      <dgm:spPr/>
    </dgm:pt>
    <dgm:pt modelId="{7BB8974F-BDE1-4A89-B1B8-BC87080361B5}" type="pres">
      <dgm:prSet presAssocID="{C5F9BA5E-6279-4678-8E16-345E51C928A7}" presName="parentText" presStyleLbl="node1" presStyleIdx="0" presStyleCnt="2">
        <dgm:presLayoutVars>
          <dgm:chMax val="0"/>
          <dgm:bulletEnabled val="1"/>
        </dgm:presLayoutVars>
      </dgm:prSet>
      <dgm:spPr/>
    </dgm:pt>
    <dgm:pt modelId="{555623D7-9987-4001-A7CF-D97744772CAA}" type="pres">
      <dgm:prSet presAssocID="{C5F9BA5E-6279-4678-8E16-345E51C928A7}" presName="negativeSpace" presStyleCnt="0"/>
      <dgm:spPr/>
    </dgm:pt>
    <dgm:pt modelId="{702F58CE-1848-4041-98B0-4D13BBDC6F38}" type="pres">
      <dgm:prSet presAssocID="{C5F9BA5E-6279-4678-8E16-345E51C928A7}" presName="childText" presStyleLbl="conFgAcc1" presStyleIdx="0" presStyleCnt="2">
        <dgm:presLayoutVars>
          <dgm:bulletEnabled val="1"/>
        </dgm:presLayoutVars>
      </dgm:prSet>
      <dgm:spPr/>
    </dgm:pt>
    <dgm:pt modelId="{96A6AB74-0C3C-430E-80B6-F7F434934DA5}" type="pres">
      <dgm:prSet presAssocID="{E950DBD8-D8E2-41B2-B5A6-9DFDFF351454}" presName="spaceBetweenRectangles" presStyleCnt="0"/>
      <dgm:spPr/>
    </dgm:pt>
    <dgm:pt modelId="{B77E99BC-4604-45D9-AA73-735B36327778}" type="pres">
      <dgm:prSet presAssocID="{80C6DB94-4726-4B27-AD8F-7C1B7F757875}" presName="parentLin" presStyleCnt="0"/>
      <dgm:spPr/>
    </dgm:pt>
    <dgm:pt modelId="{D880D3BC-6D27-4AEF-A3F4-CE30B3740A59}" type="pres">
      <dgm:prSet presAssocID="{80C6DB94-4726-4B27-AD8F-7C1B7F757875}" presName="parentLeftMargin" presStyleLbl="node1" presStyleIdx="0" presStyleCnt="2"/>
      <dgm:spPr/>
    </dgm:pt>
    <dgm:pt modelId="{2A0FE100-2A7B-4638-A942-5D344ECE67EA}" type="pres">
      <dgm:prSet presAssocID="{80C6DB94-4726-4B27-AD8F-7C1B7F757875}" presName="parentText" presStyleLbl="node1" presStyleIdx="1" presStyleCnt="2">
        <dgm:presLayoutVars>
          <dgm:chMax val="0"/>
          <dgm:bulletEnabled val="1"/>
        </dgm:presLayoutVars>
      </dgm:prSet>
      <dgm:spPr/>
    </dgm:pt>
    <dgm:pt modelId="{48155559-8939-40FA-ADCB-19FBC8D79DFB}" type="pres">
      <dgm:prSet presAssocID="{80C6DB94-4726-4B27-AD8F-7C1B7F757875}" presName="negativeSpace" presStyleCnt="0"/>
      <dgm:spPr/>
    </dgm:pt>
    <dgm:pt modelId="{BE5243EE-38AC-4F4A-91C7-50503C1922C8}" type="pres">
      <dgm:prSet presAssocID="{80C6DB94-4726-4B27-AD8F-7C1B7F757875}" presName="childText" presStyleLbl="conFgAcc1" presStyleIdx="1" presStyleCnt="2">
        <dgm:presLayoutVars>
          <dgm:bulletEnabled val="1"/>
        </dgm:presLayoutVars>
      </dgm:prSet>
      <dgm:spPr/>
    </dgm:pt>
  </dgm:ptLst>
  <dgm:cxnLst>
    <dgm:cxn modelId="{7AFA2B16-50A9-48D0-A2F2-EB53B0F60DFB}" type="presOf" srcId="{9D44D31C-E0A1-41FE-9ED7-074DA26354FD}" destId="{BE5243EE-38AC-4F4A-91C7-50503C1922C8}" srcOrd="0" destOrd="1" presId="urn:microsoft.com/office/officeart/2005/8/layout/list1"/>
    <dgm:cxn modelId="{FC630C17-9801-41C9-AD59-4562C35C0C93}" srcId="{92E2EEDF-B6D0-4D89-AC0C-2CECBFF22874}" destId="{C5F9BA5E-6279-4678-8E16-345E51C928A7}" srcOrd="0" destOrd="0" parTransId="{E383A3BE-3D21-493A-A05E-F2FEDBF3135B}" sibTransId="{E950DBD8-D8E2-41B2-B5A6-9DFDFF351454}"/>
    <dgm:cxn modelId="{6F9F0F2E-8D14-473E-976B-2B8E132E6D09}" type="presOf" srcId="{49400FC7-8936-4DB0-9E58-D69D13B8FF7B}" destId="{BE5243EE-38AC-4F4A-91C7-50503C1922C8}" srcOrd="0" destOrd="0" presId="urn:microsoft.com/office/officeart/2005/8/layout/list1"/>
    <dgm:cxn modelId="{4CF45033-7CC0-46FC-9B76-B30E8E696D60}" type="presOf" srcId="{C5F9BA5E-6279-4678-8E16-345E51C928A7}" destId="{30D6CD23-9D91-4E1E-8153-32B1D19712CA}" srcOrd="0" destOrd="0" presId="urn:microsoft.com/office/officeart/2005/8/layout/list1"/>
    <dgm:cxn modelId="{8246164A-B58A-4DA4-8DDF-F6178CAD9BB9}" type="presOf" srcId="{C5F9BA5E-6279-4678-8E16-345E51C928A7}" destId="{7BB8974F-BDE1-4A89-B1B8-BC87080361B5}" srcOrd="1" destOrd="0" presId="urn:microsoft.com/office/officeart/2005/8/layout/list1"/>
    <dgm:cxn modelId="{6AF91C6A-8CEF-4FB7-98B1-76A11076CDD7}" type="presOf" srcId="{92E2EEDF-B6D0-4D89-AC0C-2CECBFF22874}" destId="{B28F3EF0-7DFB-466B-9DA2-68AFF5998EF2}" srcOrd="0" destOrd="0" presId="urn:microsoft.com/office/officeart/2005/8/layout/list1"/>
    <dgm:cxn modelId="{CF9B507F-F706-40AC-A0C0-CF63DCE764ED}" srcId="{80C6DB94-4726-4B27-AD8F-7C1B7F757875}" destId="{49400FC7-8936-4DB0-9E58-D69D13B8FF7B}" srcOrd="0" destOrd="0" parTransId="{54927057-0D66-4EB7-BD46-19A49A13594A}" sibTransId="{A3BFF85B-52A0-4BEE-8EF3-484EA182D37F}"/>
    <dgm:cxn modelId="{F5556D8B-29F1-4205-8BA4-DEABAF55C277}" type="presOf" srcId="{80C6DB94-4726-4B27-AD8F-7C1B7F757875}" destId="{2A0FE100-2A7B-4638-A942-5D344ECE67EA}" srcOrd="1" destOrd="0" presId="urn:microsoft.com/office/officeart/2005/8/layout/list1"/>
    <dgm:cxn modelId="{363547A5-2161-4A84-8484-0F5027A6EC61}" type="presOf" srcId="{80C6DB94-4726-4B27-AD8F-7C1B7F757875}" destId="{D880D3BC-6D27-4AEF-A3F4-CE30B3740A59}" srcOrd="0" destOrd="0" presId="urn:microsoft.com/office/officeart/2005/8/layout/list1"/>
    <dgm:cxn modelId="{C93EB2D4-C553-4EFC-9715-7317725F6F46}" srcId="{92E2EEDF-B6D0-4D89-AC0C-2CECBFF22874}" destId="{80C6DB94-4726-4B27-AD8F-7C1B7F757875}" srcOrd="1" destOrd="0" parTransId="{BA5326D0-2553-4549-81B3-036B0D2709AA}" sibTransId="{D3F34E08-5D7D-42E1-B7D7-83084190E7B9}"/>
    <dgm:cxn modelId="{9CD8B0D8-4D82-4B90-82B9-9470D4865A0D}" srcId="{80C6DB94-4726-4B27-AD8F-7C1B7F757875}" destId="{9D44D31C-E0A1-41FE-9ED7-074DA26354FD}" srcOrd="1" destOrd="0" parTransId="{F34FD36B-4DF5-4785-B107-CEECEF2D8190}" sibTransId="{CC7D4628-31D5-4901-807D-11CDD9210C34}"/>
    <dgm:cxn modelId="{6CB4040F-6EFD-43FB-B27F-0F686E64473B}" type="presParOf" srcId="{B28F3EF0-7DFB-466B-9DA2-68AFF5998EF2}" destId="{5DF12C6B-3EFC-4609-8406-F9D1C50A97A6}" srcOrd="0" destOrd="0" presId="urn:microsoft.com/office/officeart/2005/8/layout/list1"/>
    <dgm:cxn modelId="{71D1E29D-15D8-42A3-A082-072F0902F692}" type="presParOf" srcId="{5DF12C6B-3EFC-4609-8406-F9D1C50A97A6}" destId="{30D6CD23-9D91-4E1E-8153-32B1D19712CA}" srcOrd="0" destOrd="0" presId="urn:microsoft.com/office/officeart/2005/8/layout/list1"/>
    <dgm:cxn modelId="{AFFC4AED-9012-4859-9B1E-A595581B9203}" type="presParOf" srcId="{5DF12C6B-3EFC-4609-8406-F9D1C50A97A6}" destId="{7BB8974F-BDE1-4A89-B1B8-BC87080361B5}" srcOrd="1" destOrd="0" presId="urn:microsoft.com/office/officeart/2005/8/layout/list1"/>
    <dgm:cxn modelId="{A60A590A-CAF6-43DB-891D-59640AC00870}" type="presParOf" srcId="{B28F3EF0-7DFB-466B-9DA2-68AFF5998EF2}" destId="{555623D7-9987-4001-A7CF-D97744772CAA}" srcOrd="1" destOrd="0" presId="urn:microsoft.com/office/officeart/2005/8/layout/list1"/>
    <dgm:cxn modelId="{5CAF081F-1639-490A-AE02-E4A6398394AB}" type="presParOf" srcId="{B28F3EF0-7DFB-466B-9DA2-68AFF5998EF2}" destId="{702F58CE-1848-4041-98B0-4D13BBDC6F38}" srcOrd="2" destOrd="0" presId="urn:microsoft.com/office/officeart/2005/8/layout/list1"/>
    <dgm:cxn modelId="{635DD825-944C-468C-BBC2-439335430359}" type="presParOf" srcId="{B28F3EF0-7DFB-466B-9DA2-68AFF5998EF2}" destId="{96A6AB74-0C3C-430E-80B6-F7F434934DA5}" srcOrd="3" destOrd="0" presId="urn:microsoft.com/office/officeart/2005/8/layout/list1"/>
    <dgm:cxn modelId="{CDB2AA62-AEF9-40BC-B8D7-8DFAC1F51236}" type="presParOf" srcId="{B28F3EF0-7DFB-466B-9DA2-68AFF5998EF2}" destId="{B77E99BC-4604-45D9-AA73-735B36327778}" srcOrd="4" destOrd="0" presId="urn:microsoft.com/office/officeart/2005/8/layout/list1"/>
    <dgm:cxn modelId="{6F2EEB0F-3A60-4E04-81B9-5302B206F1E8}" type="presParOf" srcId="{B77E99BC-4604-45D9-AA73-735B36327778}" destId="{D880D3BC-6D27-4AEF-A3F4-CE30B3740A59}" srcOrd="0" destOrd="0" presId="urn:microsoft.com/office/officeart/2005/8/layout/list1"/>
    <dgm:cxn modelId="{E7CD4CA2-68E4-4802-8472-E59F99AA0CEC}" type="presParOf" srcId="{B77E99BC-4604-45D9-AA73-735B36327778}" destId="{2A0FE100-2A7B-4638-A942-5D344ECE67EA}" srcOrd="1" destOrd="0" presId="urn:microsoft.com/office/officeart/2005/8/layout/list1"/>
    <dgm:cxn modelId="{90D72791-7585-4DE2-ADD2-E2BEFCDB27B0}" type="presParOf" srcId="{B28F3EF0-7DFB-466B-9DA2-68AFF5998EF2}" destId="{48155559-8939-40FA-ADCB-19FBC8D79DFB}" srcOrd="5" destOrd="0" presId="urn:microsoft.com/office/officeart/2005/8/layout/list1"/>
    <dgm:cxn modelId="{4D3ED9A8-B81D-45E8-B71B-FA21E70D445C}" type="presParOf" srcId="{B28F3EF0-7DFB-466B-9DA2-68AFF5998EF2}" destId="{BE5243EE-38AC-4F4A-91C7-50503C1922C8}" srcOrd="6"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611FA4F-EF10-4703-89EE-E2B938227E54}"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EB54F847-2351-49FE-A39A-7C143955C25C}">
      <dgm:prSet/>
      <dgm:spPr/>
      <dgm:t>
        <a:bodyPr/>
        <a:lstStyle/>
        <a:p>
          <a:r>
            <a:rPr lang="en-US"/>
            <a:t>Designate a purchasing control center – even if you assign those duties to a single employee </a:t>
          </a:r>
        </a:p>
      </dgm:t>
    </dgm:pt>
    <dgm:pt modelId="{32E2A613-E3D0-46E7-9AA7-DDFA84424B33}" type="parTrans" cxnId="{A63278C4-D90D-42E3-89AE-814EC6EA789C}">
      <dgm:prSet/>
      <dgm:spPr/>
      <dgm:t>
        <a:bodyPr/>
        <a:lstStyle/>
        <a:p>
          <a:endParaRPr lang="en-US"/>
        </a:p>
      </dgm:t>
    </dgm:pt>
    <dgm:pt modelId="{BFDAA416-D790-4910-9EE7-302CF8A7A9F1}" type="sibTrans" cxnId="{A63278C4-D90D-42E3-89AE-814EC6EA789C}">
      <dgm:prSet/>
      <dgm:spPr/>
      <dgm:t>
        <a:bodyPr/>
        <a:lstStyle/>
        <a:p>
          <a:endParaRPr lang="en-US"/>
        </a:p>
      </dgm:t>
    </dgm:pt>
    <dgm:pt modelId="{857C3564-3ED7-46FC-B96F-445362563390}">
      <dgm:prSet/>
      <dgm:spPr/>
      <dgm:t>
        <a:bodyPr/>
        <a:lstStyle/>
        <a:p>
          <a:r>
            <a:rPr lang="en-US" dirty="0"/>
            <a:t>The designated department could be a procurement specialist or property management staff</a:t>
          </a:r>
        </a:p>
      </dgm:t>
    </dgm:pt>
    <dgm:pt modelId="{32039CCA-DBA8-4E9C-AABE-FE0864B7BEC7}" type="parTrans" cxnId="{2108B00A-52A3-4232-A243-C73B6B1A369E}">
      <dgm:prSet/>
      <dgm:spPr/>
      <dgm:t>
        <a:bodyPr/>
        <a:lstStyle/>
        <a:p>
          <a:endParaRPr lang="en-US"/>
        </a:p>
      </dgm:t>
    </dgm:pt>
    <dgm:pt modelId="{CED6EE02-6579-4715-8821-D04727F41A6D}" type="sibTrans" cxnId="{2108B00A-52A3-4232-A243-C73B6B1A369E}">
      <dgm:prSet/>
      <dgm:spPr/>
      <dgm:t>
        <a:bodyPr/>
        <a:lstStyle/>
        <a:p>
          <a:endParaRPr lang="en-US"/>
        </a:p>
      </dgm:t>
    </dgm:pt>
    <dgm:pt modelId="{9A24A400-90C6-4A95-9CFD-86F6DEF7F31D}">
      <dgm:prSet/>
      <dgm:spPr/>
      <dgm:t>
        <a:bodyPr/>
        <a:lstStyle/>
        <a:p>
          <a:r>
            <a:rPr lang="en-US"/>
            <a:t>Greater control improves consistency and accountability. </a:t>
          </a:r>
        </a:p>
      </dgm:t>
    </dgm:pt>
    <dgm:pt modelId="{D62DF8A3-8A11-40BB-9469-CFFB963BFAA8}" type="parTrans" cxnId="{466EAE30-79DA-4BF1-83E6-81576EA05A85}">
      <dgm:prSet/>
      <dgm:spPr/>
      <dgm:t>
        <a:bodyPr/>
        <a:lstStyle/>
        <a:p>
          <a:endParaRPr lang="en-US"/>
        </a:p>
      </dgm:t>
    </dgm:pt>
    <dgm:pt modelId="{77B64756-B3BC-4479-A847-C354D2ABB028}" type="sibTrans" cxnId="{466EAE30-79DA-4BF1-83E6-81576EA05A85}">
      <dgm:prSet/>
      <dgm:spPr/>
      <dgm:t>
        <a:bodyPr/>
        <a:lstStyle/>
        <a:p>
          <a:endParaRPr lang="en-US"/>
        </a:p>
      </dgm:t>
    </dgm:pt>
    <dgm:pt modelId="{B5FFA1CC-B2A1-436B-A9B7-A0AAB6BF463D}" type="pres">
      <dgm:prSet presAssocID="{0611FA4F-EF10-4703-89EE-E2B938227E54}" presName="linear" presStyleCnt="0">
        <dgm:presLayoutVars>
          <dgm:animLvl val="lvl"/>
          <dgm:resizeHandles val="exact"/>
        </dgm:presLayoutVars>
      </dgm:prSet>
      <dgm:spPr/>
    </dgm:pt>
    <dgm:pt modelId="{F5479BB6-F83A-4A46-B168-86B52B31ECF9}" type="pres">
      <dgm:prSet presAssocID="{EB54F847-2351-49FE-A39A-7C143955C25C}" presName="parentText" presStyleLbl="node1" presStyleIdx="0" presStyleCnt="2">
        <dgm:presLayoutVars>
          <dgm:chMax val="0"/>
          <dgm:bulletEnabled val="1"/>
        </dgm:presLayoutVars>
      </dgm:prSet>
      <dgm:spPr/>
    </dgm:pt>
    <dgm:pt modelId="{29B1061D-1F0E-4A8D-A3BC-019017CF4078}" type="pres">
      <dgm:prSet presAssocID="{EB54F847-2351-49FE-A39A-7C143955C25C}" presName="childText" presStyleLbl="revTx" presStyleIdx="0" presStyleCnt="1">
        <dgm:presLayoutVars>
          <dgm:bulletEnabled val="1"/>
        </dgm:presLayoutVars>
      </dgm:prSet>
      <dgm:spPr/>
    </dgm:pt>
    <dgm:pt modelId="{9AC1DD27-B513-4692-86EA-EF16D65297DA}" type="pres">
      <dgm:prSet presAssocID="{9A24A400-90C6-4A95-9CFD-86F6DEF7F31D}" presName="parentText" presStyleLbl="node1" presStyleIdx="1" presStyleCnt="2">
        <dgm:presLayoutVars>
          <dgm:chMax val="0"/>
          <dgm:bulletEnabled val="1"/>
        </dgm:presLayoutVars>
      </dgm:prSet>
      <dgm:spPr/>
    </dgm:pt>
  </dgm:ptLst>
  <dgm:cxnLst>
    <dgm:cxn modelId="{2108B00A-52A3-4232-A243-C73B6B1A369E}" srcId="{EB54F847-2351-49FE-A39A-7C143955C25C}" destId="{857C3564-3ED7-46FC-B96F-445362563390}" srcOrd="0" destOrd="0" parTransId="{32039CCA-DBA8-4E9C-AABE-FE0864B7BEC7}" sibTransId="{CED6EE02-6579-4715-8821-D04727F41A6D}"/>
    <dgm:cxn modelId="{466EAE30-79DA-4BF1-83E6-81576EA05A85}" srcId="{0611FA4F-EF10-4703-89EE-E2B938227E54}" destId="{9A24A400-90C6-4A95-9CFD-86F6DEF7F31D}" srcOrd="1" destOrd="0" parTransId="{D62DF8A3-8A11-40BB-9469-CFFB963BFAA8}" sibTransId="{77B64756-B3BC-4479-A847-C354D2ABB028}"/>
    <dgm:cxn modelId="{715F8A49-D982-4D78-824C-724D512E9D83}" type="presOf" srcId="{0611FA4F-EF10-4703-89EE-E2B938227E54}" destId="{B5FFA1CC-B2A1-436B-A9B7-A0AAB6BF463D}" srcOrd="0" destOrd="0" presId="urn:microsoft.com/office/officeart/2005/8/layout/vList2"/>
    <dgm:cxn modelId="{B822896A-E92E-4C78-B355-B5FB63BDDE74}" type="presOf" srcId="{9A24A400-90C6-4A95-9CFD-86F6DEF7F31D}" destId="{9AC1DD27-B513-4692-86EA-EF16D65297DA}" srcOrd="0" destOrd="0" presId="urn:microsoft.com/office/officeart/2005/8/layout/vList2"/>
    <dgm:cxn modelId="{0018CD6C-36FE-435C-94F0-AC37C7CE9D15}" type="presOf" srcId="{857C3564-3ED7-46FC-B96F-445362563390}" destId="{29B1061D-1F0E-4A8D-A3BC-019017CF4078}" srcOrd="0" destOrd="0" presId="urn:microsoft.com/office/officeart/2005/8/layout/vList2"/>
    <dgm:cxn modelId="{A63278C4-D90D-42E3-89AE-814EC6EA789C}" srcId="{0611FA4F-EF10-4703-89EE-E2B938227E54}" destId="{EB54F847-2351-49FE-A39A-7C143955C25C}" srcOrd="0" destOrd="0" parTransId="{32E2A613-E3D0-46E7-9AA7-DDFA84424B33}" sibTransId="{BFDAA416-D790-4910-9EE7-302CF8A7A9F1}"/>
    <dgm:cxn modelId="{BB57C7EC-73AE-499E-A904-8C9D903016F3}" type="presOf" srcId="{EB54F847-2351-49FE-A39A-7C143955C25C}" destId="{F5479BB6-F83A-4A46-B168-86B52B31ECF9}" srcOrd="0" destOrd="0" presId="urn:microsoft.com/office/officeart/2005/8/layout/vList2"/>
    <dgm:cxn modelId="{5F23D592-F579-4E57-899E-E8ED4432D268}" type="presParOf" srcId="{B5FFA1CC-B2A1-436B-A9B7-A0AAB6BF463D}" destId="{F5479BB6-F83A-4A46-B168-86B52B31ECF9}" srcOrd="0" destOrd="0" presId="urn:microsoft.com/office/officeart/2005/8/layout/vList2"/>
    <dgm:cxn modelId="{54DA6605-3B94-4215-A18B-E9BC925E6276}" type="presParOf" srcId="{B5FFA1CC-B2A1-436B-A9B7-A0AAB6BF463D}" destId="{29B1061D-1F0E-4A8D-A3BC-019017CF4078}" srcOrd="1" destOrd="0" presId="urn:microsoft.com/office/officeart/2005/8/layout/vList2"/>
    <dgm:cxn modelId="{265F1EF7-77FB-4055-8DE7-12C3C99D05AD}" type="presParOf" srcId="{B5FFA1CC-B2A1-436B-A9B7-A0AAB6BF463D}" destId="{9AC1DD27-B513-4692-86EA-EF16D65297DA}" srcOrd="2"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54601E4-3B35-4DFB-A9E1-6BE95C0F59F8}"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75F42F6C-FFDA-4753-BE81-EAB7A14ED0CC}">
      <dgm:prSet/>
      <dgm:spPr/>
      <dgm:t>
        <a:bodyPr/>
        <a:lstStyle/>
        <a:p>
          <a:r>
            <a:rPr lang="en-US" b="0" i="0"/>
            <a:t>PRODUCT STANDARDIZATION </a:t>
          </a:r>
          <a:endParaRPr lang="en-US"/>
        </a:p>
      </dgm:t>
    </dgm:pt>
    <dgm:pt modelId="{C652C98A-6BE2-4162-98D0-3B5DE17EBB03}" type="parTrans" cxnId="{9EB7CD17-5E35-4E52-BC4B-A6CED73E110B}">
      <dgm:prSet/>
      <dgm:spPr/>
      <dgm:t>
        <a:bodyPr/>
        <a:lstStyle/>
        <a:p>
          <a:endParaRPr lang="en-US"/>
        </a:p>
      </dgm:t>
    </dgm:pt>
    <dgm:pt modelId="{593F7CD1-BF52-4D33-9FE8-4E6283503C0F}" type="sibTrans" cxnId="{9EB7CD17-5E35-4E52-BC4B-A6CED73E110B}">
      <dgm:prSet/>
      <dgm:spPr/>
      <dgm:t>
        <a:bodyPr/>
        <a:lstStyle/>
        <a:p>
          <a:endParaRPr lang="en-US"/>
        </a:p>
      </dgm:t>
    </dgm:pt>
    <dgm:pt modelId="{5227A96E-89F5-46F8-ADD8-3252CA5BFE34}">
      <dgm:prSet/>
      <dgm:spPr/>
      <dgm:t>
        <a:bodyPr/>
        <a:lstStyle/>
        <a:p>
          <a:r>
            <a:rPr lang="en-US" b="0" i="0"/>
            <a:t>Product standardization helps ensure that a property management company is saving costs while still providing the best quality. </a:t>
          </a:r>
          <a:endParaRPr lang="en-US"/>
        </a:p>
      </dgm:t>
    </dgm:pt>
    <dgm:pt modelId="{78FE29BA-0D74-4B46-8C95-60AC0847859C}" type="parTrans" cxnId="{ACD8F848-1281-4E5D-9E8A-82EB154F0725}">
      <dgm:prSet/>
      <dgm:spPr/>
      <dgm:t>
        <a:bodyPr/>
        <a:lstStyle/>
        <a:p>
          <a:endParaRPr lang="en-US"/>
        </a:p>
      </dgm:t>
    </dgm:pt>
    <dgm:pt modelId="{5C89C236-622D-4128-BC88-34153E841446}" type="sibTrans" cxnId="{ACD8F848-1281-4E5D-9E8A-82EB154F0725}">
      <dgm:prSet/>
      <dgm:spPr/>
      <dgm:t>
        <a:bodyPr/>
        <a:lstStyle/>
        <a:p>
          <a:endParaRPr lang="en-US"/>
        </a:p>
      </dgm:t>
    </dgm:pt>
    <dgm:pt modelId="{1A807738-B88E-4288-85AC-FBA434023EEF}">
      <dgm:prSet/>
      <dgm:spPr/>
      <dgm:t>
        <a:bodyPr/>
        <a:lstStyle/>
        <a:p>
          <a:r>
            <a:rPr lang="en-US" b="0" i="0"/>
            <a:t>An agency review of products, brands and specifications and any other relevant product information to determine Designated product Pool</a:t>
          </a:r>
          <a:endParaRPr lang="en-US"/>
        </a:p>
      </dgm:t>
    </dgm:pt>
    <dgm:pt modelId="{507486F7-7455-4321-BEF5-D8E81C698E51}" type="parTrans" cxnId="{CB80B73B-4968-4414-B130-509A21B2F891}">
      <dgm:prSet/>
      <dgm:spPr/>
      <dgm:t>
        <a:bodyPr/>
        <a:lstStyle/>
        <a:p>
          <a:endParaRPr lang="en-US"/>
        </a:p>
      </dgm:t>
    </dgm:pt>
    <dgm:pt modelId="{F41B2AA3-EF03-43F3-977E-EA60DC90CFD4}" type="sibTrans" cxnId="{CB80B73B-4968-4414-B130-509A21B2F891}">
      <dgm:prSet/>
      <dgm:spPr/>
      <dgm:t>
        <a:bodyPr/>
        <a:lstStyle/>
        <a:p>
          <a:endParaRPr lang="en-US"/>
        </a:p>
      </dgm:t>
    </dgm:pt>
    <dgm:pt modelId="{AA1B0D20-D3E5-4991-A952-0308649257E6}">
      <dgm:prSet/>
      <dgm:spPr/>
      <dgm:t>
        <a:bodyPr/>
        <a:lstStyle/>
        <a:p>
          <a:r>
            <a:rPr lang="en-US" b="0" i="0"/>
            <a:t>This provides individual property managers with a pre-selected base of products to choose from that have already been pre-approved and have been determined price competitve. </a:t>
          </a:r>
          <a:endParaRPr lang="en-US"/>
        </a:p>
      </dgm:t>
    </dgm:pt>
    <dgm:pt modelId="{BBBA2B85-C934-433F-BEB2-A696FB14DBBA}" type="parTrans" cxnId="{0CBB3089-7258-4290-BE24-1413D922C7BF}">
      <dgm:prSet/>
      <dgm:spPr/>
      <dgm:t>
        <a:bodyPr/>
        <a:lstStyle/>
        <a:p>
          <a:endParaRPr lang="en-US"/>
        </a:p>
      </dgm:t>
    </dgm:pt>
    <dgm:pt modelId="{4D91A7F9-F805-450B-81CB-EAC0B0113215}" type="sibTrans" cxnId="{0CBB3089-7258-4290-BE24-1413D922C7BF}">
      <dgm:prSet/>
      <dgm:spPr/>
      <dgm:t>
        <a:bodyPr/>
        <a:lstStyle/>
        <a:p>
          <a:endParaRPr lang="en-US"/>
        </a:p>
      </dgm:t>
    </dgm:pt>
    <dgm:pt modelId="{A4931730-02E4-4BCA-BB61-656529AE9393}" type="pres">
      <dgm:prSet presAssocID="{954601E4-3B35-4DFB-A9E1-6BE95C0F59F8}" presName="linear" presStyleCnt="0">
        <dgm:presLayoutVars>
          <dgm:animLvl val="lvl"/>
          <dgm:resizeHandles val="exact"/>
        </dgm:presLayoutVars>
      </dgm:prSet>
      <dgm:spPr/>
    </dgm:pt>
    <dgm:pt modelId="{2EF37A6A-2763-4F4B-911B-D071439AA3B8}" type="pres">
      <dgm:prSet presAssocID="{75F42F6C-FFDA-4753-BE81-EAB7A14ED0CC}" presName="parentText" presStyleLbl="node1" presStyleIdx="0" presStyleCnt="4">
        <dgm:presLayoutVars>
          <dgm:chMax val="0"/>
          <dgm:bulletEnabled val="1"/>
        </dgm:presLayoutVars>
      </dgm:prSet>
      <dgm:spPr/>
    </dgm:pt>
    <dgm:pt modelId="{D8B94B22-1D5B-443B-B186-975AEC5395DA}" type="pres">
      <dgm:prSet presAssocID="{593F7CD1-BF52-4D33-9FE8-4E6283503C0F}" presName="spacer" presStyleCnt="0"/>
      <dgm:spPr/>
    </dgm:pt>
    <dgm:pt modelId="{471117EA-A1FF-4B8F-92F5-B4127B85CACB}" type="pres">
      <dgm:prSet presAssocID="{5227A96E-89F5-46F8-ADD8-3252CA5BFE34}" presName="parentText" presStyleLbl="node1" presStyleIdx="1" presStyleCnt="4">
        <dgm:presLayoutVars>
          <dgm:chMax val="0"/>
          <dgm:bulletEnabled val="1"/>
        </dgm:presLayoutVars>
      </dgm:prSet>
      <dgm:spPr/>
    </dgm:pt>
    <dgm:pt modelId="{35222EAE-DB6A-4769-A746-7F807B91BF9E}" type="pres">
      <dgm:prSet presAssocID="{5C89C236-622D-4128-BC88-34153E841446}" presName="spacer" presStyleCnt="0"/>
      <dgm:spPr/>
    </dgm:pt>
    <dgm:pt modelId="{FA167F05-2336-4BE2-B587-6C270A7193BD}" type="pres">
      <dgm:prSet presAssocID="{1A807738-B88E-4288-85AC-FBA434023EEF}" presName="parentText" presStyleLbl="node1" presStyleIdx="2" presStyleCnt="4">
        <dgm:presLayoutVars>
          <dgm:chMax val="0"/>
          <dgm:bulletEnabled val="1"/>
        </dgm:presLayoutVars>
      </dgm:prSet>
      <dgm:spPr/>
    </dgm:pt>
    <dgm:pt modelId="{32068BBC-A774-48F8-8412-E129013EE37B}" type="pres">
      <dgm:prSet presAssocID="{F41B2AA3-EF03-43F3-977E-EA60DC90CFD4}" presName="spacer" presStyleCnt="0"/>
      <dgm:spPr/>
    </dgm:pt>
    <dgm:pt modelId="{10F37100-66DF-4A0D-B6C0-8E44CAC697F2}" type="pres">
      <dgm:prSet presAssocID="{AA1B0D20-D3E5-4991-A952-0308649257E6}" presName="parentText" presStyleLbl="node1" presStyleIdx="3" presStyleCnt="4">
        <dgm:presLayoutVars>
          <dgm:chMax val="0"/>
          <dgm:bulletEnabled val="1"/>
        </dgm:presLayoutVars>
      </dgm:prSet>
      <dgm:spPr/>
    </dgm:pt>
  </dgm:ptLst>
  <dgm:cxnLst>
    <dgm:cxn modelId="{9EB7CD17-5E35-4E52-BC4B-A6CED73E110B}" srcId="{954601E4-3B35-4DFB-A9E1-6BE95C0F59F8}" destId="{75F42F6C-FFDA-4753-BE81-EAB7A14ED0CC}" srcOrd="0" destOrd="0" parTransId="{C652C98A-6BE2-4162-98D0-3B5DE17EBB03}" sibTransId="{593F7CD1-BF52-4D33-9FE8-4E6283503C0F}"/>
    <dgm:cxn modelId="{CB80B73B-4968-4414-B130-509A21B2F891}" srcId="{954601E4-3B35-4DFB-A9E1-6BE95C0F59F8}" destId="{1A807738-B88E-4288-85AC-FBA434023EEF}" srcOrd="2" destOrd="0" parTransId="{507486F7-7455-4321-BEF5-D8E81C698E51}" sibTransId="{F41B2AA3-EF03-43F3-977E-EA60DC90CFD4}"/>
    <dgm:cxn modelId="{ACD8F848-1281-4E5D-9E8A-82EB154F0725}" srcId="{954601E4-3B35-4DFB-A9E1-6BE95C0F59F8}" destId="{5227A96E-89F5-46F8-ADD8-3252CA5BFE34}" srcOrd="1" destOrd="0" parTransId="{78FE29BA-0D74-4B46-8C95-60AC0847859C}" sibTransId="{5C89C236-622D-4128-BC88-34153E841446}"/>
    <dgm:cxn modelId="{7F124F7B-1AE6-418B-90EF-69D828C4A226}" type="presOf" srcId="{5227A96E-89F5-46F8-ADD8-3252CA5BFE34}" destId="{471117EA-A1FF-4B8F-92F5-B4127B85CACB}" srcOrd="0" destOrd="0" presId="urn:microsoft.com/office/officeart/2005/8/layout/vList2"/>
    <dgm:cxn modelId="{0CBB3089-7258-4290-BE24-1413D922C7BF}" srcId="{954601E4-3B35-4DFB-A9E1-6BE95C0F59F8}" destId="{AA1B0D20-D3E5-4991-A952-0308649257E6}" srcOrd="3" destOrd="0" parTransId="{BBBA2B85-C934-433F-BEB2-A696FB14DBBA}" sibTransId="{4D91A7F9-F805-450B-81CB-EAC0B0113215}"/>
    <dgm:cxn modelId="{13578193-1077-4AB5-8BE0-59BA2A75C451}" type="presOf" srcId="{AA1B0D20-D3E5-4991-A952-0308649257E6}" destId="{10F37100-66DF-4A0D-B6C0-8E44CAC697F2}" srcOrd="0" destOrd="0" presId="urn:microsoft.com/office/officeart/2005/8/layout/vList2"/>
    <dgm:cxn modelId="{E3ACE4A5-312D-4C86-BA5D-93916A346FDB}" type="presOf" srcId="{954601E4-3B35-4DFB-A9E1-6BE95C0F59F8}" destId="{A4931730-02E4-4BCA-BB61-656529AE9393}" srcOrd="0" destOrd="0" presId="urn:microsoft.com/office/officeart/2005/8/layout/vList2"/>
    <dgm:cxn modelId="{674D3CB1-1749-4FD2-9858-09FF680357B4}" type="presOf" srcId="{75F42F6C-FFDA-4753-BE81-EAB7A14ED0CC}" destId="{2EF37A6A-2763-4F4B-911B-D071439AA3B8}" srcOrd="0" destOrd="0" presId="urn:microsoft.com/office/officeart/2005/8/layout/vList2"/>
    <dgm:cxn modelId="{EBC408DB-38C0-4453-B99D-1A3C81537649}" type="presOf" srcId="{1A807738-B88E-4288-85AC-FBA434023EEF}" destId="{FA167F05-2336-4BE2-B587-6C270A7193BD}" srcOrd="0" destOrd="0" presId="urn:microsoft.com/office/officeart/2005/8/layout/vList2"/>
    <dgm:cxn modelId="{0D1F89F1-58F3-4D12-BB97-FDE5CB8D2101}" type="presParOf" srcId="{A4931730-02E4-4BCA-BB61-656529AE9393}" destId="{2EF37A6A-2763-4F4B-911B-D071439AA3B8}" srcOrd="0" destOrd="0" presId="urn:microsoft.com/office/officeart/2005/8/layout/vList2"/>
    <dgm:cxn modelId="{584AA00A-0611-45C5-BF32-DB39A34B5E00}" type="presParOf" srcId="{A4931730-02E4-4BCA-BB61-656529AE9393}" destId="{D8B94B22-1D5B-443B-B186-975AEC5395DA}" srcOrd="1" destOrd="0" presId="urn:microsoft.com/office/officeart/2005/8/layout/vList2"/>
    <dgm:cxn modelId="{B92DFCAC-54D5-43E8-A1C7-EF4E593913C6}" type="presParOf" srcId="{A4931730-02E4-4BCA-BB61-656529AE9393}" destId="{471117EA-A1FF-4B8F-92F5-B4127B85CACB}" srcOrd="2" destOrd="0" presId="urn:microsoft.com/office/officeart/2005/8/layout/vList2"/>
    <dgm:cxn modelId="{556737B4-C99A-42C2-B723-89F605E19EFF}" type="presParOf" srcId="{A4931730-02E4-4BCA-BB61-656529AE9393}" destId="{35222EAE-DB6A-4769-A746-7F807B91BF9E}" srcOrd="3" destOrd="0" presId="urn:microsoft.com/office/officeart/2005/8/layout/vList2"/>
    <dgm:cxn modelId="{19B03568-859A-45F3-88DB-B01350153ED4}" type="presParOf" srcId="{A4931730-02E4-4BCA-BB61-656529AE9393}" destId="{FA167F05-2336-4BE2-B587-6C270A7193BD}" srcOrd="4" destOrd="0" presId="urn:microsoft.com/office/officeart/2005/8/layout/vList2"/>
    <dgm:cxn modelId="{05B84652-FD16-4744-8CD6-8B027D2AAFD4}" type="presParOf" srcId="{A4931730-02E4-4BCA-BB61-656529AE9393}" destId="{32068BBC-A774-48F8-8412-E129013EE37B}" srcOrd="5" destOrd="0" presId="urn:microsoft.com/office/officeart/2005/8/layout/vList2"/>
    <dgm:cxn modelId="{023364A4-9360-4DEC-A44D-EEF5EFFEFA92}" type="presParOf" srcId="{A4931730-02E4-4BCA-BB61-656529AE9393}" destId="{10F37100-66DF-4A0D-B6C0-8E44CAC697F2}" srcOrd="6"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E31DAC3-FFD2-4AB4-8C6A-CD008DE8DF89}"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FE8CB79-A3B9-4ADC-9DF6-AD1D184E2DE4}">
      <dgm:prSet/>
      <dgm:spPr/>
      <dgm:t>
        <a:bodyPr/>
        <a:lstStyle/>
        <a:p>
          <a:r>
            <a:rPr lang="en-US"/>
            <a:t>Maintaining a warranty-tracking system eliminates unnecessary equipment purchases</a:t>
          </a:r>
        </a:p>
      </dgm:t>
    </dgm:pt>
    <dgm:pt modelId="{A52C6340-72C5-4651-A7C1-1E215207F60F}" type="parTrans" cxnId="{A29C6039-9C99-4D22-B4A4-03E3ED95E1AD}">
      <dgm:prSet/>
      <dgm:spPr/>
      <dgm:t>
        <a:bodyPr/>
        <a:lstStyle/>
        <a:p>
          <a:endParaRPr lang="en-US"/>
        </a:p>
      </dgm:t>
    </dgm:pt>
    <dgm:pt modelId="{1A5B8A35-F616-4209-A164-2A6252EA247B}" type="sibTrans" cxnId="{A29C6039-9C99-4D22-B4A4-03E3ED95E1AD}">
      <dgm:prSet/>
      <dgm:spPr/>
      <dgm:t>
        <a:bodyPr/>
        <a:lstStyle/>
        <a:p>
          <a:endParaRPr lang="en-US"/>
        </a:p>
      </dgm:t>
    </dgm:pt>
    <dgm:pt modelId="{0D6A1B65-3448-4BDF-8CDD-E0059607B1FE}">
      <dgm:prSet/>
      <dgm:spPr/>
      <dgm:t>
        <a:bodyPr/>
        <a:lstStyle/>
        <a:p>
          <a:r>
            <a:rPr lang="en-US"/>
            <a:t>Supplementing your warranty-tracking program with a spreadsheet used for tracking equipment and supplies strengthens internal controls. </a:t>
          </a:r>
        </a:p>
      </dgm:t>
    </dgm:pt>
    <dgm:pt modelId="{757D90C6-C4F0-4CCE-8235-683EC93B379A}" type="parTrans" cxnId="{2C1D2959-75DF-4D6C-8E73-05F6F5AF39FE}">
      <dgm:prSet/>
      <dgm:spPr/>
      <dgm:t>
        <a:bodyPr/>
        <a:lstStyle/>
        <a:p>
          <a:endParaRPr lang="en-US"/>
        </a:p>
      </dgm:t>
    </dgm:pt>
    <dgm:pt modelId="{EACA8E72-1270-40F2-87B5-2AC73764C77B}" type="sibTrans" cxnId="{2C1D2959-75DF-4D6C-8E73-05F6F5AF39FE}">
      <dgm:prSet/>
      <dgm:spPr/>
      <dgm:t>
        <a:bodyPr/>
        <a:lstStyle/>
        <a:p>
          <a:endParaRPr lang="en-US"/>
        </a:p>
      </dgm:t>
    </dgm:pt>
    <dgm:pt modelId="{E2E39568-6AB4-4D5A-BBBB-A4A69033BBAD}" type="pres">
      <dgm:prSet presAssocID="{4E31DAC3-FFD2-4AB4-8C6A-CD008DE8DF89}" presName="root" presStyleCnt="0">
        <dgm:presLayoutVars>
          <dgm:dir/>
          <dgm:resizeHandles val="exact"/>
        </dgm:presLayoutVars>
      </dgm:prSet>
      <dgm:spPr/>
    </dgm:pt>
    <dgm:pt modelId="{3625DCD7-1DDE-40E8-9EC9-50EA2610678A}" type="pres">
      <dgm:prSet presAssocID="{1FE8CB79-A3B9-4ADC-9DF6-AD1D184E2DE4}" presName="compNode" presStyleCnt="0"/>
      <dgm:spPr/>
    </dgm:pt>
    <dgm:pt modelId="{DF2B9345-20E8-4DA6-88B4-AB620CFF337C}" type="pres">
      <dgm:prSet presAssocID="{1FE8CB79-A3B9-4ADC-9DF6-AD1D184E2DE4}" presName="bgRect" presStyleLbl="bgShp" presStyleIdx="0" presStyleCnt="2"/>
      <dgm:spPr/>
    </dgm:pt>
    <dgm:pt modelId="{2EDF634C-86AF-4CB5-8280-DFA3667B01A0}" type="pres">
      <dgm:prSet presAssocID="{1FE8CB79-A3B9-4ADC-9DF6-AD1D184E2DE4}"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oney"/>
        </a:ext>
      </dgm:extLst>
    </dgm:pt>
    <dgm:pt modelId="{D76581F2-6202-4855-A3FD-5AA6A1D2287F}" type="pres">
      <dgm:prSet presAssocID="{1FE8CB79-A3B9-4ADC-9DF6-AD1D184E2DE4}" presName="spaceRect" presStyleCnt="0"/>
      <dgm:spPr/>
    </dgm:pt>
    <dgm:pt modelId="{E749C4AB-0CFB-4AF3-A7CB-90E19A045807}" type="pres">
      <dgm:prSet presAssocID="{1FE8CB79-A3B9-4ADC-9DF6-AD1D184E2DE4}" presName="parTx" presStyleLbl="revTx" presStyleIdx="0" presStyleCnt="2">
        <dgm:presLayoutVars>
          <dgm:chMax val="0"/>
          <dgm:chPref val="0"/>
        </dgm:presLayoutVars>
      </dgm:prSet>
      <dgm:spPr/>
    </dgm:pt>
    <dgm:pt modelId="{DF27A82B-ADE7-4809-A43C-41F2BE8B8A8C}" type="pres">
      <dgm:prSet presAssocID="{1A5B8A35-F616-4209-A164-2A6252EA247B}" presName="sibTrans" presStyleCnt="0"/>
      <dgm:spPr/>
    </dgm:pt>
    <dgm:pt modelId="{791D85FE-7FC3-4960-A58D-C19596BA3C4F}" type="pres">
      <dgm:prSet presAssocID="{0D6A1B65-3448-4BDF-8CDD-E0059607B1FE}" presName="compNode" presStyleCnt="0"/>
      <dgm:spPr/>
    </dgm:pt>
    <dgm:pt modelId="{88601A90-96D0-4C9C-8E39-649EA941A057}" type="pres">
      <dgm:prSet presAssocID="{0D6A1B65-3448-4BDF-8CDD-E0059607B1FE}" presName="bgRect" presStyleLbl="bgShp" presStyleIdx="1" presStyleCnt="2"/>
      <dgm:spPr/>
    </dgm:pt>
    <dgm:pt modelId="{FE25D6C1-A2AD-4FDD-BAD8-9313A04828D3}" type="pres">
      <dgm:prSet presAssocID="{0D6A1B65-3448-4BDF-8CDD-E0059607B1FE}"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ears"/>
        </a:ext>
      </dgm:extLst>
    </dgm:pt>
    <dgm:pt modelId="{4331447B-34FF-4653-AE4D-113323884962}" type="pres">
      <dgm:prSet presAssocID="{0D6A1B65-3448-4BDF-8CDD-E0059607B1FE}" presName="spaceRect" presStyleCnt="0"/>
      <dgm:spPr/>
    </dgm:pt>
    <dgm:pt modelId="{2223DCD4-B441-4981-8556-6BBB1D2D1033}" type="pres">
      <dgm:prSet presAssocID="{0D6A1B65-3448-4BDF-8CDD-E0059607B1FE}" presName="parTx" presStyleLbl="revTx" presStyleIdx="1" presStyleCnt="2">
        <dgm:presLayoutVars>
          <dgm:chMax val="0"/>
          <dgm:chPref val="0"/>
        </dgm:presLayoutVars>
      </dgm:prSet>
      <dgm:spPr/>
    </dgm:pt>
  </dgm:ptLst>
  <dgm:cxnLst>
    <dgm:cxn modelId="{A341A115-C8C4-4E50-AE62-7C8E2FF9CBD8}" type="presOf" srcId="{0D6A1B65-3448-4BDF-8CDD-E0059607B1FE}" destId="{2223DCD4-B441-4981-8556-6BBB1D2D1033}" srcOrd="0" destOrd="0" presId="urn:microsoft.com/office/officeart/2018/2/layout/IconVerticalSolidList"/>
    <dgm:cxn modelId="{A29C6039-9C99-4D22-B4A4-03E3ED95E1AD}" srcId="{4E31DAC3-FFD2-4AB4-8C6A-CD008DE8DF89}" destId="{1FE8CB79-A3B9-4ADC-9DF6-AD1D184E2DE4}" srcOrd="0" destOrd="0" parTransId="{A52C6340-72C5-4651-A7C1-1E215207F60F}" sibTransId="{1A5B8A35-F616-4209-A164-2A6252EA247B}"/>
    <dgm:cxn modelId="{384DAA4A-349B-43FF-8478-0BA6CE31E3F6}" type="presOf" srcId="{1FE8CB79-A3B9-4ADC-9DF6-AD1D184E2DE4}" destId="{E749C4AB-0CFB-4AF3-A7CB-90E19A045807}" srcOrd="0" destOrd="0" presId="urn:microsoft.com/office/officeart/2018/2/layout/IconVerticalSolidList"/>
    <dgm:cxn modelId="{444BCD55-1302-4982-8684-D16B759DD807}" type="presOf" srcId="{4E31DAC3-FFD2-4AB4-8C6A-CD008DE8DF89}" destId="{E2E39568-6AB4-4D5A-BBBB-A4A69033BBAD}" srcOrd="0" destOrd="0" presId="urn:microsoft.com/office/officeart/2018/2/layout/IconVerticalSolidList"/>
    <dgm:cxn modelId="{2C1D2959-75DF-4D6C-8E73-05F6F5AF39FE}" srcId="{4E31DAC3-FFD2-4AB4-8C6A-CD008DE8DF89}" destId="{0D6A1B65-3448-4BDF-8CDD-E0059607B1FE}" srcOrd="1" destOrd="0" parTransId="{757D90C6-C4F0-4CCE-8235-683EC93B379A}" sibTransId="{EACA8E72-1270-40F2-87B5-2AC73764C77B}"/>
    <dgm:cxn modelId="{E2AE6225-A997-4B30-9A5A-F351BCDA6852}" type="presParOf" srcId="{E2E39568-6AB4-4D5A-BBBB-A4A69033BBAD}" destId="{3625DCD7-1DDE-40E8-9EC9-50EA2610678A}" srcOrd="0" destOrd="0" presId="urn:microsoft.com/office/officeart/2018/2/layout/IconVerticalSolidList"/>
    <dgm:cxn modelId="{ED4F6E0D-63A8-4C99-B7EC-C6C060939157}" type="presParOf" srcId="{3625DCD7-1DDE-40E8-9EC9-50EA2610678A}" destId="{DF2B9345-20E8-4DA6-88B4-AB620CFF337C}" srcOrd="0" destOrd="0" presId="urn:microsoft.com/office/officeart/2018/2/layout/IconVerticalSolidList"/>
    <dgm:cxn modelId="{2B555C78-B8E9-4F7C-B7AB-F5CB6B58FD5A}" type="presParOf" srcId="{3625DCD7-1DDE-40E8-9EC9-50EA2610678A}" destId="{2EDF634C-86AF-4CB5-8280-DFA3667B01A0}" srcOrd="1" destOrd="0" presId="urn:microsoft.com/office/officeart/2018/2/layout/IconVerticalSolidList"/>
    <dgm:cxn modelId="{D7A6360C-A4CC-4F83-AADF-38EA8309D06D}" type="presParOf" srcId="{3625DCD7-1DDE-40E8-9EC9-50EA2610678A}" destId="{D76581F2-6202-4855-A3FD-5AA6A1D2287F}" srcOrd="2" destOrd="0" presId="urn:microsoft.com/office/officeart/2018/2/layout/IconVerticalSolidList"/>
    <dgm:cxn modelId="{AFEB92B7-DE5A-47CA-9A57-AB4A399BFE2D}" type="presParOf" srcId="{3625DCD7-1DDE-40E8-9EC9-50EA2610678A}" destId="{E749C4AB-0CFB-4AF3-A7CB-90E19A045807}" srcOrd="3" destOrd="0" presId="urn:microsoft.com/office/officeart/2018/2/layout/IconVerticalSolidList"/>
    <dgm:cxn modelId="{6E89CC1C-2E65-4E00-8EB1-F5D88073F7B9}" type="presParOf" srcId="{E2E39568-6AB4-4D5A-BBBB-A4A69033BBAD}" destId="{DF27A82B-ADE7-4809-A43C-41F2BE8B8A8C}" srcOrd="1" destOrd="0" presId="urn:microsoft.com/office/officeart/2018/2/layout/IconVerticalSolidList"/>
    <dgm:cxn modelId="{EA1587EF-BECE-4063-A6F9-A6D65F1E72D5}" type="presParOf" srcId="{E2E39568-6AB4-4D5A-BBBB-A4A69033BBAD}" destId="{791D85FE-7FC3-4960-A58D-C19596BA3C4F}" srcOrd="2" destOrd="0" presId="urn:microsoft.com/office/officeart/2018/2/layout/IconVerticalSolidList"/>
    <dgm:cxn modelId="{CBD1E660-0CEF-4C98-9A81-CC6B5460405A}" type="presParOf" srcId="{791D85FE-7FC3-4960-A58D-C19596BA3C4F}" destId="{88601A90-96D0-4C9C-8E39-649EA941A057}" srcOrd="0" destOrd="0" presId="urn:microsoft.com/office/officeart/2018/2/layout/IconVerticalSolidList"/>
    <dgm:cxn modelId="{B83854FC-3AE8-4345-9928-BB5E92DE8070}" type="presParOf" srcId="{791D85FE-7FC3-4960-A58D-C19596BA3C4F}" destId="{FE25D6C1-A2AD-4FDD-BAD8-9313A04828D3}" srcOrd="1" destOrd="0" presId="urn:microsoft.com/office/officeart/2018/2/layout/IconVerticalSolidList"/>
    <dgm:cxn modelId="{6E6129EE-250A-463C-95E2-1F54902674D8}" type="presParOf" srcId="{791D85FE-7FC3-4960-A58D-C19596BA3C4F}" destId="{4331447B-34FF-4653-AE4D-113323884962}" srcOrd="2" destOrd="0" presId="urn:microsoft.com/office/officeart/2018/2/layout/IconVerticalSolidList"/>
    <dgm:cxn modelId="{4120629C-1070-4913-A1DA-F4266FA63111}" type="presParOf" srcId="{791D85FE-7FC3-4960-A58D-C19596BA3C4F}" destId="{2223DCD4-B441-4981-8556-6BBB1D2D1033}" srcOrd="3"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2F58CE-1848-4041-98B0-4D13BBDC6F38}">
      <dsp:nvSpPr>
        <dsp:cNvPr id="0" name=""/>
        <dsp:cNvSpPr/>
      </dsp:nvSpPr>
      <dsp:spPr>
        <a:xfrm>
          <a:off x="0" y="1592843"/>
          <a:ext cx="6391275" cy="504000"/>
        </a:xfrm>
        <a:prstGeom prst="rect">
          <a:avLst/>
        </a:prstGeom>
        <a:solidFill>
          <a:schemeClr val="lt2">
            <a:alpha val="90000"/>
            <a:hueOff val="0"/>
            <a:satOff val="0"/>
            <a:lumOff val="0"/>
            <a:alphaOff val="0"/>
          </a:schemeClr>
        </a:solidFill>
        <a:ln w="19050"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BB8974F-BDE1-4A89-B1B8-BC87080361B5}">
      <dsp:nvSpPr>
        <dsp:cNvPr id="0" name=""/>
        <dsp:cNvSpPr/>
      </dsp:nvSpPr>
      <dsp:spPr>
        <a:xfrm>
          <a:off x="319563" y="1297643"/>
          <a:ext cx="4473892" cy="590400"/>
        </a:xfrm>
        <a:prstGeom prst="roundRect">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9102" tIns="0" rIns="169102" bIns="0" numCol="1" spcCol="1270" anchor="ctr" anchorCtr="0">
          <a:noAutofit/>
        </a:bodyPr>
        <a:lstStyle/>
        <a:p>
          <a:pPr marL="0" lvl="0" indent="0" algn="l" defTabSz="889000">
            <a:lnSpc>
              <a:spcPct val="90000"/>
            </a:lnSpc>
            <a:spcBef>
              <a:spcPct val="0"/>
            </a:spcBef>
            <a:spcAft>
              <a:spcPct val="35000"/>
            </a:spcAft>
            <a:buNone/>
          </a:pPr>
          <a:r>
            <a:rPr lang="en-US" sz="2000" kern="1200"/>
            <a:t>AREAS THAT MUST BE ADDRESSED</a:t>
          </a:r>
        </a:p>
      </dsp:txBody>
      <dsp:txXfrm>
        <a:off x="348384" y="1326464"/>
        <a:ext cx="4416250" cy="532758"/>
      </dsp:txXfrm>
    </dsp:sp>
    <dsp:sp modelId="{BE5243EE-38AC-4F4A-91C7-50503C1922C8}">
      <dsp:nvSpPr>
        <dsp:cNvPr id="0" name=""/>
        <dsp:cNvSpPr/>
      </dsp:nvSpPr>
      <dsp:spPr>
        <a:xfrm>
          <a:off x="0" y="2500043"/>
          <a:ext cx="6391275" cy="1449000"/>
        </a:xfrm>
        <a:prstGeom prst="rect">
          <a:avLst/>
        </a:prstGeom>
        <a:solidFill>
          <a:schemeClr val="lt2">
            <a:alpha val="90000"/>
            <a:hueOff val="0"/>
            <a:satOff val="0"/>
            <a:lumOff val="0"/>
            <a:alphaOff val="0"/>
          </a:schemeClr>
        </a:solidFill>
        <a:ln w="19050"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6034" tIns="416560" rIns="496034"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a:t>INVENTORY AND SUPPLY POLICIES</a:t>
          </a:r>
        </a:p>
        <a:p>
          <a:pPr marL="228600" lvl="1" indent="-228600" algn="l" defTabSz="889000">
            <a:lnSpc>
              <a:spcPct val="90000"/>
            </a:lnSpc>
            <a:spcBef>
              <a:spcPct val="0"/>
            </a:spcBef>
            <a:spcAft>
              <a:spcPct val="15000"/>
            </a:spcAft>
            <a:buChar char="•"/>
          </a:pPr>
          <a:r>
            <a:rPr lang="en-US" sz="2000" kern="1200"/>
            <a:t>REDUCE COSTS WITHOUT COMPROMISING SERVICE and QUALITY</a:t>
          </a:r>
        </a:p>
      </dsp:txBody>
      <dsp:txXfrm>
        <a:off x="0" y="2500043"/>
        <a:ext cx="6391275" cy="1449000"/>
      </dsp:txXfrm>
    </dsp:sp>
    <dsp:sp modelId="{2A0FE100-2A7B-4638-A942-5D344ECE67EA}">
      <dsp:nvSpPr>
        <dsp:cNvPr id="0" name=""/>
        <dsp:cNvSpPr/>
      </dsp:nvSpPr>
      <dsp:spPr>
        <a:xfrm>
          <a:off x="319563" y="2204843"/>
          <a:ext cx="4473892" cy="590400"/>
        </a:xfrm>
        <a:prstGeom prst="roundRect">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9102" tIns="0" rIns="169102" bIns="0" numCol="1" spcCol="1270" anchor="ctr" anchorCtr="0">
          <a:noAutofit/>
        </a:bodyPr>
        <a:lstStyle/>
        <a:p>
          <a:pPr marL="0" lvl="0" indent="0" algn="l" defTabSz="889000">
            <a:lnSpc>
              <a:spcPct val="90000"/>
            </a:lnSpc>
            <a:spcBef>
              <a:spcPct val="0"/>
            </a:spcBef>
            <a:spcAft>
              <a:spcPct val="35000"/>
            </a:spcAft>
            <a:buNone/>
          </a:pPr>
          <a:r>
            <a:rPr lang="en-US" sz="2000" kern="1200"/>
            <a:t>STRATEGIES AND PROCESSES</a:t>
          </a:r>
        </a:p>
      </dsp:txBody>
      <dsp:txXfrm>
        <a:off x="348384" y="2233664"/>
        <a:ext cx="4416250" cy="5327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479BB6-F83A-4A46-B168-86B52B31ECF9}">
      <dsp:nvSpPr>
        <dsp:cNvPr id="0" name=""/>
        <dsp:cNvSpPr/>
      </dsp:nvSpPr>
      <dsp:spPr>
        <a:xfrm>
          <a:off x="0" y="410693"/>
          <a:ext cx="6391275" cy="168480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Designate a purchasing control center – even if you assign those duties to a single employee </a:t>
          </a:r>
        </a:p>
      </dsp:txBody>
      <dsp:txXfrm>
        <a:off x="82245" y="492938"/>
        <a:ext cx="6226785" cy="1520310"/>
      </dsp:txXfrm>
    </dsp:sp>
    <dsp:sp modelId="{29B1061D-1F0E-4A8D-A3BC-019017CF4078}">
      <dsp:nvSpPr>
        <dsp:cNvPr id="0" name=""/>
        <dsp:cNvSpPr/>
      </dsp:nvSpPr>
      <dsp:spPr>
        <a:xfrm>
          <a:off x="0" y="2095493"/>
          <a:ext cx="6391275" cy="1055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2923"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n-US" sz="2300" kern="1200" dirty="0"/>
            <a:t>The designated department could be a procurement specialist or property management staff</a:t>
          </a:r>
        </a:p>
      </dsp:txBody>
      <dsp:txXfrm>
        <a:off x="0" y="2095493"/>
        <a:ext cx="6391275" cy="1055700"/>
      </dsp:txXfrm>
    </dsp:sp>
    <dsp:sp modelId="{9AC1DD27-B513-4692-86EA-EF16D65297DA}">
      <dsp:nvSpPr>
        <dsp:cNvPr id="0" name=""/>
        <dsp:cNvSpPr/>
      </dsp:nvSpPr>
      <dsp:spPr>
        <a:xfrm>
          <a:off x="0" y="3151193"/>
          <a:ext cx="6391275" cy="1684800"/>
        </a:xfrm>
        <a:prstGeom prst="roundRect">
          <a:avLst/>
        </a:prstGeom>
        <a:solidFill>
          <a:schemeClr val="accent2">
            <a:hueOff val="-19765721"/>
            <a:satOff val="901"/>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Greater control improves consistency and accountability. </a:t>
          </a:r>
        </a:p>
      </dsp:txBody>
      <dsp:txXfrm>
        <a:off x="82245" y="3233438"/>
        <a:ext cx="6226785" cy="15203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F37A6A-2763-4F4B-911B-D071439AA3B8}">
      <dsp:nvSpPr>
        <dsp:cNvPr id="0" name=""/>
        <dsp:cNvSpPr/>
      </dsp:nvSpPr>
      <dsp:spPr>
        <a:xfrm>
          <a:off x="0" y="133695"/>
          <a:ext cx="6391275" cy="1208103"/>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b="0" i="0" kern="1200"/>
            <a:t>PRODUCT STANDARDIZATION </a:t>
          </a:r>
          <a:endParaRPr lang="en-US" sz="1700" kern="1200"/>
        </a:p>
      </dsp:txBody>
      <dsp:txXfrm>
        <a:off x="58975" y="192670"/>
        <a:ext cx="6273325" cy="1090153"/>
      </dsp:txXfrm>
    </dsp:sp>
    <dsp:sp modelId="{471117EA-A1FF-4B8F-92F5-B4127B85CACB}">
      <dsp:nvSpPr>
        <dsp:cNvPr id="0" name=""/>
        <dsp:cNvSpPr/>
      </dsp:nvSpPr>
      <dsp:spPr>
        <a:xfrm>
          <a:off x="0" y="1390759"/>
          <a:ext cx="6391275" cy="1208103"/>
        </a:xfrm>
        <a:prstGeom prst="roundRect">
          <a:avLst/>
        </a:prstGeom>
        <a:solidFill>
          <a:schemeClr val="accent2">
            <a:hueOff val="-6588574"/>
            <a:satOff val="30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b="0" i="0" kern="1200"/>
            <a:t>Product standardization helps ensure that a property management company is saving costs while still providing the best quality. </a:t>
          </a:r>
          <a:endParaRPr lang="en-US" sz="1700" kern="1200"/>
        </a:p>
      </dsp:txBody>
      <dsp:txXfrm>
        <a:off x="58975" y="1449734"/>
        <a:ext cx="6273325" cy="1090153"/>
      </dsp:txXfrm>
    </dsp:sp>
    <dsp:sp modelId="{FA167F05-2336-4BE2-B587-6C270A7193BD}">
      <dsp:nvSpPr>
        <dsp:cNvPr id="0" name=""/>
        <dsp:cNvSpPr/>
      </dsp:nvSpPr>
      <dsp:spPr>
        <a:xfrm>
          <a:off x="0" y="2647823"/>
          <a:ext cx="6391275" cy="1208103"/>
        </a:xfrm>
        <a:prstGeom prst="roundRect">
          <a:avLst/>
        </a:prstGeom>
        <a:solidFill>
          <a:schemeClr val="accent2">
            <a:hueOff val="-13177148"/>
            <a:satOff val="601"/>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b="0" i="0" kern="1200"/>
            <a:t>An agency review of products, brands and specifications and any other relevant product information to determine Designated product Pool</a:t>
          </a:r>
          <a:endParaRPr lang="en-US" sz="1700" kern="1200"/>
        </a:p>
      </dsp:txBody>
      <dsp:txXfrm>
        <a:off x="58975" y="2706798"/>
        <a:ext cx="6273325" cy="1090153"/>
      </dsp:txXfrm>
    </dsp:sp>
    <dsp:sp modelId="{10F37100-66DF-4A0D-B6C0-8E44CAC697F2}">
      <dsp:nvSpPr>
        <dsp:cNvPr id="0" name=""/>
        <dsp:cNvSpPr/>
      </dsp:nvSpPr>
      <dsp:spPr>
        <a:xfrm>
          <a:off x="0" y="3904887"/>
          <a:ext cx="6391275" cy="1208103"/>
        </a:xfrm>
        <a:prstGeom prst="roundRect">
          <a:avLst/>
        </a:prstGeom>
        <a:solidFill>
          <a:schemeClr val="accent2">
            <a:hueOff val="-19765721"/>
            <a:satOff val="901"/>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b="0" i="0" kern="1200"/>
            <a:t>This provides individual property managers with a pre-selected base of products to choose from that have already been pre-approved and have been determined price competitve. </a:t>
          </a:r>
          <a:endParaRPr lang="en-US" sz="1700" kern="1200"/>
        </a:p>
      </dsp:txBody>
      <dsp:txXfrm>
        <a:off x="58975" y="3963862"/>
        <a:ext cx="6273325" cy="109015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2B9345-20E8-4DA6-88B4-AB620CFF337C}">
      <dsp:nvSpPr>
        <dsp:cNvPr id="0" name=""/>
        <dsp:cNvSpPr/>
      </dsp:nvSpPr>
      <dsp:spPr>
        <a:xfrm>
          <a:off x="0" y="852586"/>
          <a:ext cx="6391275" cy="157400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EDF634C-86AF-4CB5-8280-DFA3667B01A0}">
      <dsp:nvSpPr>
        <dsp:cNvPr id="0" name=""/>
        <dsp:cNvSpPr/>
      </dsp:nvSpPr>
      <dsp:spPr>
        <a:xfrm>
          <a:off x="476136" y="1206738"/>
          <a:ext cx="865703" cy="86570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749C4AB-0CFB-4AF3-A7CB-90E19A045807}">
      <dsp:nvSpPr>
        <dsp:cNvPr id="0" name=""/>
        <dsp:cNvSpPr/>
      </dsp:nvSpPr>
      <dsp:spPr>
        <a:xfrm>
          <a:off x="1817977" y="852586"/>
          <a:ext cx="4573297" cy="15740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582" tIns="166582" rIns="166582" bIns="166582" numCol="1" spcCol="1270" anchor="ctr" anchorCtr="0">
          <a:noAutofit/>
        </a:bodyPr>
        <a:lstStyle/>
        <a:p>
          <a:pPr marL="0" lvl="0" indent="0" algn="l" defTabSz="800100">
            <a:lnSpc>
              <a:spcPct val="90000"/>
            </a:lnSpc>
            <a:spcBef>
              <a:spcPct val="0"/>
            </a:spcBef>
            <a:spcAft>
              <a:spcPct val="35000"/>
            </a:spcAft>
            <a:buNone/>
          </a:pPr>
          <a:r>
            <a:rPr lang="en-US" sz="1800" kern="1200"/>
            <a:t>Maintaining a warranty-tracking system eliminates unnecessary equipment purchases</a:t>
          </a:r>
        </a:p>
      </dsp:txBody>
      <dsp:txXfrm>
        <a:off x="1817977" y="852586"/>
        <a:ext cx="4573297" cy="1574006"/>
      </dsp:txXfrm>
    </dsp:sp>
    <dsp:sp modelId="{88601A90-96D0-4C9C-8E39-649EA941A057}">
      <dsp:nvSpPr>
        <dsp:cNvPr id="0" name=""/>
        <dsp:cNvSpPr/>
      </dsp:nvSpPr>
      <dsp:spPr>
        <a:xfrm>
          <a:off x="0" y="2820094"/>
          <a:ext cx="6391275" cy="157400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25D6C1-A2AD-4FDD-BAD8-9313A04828D3}">
      <dsp:nvSpPr>
        <dsp:cNvPr id="0" name=""/>
        <dsp:cNvSpPr/>
      </dsp:nvSpPr>
      <dsp:spPr>
        <a:xfrm>
          <a:off x="476136" y="3174245"/>
          <a:ext cx="865703" cy="86570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223DCD4-B441-4981-8556-6BBB1D2D1033}">
      <dsp:nvSpPr>
        <dsp:cNvPr id="0" name=""/>
        <dsp:cNvSpPr/>
      </dsp:nvSpPr>
      <dsp:spPr>
        <a:xfrm>
          <a:off x="1817977" y="2820094"/>
          <a:ext cx="4573297" cy="15740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582" tIns="166582" rIns="166582" bIns="166582" numCol="1" spcCol="1270" anchor="ctr" anchorCtr="0">
          <a:noAutofit/>
        </a:bodyPr>
        <a:lstStyle/>
        <a:p>
          <a:pPr marL="0" lvl="0" indent="0" algn="l" defTabSz="800100">
            <a:lnSpc>
              <a:spcPct val="90000"/>
            </a:lnSpc>
            <a:spcBef>
              <a:spcPct val="0"/>
            </a:spcBef>
            <a:spcAft>
              <a:spcPct val="35000"/>
            </a:spcAft>
            <a:buNone/>
          </a:pPr>
          <a:r>
            <a:rPr lang="en-US" sz="1800" kern="1200"/>
            <a:t>Supplementing your warranty-tracking program with a spreadsheet used for tracking equipment and supplies strengthens internal controls. </a:t>
          </a:r>
        </a:p>
      </dsp:txBody>
      <dsp:txXfrm>
        <a:off x="1817977" y="2820094"/>
        <a:ext cx="4573297" cy="157400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384FFD-8D5A-480E-95CC-45447A0957B9}" type="datetimeFigureOut">
              <a:rPr lang="en-US" smtClean="0"/>
              <a:t>5/19/2019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0A74D5-7F9C-4D39-BFAF-ED03F93B6476}" type="slidenum">
              <a:rPr lang="en-US" smtClean="0"/>
              <a:t>‹#›</a:t>
            </a:fld>
            <a:endParaRPr lang="en-US"/>
          </a:p>
        </p:txBody>
      </p:sp>
    </p:spTree>
    <p:extLst>
      <p:ext uri="{BB962C8B-B14F-4D97-AF65-F5344CB8AC3E}">
        <p14:creationId xmlns:p14="http://schemas.microsoft.com/office/powerpoint/2010/main" val="4280857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0A74D5-7F9C-4D39-BFAF-ED03F93B6476}" type="slidenum">
              <a:rPr lang="en-US" smtClean="0"/>
              <a:t>1</a:t>
            </a:fld>
            <a:endParaRPr lang="en-US"/>
          </a:p>
        </p:txBody>
      </p:sp>
    </p:spTree>
    <p:extLst>
      <p:ext uri="{BB962C8B-B14F-4D97-AF65-F5344CB8AC3E}">
        <p14:creationId xmlns:p14="http://schemas.microsoft.com/office/powerpoint/2010/main" val="12009955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0A74D5-7F9C-4D39-BFAF-ED03F93B6476}" type="slidenum">
              <a:rPr lang="en-US" smtClean="0"/>
              <a:t>10</a:t>
            </a:fld>
            <a:endParaRPr lang="en-US"/>
          </a:p>
        </p:txBody>
      </p:sp>
    </p:spTree>
    <p:extLst>
      <p:ext uri="{BB962C8B-B14F-4D97-AF65-F5344CB8AC3E}">
        <p14:creationId xmlns:p14="http://schemas.microsoft.com/office/powerpoint/2010/main" val="2402334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90976"/>
            <a:ext cx="5486400" cy="3510023"/>
          </a:xfrm>
        </p:spPr>
        <p:txBody>
          <a:bodyPr/>
          <a:lstStyle/>
          <a:p>
            <a:endParaRPr lang="en-US" dirty="0"/>
          </a:p>
        </p:txBody>
      </p:sp>
      <p:sp>
        <p:nvSpPr>
          <p:cNvPr id="4" name="Slide Number Placeholder 3"/>
          <p:cNvSpPr>
            <a:spLocks noGrp="1"/>
          </p:cNvSpPr>
          <p:nvPr>
            <p:ph type="sldNum" sz="quarter" idx="5"/>
          </p:nvPr>
        </p:nvSpPr>
        <p:spPr/>
        <p:txBody>
          <a:bodyPr/>
          <a:lstStyle/>
          <a:p>
            <a:fld id="{D60A74D5-7F9C-4D39-BFAF-ED03F93B6476}" type="slidenum">
              <a:rPr lang="en-US" smtClean="0"/>
              <a:t>11</a:t>
            </a:fld>
            <a:endParaRPr lang="en-US"/>
          </a:p>
        </p:txBody>
      </p:sp>
    </p:spTree>
    <p:extLst>
      <p:ext uri="{BB962C8B-B14F-4D97-AF65-F5344CB8AC3E}">
        <p14:creationId xmlns:p14="http://schemas.microsoft.com/office/powerpoint/2010/main" val="11685880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0A74D5-7F9C-4D39-BFAF-ED03F93B6476}" type="slidenum">
              <a:rPr lang="en-US" smtClean="0"/>
              <a:t>12</a:t>
            </a:fld>
            <a:endParaRPr lang="en-US"/>
          </a:p>
        </p:txBody>
      </p:sp>
    </p:spTree>
    <p:extLst>
      <p:ext uri="{BB962C8B-B14F-4D97-AF65-F5344CB8AC3E}">
        <p14:creationId xmlns:p14="http://schemas.microsoft.com/office/powerpoint/2010/main" val="38849119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0A74D5-7F9C-4D39-BFAF-ED03F93B6476}" type="slidenum">
              <a:rPr lang="en-US" smtClean="0"/>
              <a:t>13</a:t>
            </a:fld>
            <a:endParaRPr lang="en-US"/>
          </a:p>
        </p:txBody>
      </p:sp>
    </p:spTree>
    <p:extLst>
      <p:ext uri="{BB962C8B-B14F-4D97-AF65-F5344CB8AC3E}">
        <p14:creationId xmlns:p14="http://schemas.microsoft.com/office/powerpoint/2010/main" val="35420953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0A74D5-7F9C-4D39-BFAF-ED03F93B6476}" type="slidenum">
              <a:rPr lang="en-US" smtClean="0"/>
              <a:t>14</a:t>
            </a:fld>
            <a:endParaRPr lang="en-US"/>
          </a:p>
        </p:txBody>
      </p:sp>
    </p:spTree>
    <p:extLst>
      <p:ext uri="{BB962C8B-B14F-4D97-AF65-F5344CB8AC3E}">
        <p14:creationId xmlns:p14="http://schemas.microsoft.com/office/powerpoint/2010/main" val="18060633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0A74D5-7F9C-4D39-BFAF-ED03F93B6476}" type="slidenum">
              <a:rPr lang="en-US" smtClean="0"/>
              <a:t>15</a:t>
            </a:fld>
            <a:endParaRPr lang="en-US"/>
          </a:p>
        </p:txBody>
      </p:sp>
    </p:spTree>
    <p:extLst>
      <p:ext uri="{BB962C8B-B14F-4D97-AF65-F5344CB8AC3E}">
        <p14:creationId xmlns:p14="http://schemas.microsoft.com/office/powerpoint/2010/main" val="19027302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0A74D5-7F9C-4D39-BFAF-ED03F93B6476}" type="slidenum">
              <a:rPr lang="en-US" smtClean="0"/>
              <a:t>2</a:t>
            </a:fld>
            <a:endParaRPr lang="en-US"/>
          </a:p>
        </p:txBody>
      </p:sp>
    </p:spTree>
    <p:extLst>
      <p:ext uri="{BB962C8B-B14F-4D97-AF65-F5344CB8AC3E}">
        <p14:creationId xmlns:p14="http://schemas.microsoft.com/office/powerpoint/2010/main" val="3234070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0A74D5-7F9C-4D39-BFAF-ED03F93B6476}" type="slidenum">
              <a:rPr lang="en-US" smtClean="0"/>
              <a:t>3</a:t>
            </a:fld>
            <a:endParaRPr lang="en-US"/>
          </a:p>
        </p:txBody>
      </p:sp>
    </p:spTree>
    <p:extLst>
      <p:ext uri="{BB962C8B-B14F-4D97-AF65-F5344CB8AC3E}">
        <p14:creationId xmlns:p14="http://schemas.microsoft.com/office/powerpoint/2010/main" val="7351480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0A74D5-7F9C-4D39-BFAF-ED03F93B6476}" type="slidenum">
              <a:rPr lang="en-US" smtClean="0"/>
              <a:t>4</a:t>
            </a:fld>
            <a:endParaRPr lang="en-US"/>
          </a:p>
        </p:txBody>
      </p:sp>
    </p:spTree>
    <p:extLst>
      <p:ext uri="{BB962C8B-B14F-4D97-AF65-F5344CB8AC3E}">
        <p14:creationId xmlns:p14="http://schemas.microsoft.com/office/powerpoint/2010/main" val="1877712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0A74D5-7F9C-4D39-BFAF-ED03F93B6476}" type="slidenum">
              <a:rPr lang="en-US" smtClean="0"/>
              <a:t>5</a:t>
            </a:fld>
            <a:endParaRPr lang="en-US"/>
          </a:p>
        </p:txBody>
      </p:sp>
    </p:spTree>
    <p:extLst>
      <p:ext uri="{BB962C8B-B14F-4D97-AF65-F5344CB8AC3E}">
        <p14:creationId xmlns:p14="http://schemas.microsoft.com/office/powerpoint/2010/main" val="719251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0A74D5-7F9C-4D39-BFAF-ED03F93B6476}" type="slidenum">
              <a:rPr lang="en-US" smtClean="0"/>
              <a:t>6</a:t>
            </a:fld>
            <a:endParaRPr lang="en-US"/>
          </a:p>
        </p:txBody>
      </p:sp>
    </p:spTree>
    <p:extLst>
      <p:ext uri="{BB962C8B-B14F-4D97-AF65-F5344CB8AC3E}">
        <p14:creationId xmlns:p14="http://schemas.microsoft.com/office/powerpoint/2010/main" val="1679600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0A74D5-7F9C-4D39-BFAF-ED03F93B6476}" type="slidenum">
              <a:rPr lang="en-US" smtClean="0"/>
              <a:t>7</a:t>
            </a:fld>
            <a:endParaRPr lang="en-US"/>
          </a:p>
        </p:txBody>
      </p:sp>
    </p:spTree>
    <p:extLst>
      <p:ext uri="{BB962C8B-B14F-4D97-AF65-F5344CB8AC3E}">
        <p14:creationId xmlns:p14="http://schemas.microsoft.com/office/powerpoint/2010/main" val="39486870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0A74D5-7F9C-4D39-BFAF-ED03F93B6476}" type="slidenum">
              <a:rPr lang="en-US" smtClean="0"/>
              <a:t>8</a:t>
            </a:fld>
            <a:endParaRPr lang="en-US"/>
          </a:p>
        </p:txBody>
      </p:sp>
    </p:spTree>
    <p:extLst>
      <p:ext uri="{BB962C8B-B14F-4D97-AF65-F5344CB8AC3E}">
        <p14:creationId xmlns:p14="http://schemas.microsoft.com/office/powerpoint/2010/main" val="19117523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D60A74D5-7F9C-4D39-BFAF-ED03F93B6476}" type="slidenum">
              <a:rPr lang="en-US" smtClean="0"/>
              <a:t>9</a:t>
            </a:fld>
            <a:endParaRPr lang="en-US"/>
          </a:p>
        </p:txBody>
      </p:sp>
    </p:spTree>
    <p:extLst>
      <p:ext uri="{BB962C8B-B14F-4D97-AF65-F5344CB8AC3E}">
        <p14:creationId xmlns:p14="http://schemas.microsoft.com/office/powerpoint/2010/main" val="37741246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r>
              <a:rPr lang="en-US"/>
              <a:t>5/14/2019</a:t>
            </a: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a:t>LFL International Inc.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CF7DE135-BE36-4F29-8D1E-329FC021CC48}" type="slidenum">
              <a:rPr lang="en-US" smtClean="0"/>
              <a:t>‹#›</a:t>
            </a:fld>
            <a:endParaRPr lang="en-US"/>
          </a:p>
        </p:txBody>
      </p:sp>
    </p:spTree>
    <p:extLst>
      <p:ext uri="{BB962C8B-B14F-4D97-AF65-F5344CB8AC3E}">
        <p14:creationId xmlns:p14="http://schemas.microsoft.com/office/powerpoint/2010/main" val="2901921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5/14/2019</a:t>
            </a:r>
          </a:p>
        </p:txBody>
      </p:sp>
      <p:sp>
        <p:nvSpPr>
          <p:cNvPr id="6" name="Footer Placeholder 5"/>
          <p:cNvSpPr>
            <a:spLocks noGrp="1"/>
          </p:cNvSpPr>
          <p:nvPr>
            <p:ph type="ftr" sz="quarter" idx="11"/>
          </p:nvPr>
        </p:nvSpPr>
        <p:spPr/>
        <p:txBody>
          <a:bodyPr/>
          <a:lstStyle/>
          <a:p>
            <a:r>
              <a:rPr lang="en-US"/>
              <a:t>LFL International Inc.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F7DE135-BE36-4F29-8D1E-329FC021CC48}" type="slidenum">
              <a:rPr lang="en-US" smtClean="0"/>
              <a:t>‹#›</a:t>
            </a:fld>
            <a:endParaRPr lang="en-US"/>
          </a:p>
        </p:txBody>
      </p:sp>
    </p:spTree>
    <p:extLst>
      <p:ext uri="{BB962C8B-B14F-4D97-AF65-F5344CB8AC3E}">
        <p14:creationId xmlns:p14="http://schemas.microsoft.com/office/powerpoint/2010/main" val="918518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5/14/2019</a:t>
            </a:r>
          </a:p>
        </p:txBody>
      </p:sp>
      <p:sp>
        <p:nvSpPr>
          <p:cNvPr id="5" name="Footer Placeholder 4"/>
          <p:cNvSpPr>
            <a:spLocks noGrp="1"/>
          </p:cNvSpPr>
          <p:nvPr>
            <p:ph type="ftr" sz="quarter" idx="11"/>
          </p:nvPr>
        </p:nvSpPr>
        <p:spPr/>
        <p:txBody>
          <a:bodyPr/>
          <a:lstStyle/>
          <a:p>
            <a:r>
              <a:rPr lang="en-US"/>
              <a:t>LFL International Inc.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F7DE135-BE36-4F29-8D1E-329FC021CC48}" type="slidenum">
              <a:rPr lang="en-US" smtClean="0"/>
              <a:t>‹#›</a:t>
            </a:fld>
            <a:endParaRPr lang="en-US"/>
          </a:p>
        </p:txBody>
      </p:sp>
    </p:spTree>
    <p:extLst>
      <p:ext uri="{BB962C8B-B14F-4D97-AF65-F5344CB8AC3E}">
        <p14:creationId xmlns:p14="http://schemas.microsoft.com/office/powerpoint/2010/main" val="34800248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5/14/2019</a:t>
            </a:r>
          </a:p>
        </p:txBody>
      </p:sp>
      <p:sp>
        <p:nvSpPr>
          <p:cNvPr id="5" name="Footer Placeholder 4"/>
          <p:cNvSpPr>
            <a:spLocks noGrp="1"/>
          </p:cNvSpPr>
          <p:nvPr>
            <p:ph type="ftr" sz="quarter" idx="11"/>
          </p:nvPr>
        </p:nvSpPr>
        <p:spPr/>
        <p:txBody>
          <a:bodyPr/>
          <a:lstStyle/>
          <a:p>
            <a:r>
              <a:rPr lang="en-US"/>
              <a:t>LFL International Inc.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F7DE135-BE36-4F29-8D1E-329FC021CC48}" type="slidenum">
              <a:rPr lang="en-US" smtClean="0"/>
              <a:t>‹#›</a:t>
            </a:fld>
            <a:endParaRPr lang="en-US"/>
          </a:p>
        </p:txBody>
      </p:sp>
    </p:spTree>
    <p:extLst>
      <p:ext uri="{BB962C8B-B14F-4D97-AF65-F5344CB8AC3E}">
        <p14:creationId xmlns:p14="http://schemas.microsoft.com/office/powerpoint/2010/main" val="40600856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5/14/2019</a:t>
            </a:r>
          </a:p>
        </p:txBody>
      </p:sp>
      <p:sp>
        <p:nvSpPr>
          <p:cNvPr id="5" name="Footer Placeholder 4"/>
          <p:cNvSpPr>
            <a:spLocks noGrp="1"/>
          </p:cNvSpPr>
          <p:nvPr>
            <p:ph type="ftr" sz="quarter" idx="11"/>
          </p:nvPr>
        </p:nvSpPr>
        <p:spPr/>
        <p:txBody>
          <a:bodyPr/>
          <a:lstStyle/>
          <a:p>
            <a:r>
              <a:rPr lang="en-US"/>
              <a:t>LFL International Inc.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F7DE135-BE36-4F29-8D1E-329FC021CC48}" type="slidenum">
              <a:rPr lang="en-US" smtClean="0"/>
              <a:t>‹#›</a:t>
            </a:fld>
            <a:endParaRPr lang="en-US"/>
          </a:p>
        </p:txBody>
      </p:sp>
    </p:spTree>
    <p:extLst>
      <p:ext uri="{BB962C8B-B14F-4D97-AF65-F5344CB8AC3E}">
        <p14:creationId xmlns:p14="http://schemas.microsoft.com/office/powerpoint/2010/main" val="37206215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r>
              <a:rPr lang="en-US"/>
              <a:t>5/14/2019</a:t>
            </a:r>
          </a:p>
        </p:txBody>
      </p:sp>
      <p:sp>
        <p:nvSpPr>
          <p:cNvPr id="8" name="Footer Placeholder 7"/>
          <p:cNvSpPr>
            <a:spLocks noGrp="1"/>
          </p:cNvSpPr>
          <p:nvPr>
            <p:ph type="ftr" sz="quarter" idx="11"/>
          </p:nvPr>
        </p:nvSpPr>
        <p:spPr/>
        <p:txBody>
          <a:bodyPr/>
          <a:lstStyle/>
          <a:p>
            <a:r>
              <a:rPr lang="en-US"/>
              <a:t>LFL International Inc. </a:t>
            </a:r>
          </a:p>
        </p:txBody>
      </p:sp>
      <p:sp>
        <p:nvSpPr>
          <p:cNvPr id="9" name="Slide Number Placeholder 8"/>
          <p:cNvSpPr>
            <a:spLocks noGrp="1"/>
          </p:cNvSpPr>
          <p:nvPr>
            <p:ph type="sldNum" sz="quarter" idx="12"/>
          </p:nvPr>
        </p:nvSpPr>
        <p:spPr/>
        <p:txBody>
          <a:bodyPr/>
          <a:lstStyle/>
          <a:p>
            <a:fld id="{CF7DE135-BE36-4F29-8D1E-329FC021CC48}" type="slidenum">
              <a:rPr lang="en-US" smtClean="0"/>
              <a:t>‹#›</a:t>
            </a:fld>
            <a:endParaRPr lang="en-US"/>
          </a:p>
        </p:txBody>
      </p:sp>
    </p:spTree>
    <p:extLst>
      <p:ext uri="{BB962C8B-B14F-4D97-AF65-F5344CB8AC3E}">
        <p14:creationId xmlns:p14="http://schemas.microsoft.com/office/powerpoint/2010/main" val="28335942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r>
              <a:rPr lang="en-US"/>
              <a:t>5/14/2019</a:t>
            </a:r>
          </a:p>
        </p:txBody>
      </p:sp>
      <p:sp>
        <p:nvSpPr>
          <p:cNvPr id="8" name="Footer Placeholder 7"/>
          <p:cNvSpPr>
            <a:spLocks noGrp="1"/>
          </p:cNvSpPr>
          <p:nvPr>
            <p:ph type="ftr" sz="quarter" idx="11"/>
          </p:nvPr>
        </p:nvSpPr>
        <p:spPr>
          <a:xfrm>
            <a:off x="561111" y="6391838"/>
            <a:ext cx="3644282" cy="304801"/>
          </a:xfrm>
        </p:spPr>
        <p:txBody>
          <a:bodyPr/>
          <a:lstStyle/>
          <a:p>
            <a:r>
              <a:rPr lang="en-US"/>
              <a:t>LFL International Inc. </a:t>
            </a:r>
          </a:p>
        </p:txBody>
      </p:sp>
      <p:sp>
        <p:nvSpPr>
          <p:cNvPr id="9" name="Slide Number Placeholder 8"/>
          <p:cNvSpPr>
            <a:spLocks noGrp="1"/>
          </p:cNvSpPr>
          <p:nvPr>
            <p:ph type="sldNum" sz="quarter" idx="12"/>
          </p:nvPr>
        </p:nvSpPr>
        <p:spPr/>
        <p:txBody>
          <a:bodyPr/>
          <a:lstStyle/>
          <a:p>
            <a:fld id="{CF7DE135-BE36-4F29-8D1E-329FC021CC48}" type="slidenum">
              <a:rPr lang="en-US" smtClean="0"/>
              <a:t>‹#›</a:t>
            </a:fld>
            <a:endParaRPr lang="en-US"/>
          </a:p>
        </p:txBody>
      </p:sp>
    </p:spTree>
    <p:extLst>
      <p:ext uri="{BB962C8B-B14F-4D97-AF65-F5344CB8AC3E}">
        <p14:creationId xmlns:p14="http://schemas.microsoft.com/office/powerpoint/2010/main" val="30645351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r>
              <a:rPr lang="en-US"/>
              <a:t>5/14/2019</a:t>
            </a:r>
          </a:p>
        </p:txBody>
      </p:sp>
      <p:sp>
        <p:nvSpPr>
          <p:cNvPr id="5" name="Footer Placeholder 4"/>
          <p:cNvSpPr>
            <a:spLocks noGrp="1"/>
          </p:cNvSpPr>
          <p:nvPr>
            <p:ph type="ftr" sz="quarter" idx="11"/>
          </p:nvPr>
        </p:nvSpPr>
        <p:spPr/>
        <p:txBody>
          <a:bodyPr/>
          <a:lstStyle/>
          <a:p>
            <a:r>
              <a:rPr lang="en-US"/>
              <a:t>LFL International Inc. </a:t>
            </a:r>
          </a:p>
        </p:txBody>
      </p:sp>
      <p:sp>
        <p:nvSpPr>
          <p:cNvPr id="6" name="Slide Number Placeholder 5"/>
          <p:cNvSpPr>
            <a:spLocks noGrp="1"/>
          </p:cNvSpPr>
          <p:nvPr>
            <p:ph type="sldNum" sz="quarter" idx="12"/>
          </p:nvPr>
        </p:nvSpPr>
        <p:spPr/>
        <p:txBody>
          <a:bodyPr/>
          <a:lstStyle/>
          <a:p>
            <a:fld id="{CF7DE135-BE36-4F29-8D1E-329FC021CC48}" type="slidenum">
              <a:rPr lang="en-US" smtClean="0"/>
              <a:t>‹#›</a:t>
            </a:fld>
            <a:endParaRPr lang="en-US"/>
          </a:p>
        </p:txBody>
      </p:sp>
    </p:spTree>
    <p:extLst>
      <p:ext uri="{BB962C8B-B14F-4D97-AF65-F5344CB8AC3E}">
        <p14:creationId xmlns:p14="http://schemas.microsoft.com/office/powerpoint/2010/main" val="6130281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r>
              <a:rPr lang="en-US"/>
              <a:t>5/14/2019</a:t>
            </a:r>
          </a:p>
        </p:txBody>
      </p:sp>
      <p:sp>
        <p:nvSpPr>
          <p:cNvPr id="5" name="Footer Placeholder 4"/>
          <p:cNvSpPr>
            <a:spLocks noGrp="1"/>
          </p:cNvSpPr>
          <p:nvPr>
            <p:ph type="ftr" sz="quarter" idx="11"/>
          </p:nvPr>
        </p:nvSpPr>
        <p:spPr/>
        <p:txBody>
          <a:bodyPr/>
          <a:lstStyle/>
          <a:p>
            <a:r>
              <a:rPr lang="en-US"/>
              <a:t>LFL International Inc.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F7DE135-BE36-4F29-8D1E-329FC021CC48}" type="slidenum">
              <a:rPr lang="en-US" smtClean="0"/>
              <a:t>‹#›</a:t>
            </a:fld>
            <a:endParaRPr lang="en-US"/>
          </a:p>
        </p:txBody>
      </p:sp>
    </p:spTree>
    <p:extLst>
      <p:ext uri="{BB962C8B-B14F-4D97-AF65-F5344CB8AC3E}">
        <p14:creationId xmlns:p14="http://schemas.microsoft.com/office/powerpoint/2010/main" val="1485859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5/14/2019</a:t>
            </a:r>
          </a:p>
        </p:txBody>
      </p:sp>
      <p:sp>
        <p:nvSpPr>
          <p:cNvPr id="5" name="Footer Placeholder 4"/>
          <p:cNvSpPr>
            <a:spLocks noGrp="1"/>
          </p:cNvSpPr>
          <p:nvPr>
            <p:ph type="ftr" sz="quarter" idx="11"/>
          </p:nvPr>
        </p:nvSpPr>
        <p:spPr/>
        <p:txBody>
          <a:bodyPr/>
          <a:lstStyle/>
          <a:p>
            <a:r>
              <a:rPr lang="en-US"/>
              <a:t>LFL International Inc. </a:t>
            </a:r>
          </a:p>
        </p:txBody>
      </p:sp>
      <p:sp>
        <p:nvSpPr>
          <p:cNvPr id="6" name="Slide Number Placeholder 5"/>
          <p:cNvSpPr>
            <a:spLocks noGrp="1"/>
          </p:cNvSpPr>
          <p:nvPr>
            <p:ph type="sldNum" sz="quarter" idx="12"/>
          </p:nvPr>
        </p:nvSpPr>
        <p:spPr/>
        <p:txBody>
          <a:bodyPr/>
          <a:lstStyle/>
          <a:p>
            <a:fld id="{CF7DE135-BE36-4F29-8D1E-329FC021CC48}" type="slidenum">
              <a:rPr lang="en-US" smtClean="0"/>
              <a:t>‹#›</a:t>
            </a:fld>
            <a:endParaRPr lang="en-US"/>
          </a:p>
        </p:txBody>
      </p:sp>
    </p:spTree>
    <p:extLst>
      <p:ext uri="{BB962C8B-B14F-4D97-AF65-F5344CB8AC3E}">
        <p14:creationId xmlns:p14="http://schemas.microsoft.com/office/powerpoint/2010/main" val="1808837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5/14/2019</a:t>
            </a:r>
          </a:p>
        </p:txBody>
      </p:sp>
      <p:sp>
        <p:nvSpPr>
          <p:cNvPr id="5" name="Footer Placeholder 4"/>
          <p:cNvSpPr>
            <a:spLocks noGrp="1"/>
          </p:cNvSpPr>
          <p:nvPr>
            <p:ph type="ftr" sz="quarter" idx="11"/>
          </p:nvPr>
        </p:nvSpPr>
        <p:spPr/>
        <p:txBody>
          <a:bodyPr/>
          <a:lstStyle/>
          <a:p>
            <a:r>
              <a:rPr lang="en-US"/>
              <a:t>LFL International Inc.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F7DE135-BE36-4F29-8D1E-329FC021CC48}" type="slidenum">
              <a:rPr lang="en-US" smtClean="0"/>
              <a:t>‹#›</a:t>
            </a:fld>
            <a:endParaRPr lang="en-US"/>
          </a:p>
        </p:txBody>
      </p:sp>
    </p:spTree>
    <p:extLst>
      <p:ext uri="{BB962C8B-B14F-4D97-AF65-F5344CB8AC3E}">
        <p14:creationId xmlns:p14="http://schemas.microsoft.com/office/powerpoint/2010/main" val="2180188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5/14/2019</a:t>
            </a:r>
          </a:p>
        </p:txBody>
      </p:sp>
      <p:sp>
        <p:nvSpPr>
          <p:cNvPr id="6" name="Footer Placeholder 5"/>
          <p:cNvSpPr>
            <a:spLocks noGrp="1"/>
          </p:cNvSpPr>
          <p:nvPr>
            <p:ph type="ftr" sz="quarter" idx="11"/>
          </p:nvPr>
        </p:nvSpPr>
        <p:spPr/>
        <p:txBody>
          <a:bodyPr/>
          <a:lstStyle/>
          <a:p>
            <a:r>
              <a:rPr lang="en-US"/>
              <a:t>LFL International Inc. </a:t>
            </a:r>
          </a:p>
        </p:txBody>
      </p:sp>
      <p:sp>
        <p:nvSpPr>
          <p:cNvPr id="7" name="Slide Number Placeholder 6"/>
          <p:cNvSpPr>
            <a:spLocks noGrp="1"/>
          </p:cNvSpPr>
          <p:nvPr>
            <p:ph type="sldNum" sz="quarter" idx="12"/>
          </p:nvPr>
        </p:nvSpPr>
        <p:spPr/>
        <p:txBody>
          <a:bodyPr/>
          <a:lstStyle/>
          <a:p>
            <a:fld id="{CF7DE135-BE36-4F29-8D1E-329FC021CC48}" type="slidenum">
              <a:rPr lang="en-US" smtClean="0"/>
              <a:t>‹#›</a:t>
            </a:fld>
            <a:endParaRPr lang="en-US"/>
          </a:p>
        </p:txBody>
      </p:sp>
    </p:spTree>
    <p:extLst>
      <p:ext uri="{BB962C8B-B14F-4D97-AF65-F5344CB8AC3E}">
        <p14:creationId xmlns:p14="http://schemas.microsoft.com/office/powerpoint/2010/main" val="4270790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5/14/2019</a:t>
            </a:r>
          </a:p>
        </p:txBody>
      </p:sp>
      <p:sp>
        <p:nvSpPr>
          <p:cNvPr id="8" name="Footer Placeholder 7"/>
          <p:cNvSpPr>
            <a:spLocks noGrp="1"/>
          </p:cNvSpPr>
          <p:nvPr>
            <p:ph type="ftr" sz="quarter" idx="11"/>
          </p:nvPr>
        </p:nvSpPr>
        <p:spPr/>
        <p:txBody>
          <a:bodyPr/>
          <a:lstStyle/>
          <a:p>
            <a:r>
              <a:rPr lang="en-US"/>
              <a:t>LFL International Inc. </a:t>
            </a:r>
          </a:p>
        </p:txBody>
      </p:sp>
      <p:sp>
        <p:nvSpPr>
          <p:cNvPr id="9" name="Slide Number Placeholder 8"/>
          <p:cNvSpPr>
            <a:spLocks noGrp="1"/>
          </p:cNvSpPr>
          <p:nvPr>
            <p:ph type="sldNum" sz="quarter" idx="12"/>
          </p:nvPr>
        </p:nvSpPr>
        <p:spPr/>
        <p:txBody>
          <a:bodyPr/>
          <a:lstStyle/>
          <a:p>
            <a:fld id="{CF7DE135-BE36-4F29-8D1E-329FC021CC48}" type="slidenum">
              <a:rPr lang="en-US" smtClean="0"/>
              <a:t>‹#›</a:t>
            </a:fld>
            <a:endParaRPr lang="en-US"/>
          </a:p>
        </p:txBody>
      </p:sp>
    </p:spTree>
    <p:extLst>
      <p:ext uri="{BB962C8B-B14F-4D97-AF65-F5344CB8AC3E}">
        <p14:creationId xmlns:p14="http://schemas.microsoft.com/office/powerpoint/2010/main" val="533288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5/14/2019</a:t>
            </a:r>
          </a:p>
        </p:txBody>
      </p:sp>
      <p:sp>
        <p:nvSpPr>
          <p:cNvPr id="4" name="Footer Placeholder 3"/>
          <p:cNvSpPr>
            <a:spLocks noGrp="1"/>
          </p:cNvSpPr>
          <p:nvPr>
            <p:ph type="ftr" sz="quarter" idx="11"/>
          </p:nvPr>
        </p:nvSpPr>
        <p:spPr/>
        <p:txBody>
          <a:bodyPr/>
          <a:lstStyle/>
          <a:p>
            <a:r>
              <a:rPr lang="en-US"/>
              <a:t>LFL International Inc. </a:t>
            </a:r>
          </a:p>
        </p:txBody>
      </p:sp>
      <p:sp>
        <p:nvSpPr>
          <p:cNvPr id="5" name="Slide Number Placeholder 4"/>
          <p:cNvSpPr>
            <a:spLocks noGrp="1"/>
          </p:cNvSpPr>
          <p:nvPr>
            <p:ph type="sldNum" sz="quarter" idx="12"/>
          </p:nvPr>
        </p:nvSpPr>
        <p:spPr/>
        <p:txBody>
          <a:bodyPr/>
          <a:lstStyle/>
          <a:p>
            <a:fld id="{CF7DE135-BE36-4F29-8D1E-329FC021CC48}" type="slidenum">
              <a:rPr lang="en-US" smtClean="0"/>
              <a:t>‹#›</a:t>
            </a:fld>
            <a:endParaRPr lang="en-US"/>
          </a:p>
        </p:txBody>
      </p:sp>
    </p:spTree>
    <p:extLst>
      <p:ext uri="{BB962C8B-B14F-4D97-AF65-F5344CB8AC3E}">
        <p14:creationId xmlns:p14="http://schemas.microsoft.com/office/powerpoint/2010/main" val="871065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5/14/2019</a:t>
            </a:r>
          </a:p>
        </p:txBody>
      </p:sp>
      <p:sp>
        <p:nvSpPr>
          <p:cNvPr id="3" name="Footer Placeholder 2"/>
          <p:cNvSpPr>
            <a:spLocks noGrp="1"/>
          </p:cNvSpPr>
          <p:nvPr>
            <p:ph type="ftr" sz="quarter" idx="11"/>
          </p:nvPr>
        </p:nvSpPr>
        <p:spPr/>
        <p:txBody>
          <a:bodyPr/>
          <a:lstStyle/>
          <a:p>
            <a:r>
              <a:rPr lang="en-US"/>
              <a:t>LFL International Inc.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CF7DE135-BE36-4F29-8D1E-329FC021CC48}" type="slidenum">
              <a:rPr lang="en-US" smtClean="0"/>
              <a:t>‹#›</a:t>
            </a:fld>
            <a:endParaRPr lang="en-US"/>
          </a:p>
        </p:txBody>
      </p:sp>
    </p:spTree>
    <p:extLst>
      <p:ext uri="{BB962C8B-B14F-4D97-AF65-F5344CB8AC3E}">
        <p14:creationId xmlns:p14="http://schemas.microsoft.com/office/powerpoint/2010/main" val="99162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5/14/2019</a:t>
            </a:r>
          </a:p>
        </p:txBody>
      </p:sp>
      <p:sp>
        <p:nvSpPr>
          <p:cNvPr id="6" name="Footer Placeholder 5"/>
          <p:cNvSpPr>
            <a:spLocks noGrp="1"/>
          </p:cNvSpPr>
          <p:nvPr>
            <p:ph type="ftr" sz="quarter" idx="11"/>
          </p:nvPr>
        </p:nvSpPr>
        <p:spPr/>
        <p:txBody>
          <a:bodyPr/>
          <a:lstStyle/>
          <a:p>
            <a:r>
              <a:rPr lang="en-US"/>
              <a:t>LFL International Inc.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F7DE135-BE36-4F29-8D1E-329FC021CC48}" type="slidenum">
              <a:rPr lang="en-US" smtClean="0"/>
              <a:t>‹#›</a:t>
            </a:fld>
            <a:endParaRPr lang="en-US"/>
          </a:p>
        </p:txBody>
      </p:sp>
    </p:spTree>
    <p:extLst>
      <p:ext uri="{BB962C8B-B14F-4D97-AF65-F5344CB8AC3E}">
        <p14:creationId xmlns:p14="http://schemas.microsoft.com/office/powerpoint/2010/main" val="1574871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5/14/2019</a:t>
            </a:r>
          </a:p>
        </p:txBody>
      </p:sp>
      <p:sp>
        <p:nvSpPr>
          <p:cNvPr id="6" name="Footer Placeholder 5"/>
          <p:cNvSpPr>
            <a:spLocks noGrp="1"/>
          </p:cNvSpPr>
          <p:nvPr>
            <p:ph type="ftr" sz="quarter" idx="11"/>
          </p:nvPr>
        </p:nvSpPr>
        <p:spPr/>
        <p:txBody>
          <a:bodyPr/>
          <a:lstStyle/>
          <a:p>
            <a:r>
              <a:rPr lang="en-US"/>
              <a:t>LFL International Inc.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F7DE135-BE36-4F29-8D1E-329FC021CC48}" type="slidenum">
              <a:rPr lang="en-US" smtClean="0"/>
              <a:t>‹#›</a:t>
            </a:fld>
            <a:endParaRPr lang="en-US"/>
          </a:p>
        </p:txBody>
      </p:sp>
    </p:spTree>
    <p:extLst>
      <p:ext uri="{BB962C8B-B14F-4D97-AF65-F5344CB8AC3E}">
        <p14:creationId xmlns:p14="http://schemas.microsoft.com/office/powerpoint/2010/main" val="1171172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r>
              <a:rPr lang="en-US"/>
              <a:t>5/14/2019</a:t>
            </a: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a:t>LFL International Inc.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CF7DE135-BE36-4F29-8D1E-329FC021CC48}" type="slidenum">
              <a:rPr lang="en-US" smtClean="0"/>
              <a:t>‹#›</a:t>
            </a:fld>
            <a:endParaRPr lang="en-US"/>
          </a:p>
        </p:txBody>
      </p:sp>
    </p:spTree>
    <p:extLst>
      <p:ext uri="{BB962C8B-B14F-4D97-AF65-F5344CB8AC3E}">
        <p14:creationId xmlns:p14="http://schemas.microsoft.com/office/powerpoint/2010/main" val="1848799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sldNum="0" hdr="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jpeg"/><Relationship Id="rId7" Type="http://schemas.openxmlformats.org/officeDocument/2006/relationships/diagramColors" Target="../diagrams/colors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2.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jpeg"/><Relationship Id="rId7" Type="http://schemas.openxmlformats.org/officeDocument/2006/relationships/diagramColors" Target="../diagrams/colors4.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housingonline.com/wp-content/uploads/2018/12/2018-26709.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housingonline.com/wp-content/uploads/2018/12/Income_Averaging_Policy.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jpeg"/><Relationship Id="rId7" Type="http://schemas.openxmlformats.org/officeDocument/2006/relationships/diagramColors" Target="../diagrams/colors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9000"/>
                <a:hueMod val="91000"/>
                <a:satMod val="164000"/>
                <a:lumMod val="74000"/>
              </a:schemeClr>
              <a:schemeClr val="bg2">
                <a:hueMod val="124000"/>
                <a:satMod val="140000"/>
                <a:lumMod val="142000"/>
              </a:schemeClr>
            </a:duotone>
            <a:extLst/>
          </a:blip>
          <a:stretch/>
        </a:blip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4EC3799-3F52-48CE-85CC-83AED368EB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useBgFill="1">
          <p:nvSpPr>
            <p:cNvPr id="9" name="Rectangle 8">
              <a:extLst>
                <a:ext uri="{FF2B5EF4-FFF2-40B4-BE49-F238E27FC236}">
                  <a16:creationId xmlns:a16="http://schemas.microsoft.com/office/drawing/2014/main" id="{F3FC2939-BF10-4CBC-904B-74A17D4B9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a:extLst>
                <a:ext uri="{FF2B5EF4-FFF2-40B4-BE49-F238E27FC236}">
                  <a16:creationId xmlns:a16="http://schemas.microsoft.com/office/drawing/2014/main" id="{266B6D5D-11B6-40A6-9CEF-F0B0D104C5C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9CC6F618-F427-4616-9CE3-B8868764D88D}"/>
              </a:ext>
            </a:extLst>
          </p:cNvPr>
          <p:cNvSpPr>
            <a:spLocks noGrp="1"/>
          </p:cNvSpPr>
          <p:nvPr>
            <p:ph type="ctrTitle"/>
          </p:nvPr>
        </p:nvSpPr>
        <p:spPr>
          <a:xfrm>
            <a:off x="4678420" y="1370143"/>
            <a:ext cx="6391270" cy="4157446"/>
          </a:xfrm>
        </p:spPr>
        <p:txBody>
          <a:bodyPr anchor="ctr">
            <a:normAutofit/>
          </a:bodyPr>
          <a:lstStyle/>
          <a:p>
            <a:pPr>
              <a:lnSpc>
                <a:spcPct val="90000"/>
              </a:lnSpc>
            </a:pPr>
            <a:r>
              <a:rPr lang="en-US" sz="5600">
                <a:solidFill>
                  <a:schemeClr val="tx1"/>
                </a:solidFill>
              </a:rPr>
              <a:t>Procurement After </a:t>
            </a:r>
            <a:br>
              <a:rPr lang="en-US" sz="5600">
                <a:solidFill>
                  <a:schemeClr val="tx1"/>
                </a:solidFill>
              </a:rPr>
            </a:br>
            <a:r>
              <a:rPr lang="en-US" sz="5600">
                <a:solidFill>
                  <a:schemeClr val="tx1"/>
                </a:solidFill>
              </a:rPr>
              <a:t>Rental Assistance Demonstration (RAD)</a:t>
            </a:r>
          </a:p>
        </p:txBody>
      </p:sp>
      <p:sp>
        <p:nvSpPr>
          <p:cNvPr id="3" name="Subtitle 2">
            <a:extLst>
              <a:ext uri="{FF2B5EF4-FFF2-40B4-BE49-F238E27FC236}">
                <a16:creationId xmlns:a16="http://schemas.microsoft.com/office/drawing/2014/main" id="{E93DFE1C-515C-4EE6-BCF5-DC84BAD50785}"/>
              </a:ext>
            </a:extLst>
          </p:cNvPr>
          <p:cNvSpPr>
            <a:spLocks noGrp="1"/>
          </p:cNvSpPr>
          <p:nvPr>
            <p:ph type="subTitle" idx="1"/>
          </p:nvPr>
        </p:nvSpPr>
        <p:spPr>
          <a:xfrm>
            <a:off x="1121861" y="1370143"/>
            <a:ext cx="2913091" cy="4157446"/>
          </a:xfrm>
        </p:spPr>
        <p:txBody>
          <a:bodyPr anchor="ctr">
            <a:normAutofit/>
          </a:bodyPr>
          <a:lstStyle/>
          <a:p>
            <a:pPr algn="r"/>
            <a:endParaRPr lang="en-US" sz="2000"/>
          </a:p>
        </p:txBody>
      </p:sp>
      <p:cxnSp>
        <p:nvCxnSpPr>
          <p:cNvPr id="12" name="Straight Connector 11">
            <a:extLst>
              <a:ext uri="{FF2B5EF4-FFF2-40B4-BE49-F238E27FC236}">
                <a16:creationId xmlns:a16="http://schemas.microsoft.com/office/drawing/2014/main" id="{789E20C7-BB50-4317-93C7-90C8ED80B2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56687" y="1930986"/>
            <a:ext cx="0" cy="3200400"/>
          </a:xfrm>
          <a:prstGeom prst="line">
            <a:avLst/>
          </a:prstGeom>
          <a:ln w="15875"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0F835AAE-3698-4600-9C66-7DE6133704EF}"/>
              </a:ext>
            </a:extLst>
          </p:cNvPr>
          <p:cNvSpPr>
            <a:spLocks noGrp="1"/>
          </p:cNvSpPr>
          <p:nvPr>
            <p:ph type="dt" sz="half" idx="10"/>
          </p:nvPr>
        </p:nvSpPr>
        <p:spPr/>
        <p:txBody>
          <a:bodyPr/>
          <a:lstStyle/>
          <a:p>
            <a:r>
              <a:rPr lang="en-US"/>
              <a:t>5/14/2019</a:t>
            </a:r>
          </a:p>
        </p:txBody>
      </p:sp>
      <p:sp>
        <p:nvSpPr>
          <p:cNvPr id="5" name="Footer Placeholder 4">
            <a:extLst>
              <a:ext uri="{FF2B5EF4-FFF2-40B4-BE49-F238E27FC236}">
                <a16:creationId xmlns:a16="http://schemas.microsoft.com/office/drawing/2014/main" id="{0CEAF639-EA97-4689-BCD2-28E386278B3E}"/>
              </a:ext>
            </a:extLst>
          </p:cNvPr>
          <p:cNvSpPr>
            <a:spLocks noGrp="1"/>
          </p:cNvSpPr>
          <p:nvPr>
            <p:ph type="ftr" sz="quarter" idx="11"/>
          </p:nvPr>
        </p:nvSpPr>
        <p:spPr/>
        <p:txBody>
          <a:bodyPr/>
          <a:lstStyle/>
          <a:p>
            <a:r>
              <a:rPr lang="en-US"/>
              <a:t>LFL International Inc. </a:t>
            </a:r>
          </a:p>
        </p:txBody>
      </p:sp>
    </p:spTree>
    <p:extLst>
      <p:ext uri="{BB962C8B-B14F-4D97-AF65-F5344CB8AC3E}">
        <p14:creationId xmlns:p14="http://schemas.microsoft.com/office/powerpoint/2010/main" val="276210037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39F8A-46F9-48A7-8F04-368E8C5C28F8}"/>
              </a:ext>
            </a:extLst>
          </p:cNvPr>
          <p:cNvSpPr>
            <a:spLocks noGrp="1"/>
          </p:cNvSpPr>
          <p:nvPr>
            <p:ph type="title"/>
          </p:nvPr>
        </p:nvSpPr>
        <p:spPr/>
        <p:txBody>
          <a:bodyPr/>
          <a:lstStyle/>
          <a:p>
            <a:r>
              <a:rPr lang="en-US" dirty="0"/>
              <a:t>Rental Assistance Demonstration (RAD)</a:t>
            </a:r>
          </a:p>
        </p:txBody>
      </p:sp>
      <p:sp>
        <p:nvSpPr>
          <p:cNvPr id="3" name="Content Placeholder 2">
            <a:extLst>
              <a:ext uri="{FF2B5EF4-FFF2-40B4-BE49-F238E27FC236}">
                <a16:creationId xmlns:a16="http://schemas.microsoft.com/office/drawing/2014/main" id="{495B3342-86E4-47CE-AB41-614C4DC4E635}"/>
              </a:ext>
            </a:extLst>
          </p:cNvPr>
          <p:cNvSpPr>
            <a:spLocks noGrp="1"/>
          </p:cNvSpPr>
          <p:nvPr>
            <p:ph idx="1"/>
          </p:nvPr>
        </p:nvSpPr>
        <p:spPr/>
        <p:txBody>
          <a:bodyPr>
            <a:normAutofit/>
          </a:bodyPr>
          <a:lstStyle/>
          <a:p>
            <a:endParaRPr lang="en-US" dirty="0"/>
          </a:p>
          <a:p>
            <a:endParaRPr lang="en-US" dirty="0"/>
          </a:p>
          <a:p>
            <a:r>
              <a:rPr lang="en-US" dirty="0"/>
              <a:t> Annual process reviews ensure continuity of service for your tenants and higher profit margins for your owners. Once a year – either at the turn of the calendar year or the beginning of your fiscal year</a:t>
            </a:r>
          </a:p>
          <a:p>
            <a:pPr marL="0" indent="0">
              <a:buNone/>
            </a:pPr>
            <a:endParaRPr lang="en-US" dirty="0"/>
          </a:p>
        </p:txBody>
      </p:sp>
      <p:sp>
        <p:nvSpPr>
          <p:cNvPr id="4" name="Date Placeholder 3">
            <a:extLst>
              <a:ext uri="{FF2B5EF4-FFF2-40B4-BE49-F238E27FC236}">
                <a16:creationId xmlns:a16="http://schemas.microsoft.com/office/drawing/2014/main" id="{0C3724B9-A049-428E-81BE-E3C50E11FC40}"/>
              </a:ext>
            </a:extLst>
          </p:cNvPr>
          <p:cNvSpPr>
            <a:spLocks noGrp="1"/>
          </p:cNvSpPr>
          <p:nvPr>
            <p:ph type="dt" sz="half" idx="10"/>
          </p:nvPr>
        </p:nvSpPr>
        <p:spPr/>
        <p:txBody>
          <a:bodyPr/>
          <a:lstStyle/>
          <a:p>
            <a:r>
              <a:rPr lang="en-US"/>
              <a:t>5/14/2019</a:t>
            </a:r>
          </a:p>
        </p:txBody>
      </p:sp>
      <p:sp>
        <p:nvSpPr>
          <p:cNvPr id="5" name="Footer Placeholder 4">
            <a:extLst>
              <a:ext uri="{FF2B5EF4-FFF2-40B4-BE49-F238E27FC236}">
                <a16:creationId xmlns:a16="http://schemas.microsoft.com/office/drawing/2014/main" id="{D0E1F20D-A848-4E5D-B1EF-18E329413BCE}"/>
              </a:ext>
            </a:extLst>
          </p:cNvPr>
          <p:cNvSpPr>
            <a:spLocks noGrp="1"/>
          </p:cNvSpPr>
          <p:nvPr>
            <p:ph type="ftr" sz="quarter" idx="11"/>
          </p:nvPr>
        </p:nvSpPr>
        <p:spPr/>
        <p:txBody>
          <a:bodyPr/>
          <a:lstStyle/>
          <a:p>
            <a:r>
              <a:rPr lang="en-US"/>
              <a:t>LFL International Inc. </a:t>
            </a:r>
          </a:p>
        </p:txBody>
      </p:sp>
    </p:spTree>
    <p:extLst>
      <p:ext uri="{BB962C8B-B14F-4D97-AF65-F5344CB8AC3E}">
        <p14:creationId xmlns:p14="http://schemas.microsoft.com/office/powerpoint/2010/main" val="294970848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1" name="Group 9">
            <a:extLst>
              <a:ext uri="{FF2B5EF4-FFF2-40B4-BE49-F238E27FC236}">
                <a16:creationId xmlns:a16="http://schemas.microsoft.com/office/drawing/2014/main" id="{08BCF048-8940-4354-B9EC-5AD74E283C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D024C14A-78BD-44B0-82BE-6A0D0A2706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3">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a:extLst>
                <a:ext uri="{FF2B5EF4-FFF2-40B4-BE49-F238E27FC236}">
                  <a16:creationId xmlns:a16="http://schemas.microsoft.com/office/drawing/2014/main" id="{809F3D29-EDB1-4F1C-A0E0-36F28CE17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5282F4AB-C7B8-4A86-9927-AA106AA27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60B26874-5AFA-4D1E-94A9-53AF9790D7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5">
              <a:extLst>
                <a:ext uri="{FF2B5EF4-FFF2-40B4-BE49-F238E27FC236}">
                  <a16:creationId xmlns:a16="http://schemas.microsoft.com/office/drawing/2014/main" id="{A1DA6C95-40F8-4305-89F6-17F6167C0B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a:extLst>
                <a:ext uri="{FF2B5EF4-FFF2-40B4-BE49-F238E27FC236}">
                  <a16:creationId xmlns:a16="http://schemas.microsoft.com/office/drawing/2014/main" id="{A2FA2D29-AEEE-4FFA-B233-94FBE84C9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a:extLst>
                <a:ext uri="{FF2B5EF4-FFF2-40B4-BE49-F238E27FC236}">
                  <a16:creationId xmlns:a16="http://schemas.microsoft.com/office/drawing/2014/main" id="{6DA5143E-FA8E-4EC1-99F7-35AE5AD4E3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a:extLst>
              <a:ext uri="{FF2B5EF4-FFF2-40B4-BE49-F238E27FC236}">
                <a16:creationId xmlns:a16="http://schemas.microsoft.com/office/drawing/2014/main" id="{44339F8A-46F9-48A7-8F04-368E8C5C28F8}"/>
              </a:ext>
            </a:extLst>
          </p:cNvPr>
          <p:cNvSpPr>
            <a:spLocks noGrp="1"/>
          </p:cNvSpPr>
          <p:nvPr>
            <p:ph type="title"/>
          </p:nvPr>
        </p:nvSpPr>
        <p:spPr>
          <a:xfrm>
            <a:off x="1154955" y="973667"/>
            <a:ext cx="2942210" cy="4833745"/>
          </a:xfrm>
        </p:spPr>
        <p:txBody>
          <a:bodyPr>
            <a:normAutofit/>
          </a:bodyPr>
          <a:lstStyle/>
          <a:p>
            <a:r>
              <a:rPr lang="en-US" sz="2800">
                <a:solidFill>
                  <a:srgbClr val="EBEBEB"/>
                </a:solidFill>
              </a:rPr>
              <a:t>Rental Assistance Demonstration (RAD)</a:t>
            </a:r>
          </a:p>
        </p:txBody>
      </p:sp>
      <p:sp>
        <p:nvSpPr>
          <p:cNvPr id="22" name="Rectangle 18">
            <a:extLst>
              <a:ext uri="{FF2B5EF4-FFF2-40B4-BE49-F238E27FC236}">
                <a16:creationId xmlns:a16="http://schemas.microsoft.com/office/drawing/2014/main" id="{CC28BCC9-4093-4FD5-83EB-7EC297F513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23" name="Content Placeholder 2">
            <a:extLst>
              <a:ext uri="{FF2B5EF4-FFF2-40B4-BE49-F238E27FC236}">
                <a16:creationId xmlns:a16="http://schemas.microsoft.com/office/drawing/2014/main" id="{02914635-4E19-46C9-A495-CFBD8FC65D31}"/>
              </a:ext>
            </a:extLst>
          </p:cNvPr>
          <p:cNvGraphicFramePr>
            <a:graphicFrameLocks noGrp="1"/>
          </p:cNvGraphicFramePr>
          <p:nvPr>
            <p:ph idx="1"/>
            <p:extLst>
              <p:ext uri="{D42A27DB-BD31-4B8C-83A1-F6EECF244321}">
                <p14:modId xmlns:p14="http://schemas.microsoft.com/office/powerpoint/2010/main" val="1759935472"/>
              </p:ext>
            </p:extLst>
          </p:nvPr>
        </p:nvGraphicFramePr>
        <p:xfrm>
          <a:off x="5194300" y="808038"/>
          <a:ext cx="6391275" cy="524668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Date Placeholder 2">
            <a:extLst>
              <a:ext uri="{FF2B5EF4-FFF2-40B4-BE49-F238E27FC236}">
                <a16:creationId xmlns:a16="http://schemas.microsoft.com/office/drawing/2014/main" id="{F4BC9B23-A055-4FF3-818B-3114EF47A29C}"/>
              </a:ext>
            </a:extLst>
          </p:cNvPr>
          <p:cNvSpPr>
            <a:spLocks noGrp="1"/>
          </p:cNvSpPr>
          <p:nvPr>
            <p:ph type="dt" sz="half" idx="10"/>
          </p:nvPr>
        </p:nvSpPr>
        <p:spPr/>
        <p:txBody>
          <a:bodyPr/>
          <a:lstStyle/>
          <a:p>
            <a:r>
              <a:rPr lang="en-US"/>
              <a:t>5/14/2019</a:t>
            </a:r>
          </a:p>
        </p:txBody>
      </p:sp>
      <p:sp>
        <p:nvSpPr>
          <p:cNvPr id="4" name="Footer Placeholder 3">
            <a:extLst>
              <a:ext uri="{FF2B5EF4-FFF2-40B4-BE49-F238E27FC236}">
                <a16:creationId xmlns:a16="http://schemas.microsoft.com/office/drawing/2014/main" id="{FB734C70-8A88-420A-A248-852BF1522DD1}"/>
              </a:ext>
            </a:extLst>
          </p:cNvPr>
          <p:cNvSpPr>
            <a:spLocks noGrp="1"/>
          </p:cNvSpPr>
          <p:nvPr>
            <p:ph type="ftr" sz="quarter" idx="11"/>
          </p:nvPr>
        </p:nvSpPr>
        <p:spPr/>
        <p:txBody>
          <a:bodyPr/>
          <a:lstStyle/>
          <a:p>
            <a:r>
              <a:rPr lang="en-US"/>
              <a:t>LFL International Inc. </a:t>
            </a:r>
          </a:p>
        </p:txBody>
      </p:sp>
    </p:spTree>
    <p:extLst>
      <p:ext uri="{BB962C8B-B14F-4D97-AF65-F5344CB8AC3E}">
        <p14:creationId xmlns:p14="http://schemas.microsoft.com/office/powerpoint/2010/main" val="358882922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08BCF048-8940-4354-B9EC-5AD74E283C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29" name="Rectangle 28">
              <a:extLst>
                <a:ext uri="{FF2B5EF4-FFF2-40B4-BE49-F238E27FC236}">
                  <a16:creationId xmlns:a16="http://schemas.microsoft.com/office/drawing/2014/main" id="{D024C14A-78BD-44B0-82BE-6A0D0A2706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3">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Oval 29">
              <a:extLst>
                <a:ext uri="{FF2B5EF4-FFF2-40B4-BE49-F238E27FC236}">
                  <a16:creationId xmlns:a16="http://schemas.microsoft.com/office/drawing/2014/main" id="{809F3D29-EDB1-4F1C-A0E0-36F28CE17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1" name="Oval 30">
              <a:extLst>
                <a:ext uri="{FF2B5EF4-FFF2-40B4-BE49-F238E27FC236}">
                  <a16:creationId xmlns:a16="http://schemas.microsoft.com/office/drawing/2014/main" id="{5282F4AB-C7B8-4A86-9927-AA106AA27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2" name="Rectangle 31">
              <a:extLst>
                <a:ext uri="{FF2B5EF4-FFF2-40B4-BE49-F238E27FC236}">
                  <a16:creationId xmlns:a16="http://schemas.microsoft.com/office/drawing/2014/main" id="{60B26874-5AFA-4D1E-94A9-53AF9790D7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5">
              <a:extLst>
                <a:ext uri="{FF2B5EF4-FFF2-40B4-BE49-F238E27FC236}">
                  <a16:creationId xmlns:a16="http://schemas.microsoft.com/office/drawing/2014/main" id="{A1DA6C95-40F8-4305-89F6-17F6167C0B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34" name="Freeform 5">
              <a:extLst>
                <a:ext uri="{FF2B5EF4-FFF2-40B4-BE49-F238E27FC236}">
                  <a16:creationId xmlns:a16="http://schemas.microsoft.com/office/drawing/2014/main" id="{A2FA2D29-AEEE-4FFA-B233-94FBE84C9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35" name="Freeform 5">
              <a:extLst>
                <a:ext uri="{FF2B5EF4-FFF2-40B4-BE49-F238E27FC236}">
                  <a16:creationId xmlns:a16="http://schemas.microsoft.com/office/drawing/2014/main" id="{6DA5143E-FA8E-4EC1-99F7-35AE5AD4E3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a:extLst>
              <a:ext uri="{FF2B5EF4-FFF2-40B4-BE49-F238E27FC236}">
                <a16:creationId xmlns:a16="http://schemas.microsoft.com/office/drawing/2014/main" id="{44339F8A-46F9-48A7-8F04-368E8C5C28F8}"/>
              </a:ext>
            </a:extLst>
          </p:cNvPr>
          <p:cNvSpPr>
            <a:spLocks noGrp="1"/>
          </p:cNvSpPr>
          <p:nvPr>
            <p:ph type="title"/>
          </p:nvPr>
        </p:nvSpPr>
        <p:spPr>
          <a:xfrm>
            <a:off x="1154955" y="973667"/>
            <a:ext cx="2942210" cy="4833745"/>
          </a:xfrm>
        </p:spPr>
        <p:txBody>
          <a:bodyPr>
            <a:normAutofit/>
          </a:bodyPr>
          <a:lstStyle/>
          <a:p>
            <a:r>
              <a:rPr lang="en-US" sz="2800">
                <a:solidFill>
                  <a:srgbClr val="EBEBEB"/>
                </a:solidFill>
              </a:rPr>
              <a:t>Rental Assistance Demonstration (RAD)</a:t>
            </a:r>
          </a:p>
        </p:txBody>
      </p:sp>
      <p:sp>
        <p:nvSpPr>
          <p:cNvPr id="37" name="Rectangle 36">
            <a:extLst>
              <a:ext uri="{FF2B5EF4-FFF2-40B4-BE49-F238E27FC236}">
                <a16:creationId xmlns:a16="http://schemas.microsoft.com/office/drawing/2014/main" id="{CC28BCC9-4093-4FD5-83EB-7EC297F513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23" name="Content Placeholder 2">
            <a:extLst>
              <a:ext uri="{FF2B5EF4-FFF2-40B4-BE49-F238E27FC236}">
                <a16:creationId xmlns:a16="http://schemas.microsoft.com/office/drawing/2014/main" id="{506A1BFB-B685-4630-AFE1-8A11330E981F}"/>
              </a:ext>
            </a:extLst>
          </p:cNvPr>
          <p:cNvGraphicFramePr>
            <a:graphicFrameLocks noGrp="1"/>
          </p:cNvGraphicFramePr>
          <p:nvPr>
            <p:ph idx="1"/>
            <p:extLst>
              <p:ext uri="{D42A27DB-BD31-4B8C-83A1-F6EECF244321}">
                <p14:modId xmlns:p14="http://schemas.microsoft.com/office/powerpoint/2010/main" val="1838518365"/>
              </p:ext>
            </p:extLst>
          </p:nvPr>
        </p:nvGraphicFramePr>
        <p:xfrm>
          <a:off x="5194300" y="808038"/>
          <a:ext cx="6391275" cy="524668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Date Placeholder 2">
            <a:extLst>
              <a:ext uri="{FF2B5EF4-FFF2-40B4-BE49-F238E27FC236}">
                <a16:creationId xmlns:a16="http://schemas.microsoft.com/office/drawing/2014/main" id="{6D12EE5F-2CCD-4DB5-A83E-48D7065F04EA}"/>
              </a:ext>
            </a:extLst>
          </p:cNvPr>
          <p:cNvSpPr>
            <a:spLocks noGrp="1"/>
          </p:cNvSpPr>
          <p:nvPr>
            <p:ph type="dt" sz="half" idx="10"/>
          </p:nvPr>
        </p:nvSpPr>
        <p:spPr/>
        <p:txBody>
          <a:bodyPr/>
          <a:lstStyle/>
          <a:p>
            <a:r>
              <a:rPr lang="en-US"/>
              <a:t>5/14/2019</a:t>
            </a:r>
          </a:p>
        </p:txBody>
      </p:sp>
      <p:sp>
        <p:nvSpPr>
          <p:cNvPr id="4" name="Footer Placeholder 3">
            <a:extLst>
              <a:ext uri="{FF2B5EF4-FFF2-40B4-BE49-F238E27FC236}">
                <a16:creationId xmlns:a16="http://schemas.microsoft.com/office/drawing/2014/main" id="{F54ECFD6-E6AE-46CB-82C0-0A64DBDB80C2}"/>
              </a:ext>
            </a:extLst>
          </p:cNvPr>
          <p:cNvSpPr>
            <a:spLocks noGrp="1"/>
          </p:cNvSpPr>
          <p:nvPr>
            <p:ph type="ftr" sz="quarter" idx="11"/>
          </p:nvPr>
        </p:nvSpPr>
        <p:spPr/>
        <p:txBody>
          <a:bodyPr/>
          <a:lstStyle/>
          <a:p>
            <a:r>
              <a:rPr lang="en-US"/>
              <a:t>LFL International Inc. </a:t>
            </a:r>
          </a:p>
        </p:txBody>
      </p:sp>
    </p:spTree>
    <p:extLst>
      <p:ext uri="{BB962C8B-B14F-4D97-AF65-F5344CB8AC3E}">
        <p14:creationId xmlns:p14="http://schemas.microsoft.com/office/powerpoint/2010/main" val="13544404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39F8A-46F9-48A7-8F04-368E8C5C28F8}"/>
              </a:ext>
            </a:extLst>
          </p:cNvPr>
          <p:cNvSpPr>
            <a:spLocks noGrp="1"/>
          </p:cNvSpPr>
          <p:nvPr>
            <p:ph type="title"/>
          </p:nvPr>
        </p:nvSpPr>
        <p:spPr/>
        <p:txBody>
          <a:bodyPr/>
          <a:lstStyle/>
          <a:p>
            <a:r>
              <a:rPr lang="en-US" dirty="0"/>
              <a:t>Rental Assistance Demonstration (RAD)</a:t>
            </a:r>
          </a:p>
        </p:txBody>
      </p:sp>
      <p:sp>
        <p:nvSpPr>
          <p:cNvPr id="3" name="Content Placeholder 2">
            <a:extLst>
              <a:ext uri="{FF2B5EF4-FFF2-40B4-BE49-F238E27FC236}">
                <a16:creationId xmlns:a16="http://schemas.microsoft.com/office/drawing/2014/main" id="{495B3342-86E4-47CE-AB41-614C4DC4E635}"/>
              </a:ext>
            </a:extLst>
          </p:cNvPr>
          <p:cNvSpPr>
            <a:spLocks noGrp="1"/>
          </p:cNvSpPr>
          <p:nvPr>
            <p:ph idx="1"/>
          </p:nvPr>
        </p:nvSpPr>
        <p:spPr/>
        <p:txBody>
          <a:bodyPr>
            <a:normAutofit/>
          </a:bodyPr>
          <a:lstStyle/>
          <a:p>
            <a:endParaRPr lang="en-US" dirty="0"/>
          </a:p>
          <a:p>
            <a:r>
              <a:rPr lang="en-US" dirty="0"/>
              <a:t>Initiate a purchase order system for any item or service over a set threshold. </a:t>
            </a:r>
          </a:p>
          <a:p>
            <a:endParaRPr lang="en-US" dirty="0"/>
          </a:p>
          <a:p>
            <a:r>
              <a:rPr lang="en-US" dirty="0"/>
              <a:t>You may mandate that all purchases require management approval or have a purchase order.</a:t>
            </a:r>
          </a:p>
          <a:p>
            <a:endParaRPr lang="en-US" dirty="0"/>
          </a:p>
          <a:p>
            <a:endParaRPr lang="en-US" dirty="0"/>
          </a:p>
        </p:txBody>
      </p:sp>
      <p:sp>
        <p:nvSpPr>
          <p:cNvPr id="4" name="Date Placeholder 3">
            <a:extLst>
              <a:ext uri="{FF2B5EF4-FFF2-40B4-BE49-F238E27FC236}">
                <a16:creationId xmlns:a16="http://schemas.microsoft.com/office/drawing/2014/main" id="{1E87A160-F466-4441-BEBF-DFF13993AAEE}"/>
              </a:ext>
            </a:extLst>
          </p:cNvPr>
          <p:cNvSpPr>
            <a:spLocks noGrp="1"/>
          </p:cNvSpPr>
          <p:nvPr>
            <p:ph type="dt" sz="half" idx="10"/>
          </p:nvPr>
        </p:nvSpPr>
        <p:spPr/>
        <p:txBody>
          <a:bodyPr/>
          <a:lstStyle/>
          <a:p>
            <a:r>
              <a:rPr lang="en-US"/>
              <a:t>5/14/2019</a:t>
            </a:r>
          </a:p>
        </p:txBody>
      </p:sp>
      <p:sp>
        <p:nvSpPr>
          <p:cNvPr id="5" name="Footer Placeholder 4">
            <a:extLst>
              <a:ext uri="{FF2B5EF4-FFF2-40B4-BE49-F238E27FC236}">
                <a16:creationId xmlns:a16="http://schemas.microsoft.com/office/drawing/2014/main" id="{577AECD5-D632-48CB-B939-E2EEBD595C44}"/>
              </a:ext>
            </a:extLst>
          </p:cNvPr>
          <p:cNvSpPr>
            <a:spLocks noGrp="1"/>
          </p:cNvSpPr>
          <p:nvPr>
            <p:ph type="ftr" sz="quarter" idx="11"/>
          </p:nvPr>
        </p:nvSpPr>
        <p:spPr/>
        <p:txBody>
          <a:bodyPr/>
          <a:lstStyle/>
          <a:p>
            <a:r>
              <a:rPr lang="en-US"/>
              <a:t>LFL International Inc. </a:t>
            </a:r>
          </a:p>
        </p:txBody>
      </p:sp>
    </p:spTree>
    <p:extLst>
      <p:ext uri="{BB962C8B-B14F-4D97-AF65-F5344CB8AC3E}">
        <p14:creationId xmlns:p14="http://schemas.microsoft.com/office/powerpoint/2010/main" val="9129676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39F8A-46F9-48A7-8F04-368E8C5C28F8}"/>
              </a:ext>
            </a:extLst>
          </p:cNvPr>
          <p:cNvSpPr>
            <a:spLocks noGrp="1"/>
          </p:cNvSpPr>
          <p:nvPr>
            <p:ph type="title"/>
          </p:nvPr>
        </p:nvSpPr>
        <p:spPr/>
        <p:txBody>
          <a:bodyPr/>
          <a:lstStyle/>
          <a:p>
            <a:r>
              <a:rPr lang="en-US" dirty="0"/>
              <a:t>Rental Assistance Demonstration (RAD)</a:t>
            </a:r>
          </a:p>
        </p:txBody>
      </p:sp>
      <p:sp>
        <p:nvSpPr>
          <p:cNvPr id="3" name="Content Placeholder 2">
            <a:extLst>
              <a:ext uri="{FF2B5EF4-FFF2-40B4-BE49-F238E27FC236}">
                <a16:creationId xmlns:a16="http://schemas.microsoft.com/office/drawing/2014/main" id="{495B3342-86E4-47CE-AB41-614C4DC4E635}"/>
              </a:ext>
            </a:extLst>
          </p:cNvPr>
          <p:cNvSpPr>
            <a:spLocks noGrp="1"/>
          </p:cNvSpPr>
          <p:nvPr>
            <p:ph idx="1"/>
          </p:nvPr>
        </p:nvSpPr>
        <p:spPr/>
        <p:txBody>
          <a:bodyPr>
            <a:normAutofit/>
          </a:bodyPr>
          <a:lstStyle/>
          <a:p>
            <a:r>
              <a:rPr lang="en-US" dirty="0"/>
              <a:t>Prior to payment, every invoice must be reviewed for:</a:t>
            </a:r>
          </a:p>
          <a:p>
            <a:r>
              <a:rPr lang="en-US" dirty="0"/>
              <a:t>Price inconsistencies/variances </a:t>
            </a:r>
          </a:p>
          <a:p>
            <a:r>
              <a:rPr lang="en-US" dirty="0"/>
              <a:t>Unapproved charges </a:t>
            </a:r>
          </a:p>
          <a:p>
            <a:r>
              <a:rPr lang="en-US" dirty="0"/>
              <a:t>A clearly defined due date </a:t>
            </a:r>
          </a:p>
          <a:p>
            <a:r>
              <a:rPr lang="en-US" dirty="0"/>
              <a:t>Late fee policy </a:t>
            </a:r>
          </a:p>
          <a:p>
            <a:r>
              <a:rPr lang="en-US" dirty="0"/>
              <a:t>Itemized listing of charges Correct quantity ordered/received Authorization (signature or employee name identifying who placed the order)</a:t>
            </a:r>
          </a:p>
          <a:p>
            <a:endParaRPr lang="en-US" dirty="0"/>
          </a:p>
        </p:txBody>
      </p:sp>
      <p:sp>
        <p:nvSpPr>
          <p:cNvPr id="4" name="Date Placeholder 3">
            <a:extLst>
              <a:ext uri="{FF2B5EF4-FFF2-40B4-BE49-F238E27FC236}">
                <a16:creationId xmlns:a16="http://schemas.microsoft.com/office/drawing/2014/main" id="{6A249E1B-184E-4D07-BB96-895175E11EA5}"/>
              </a:ext>
            </a:extLst>
          </p:cNvPr>
          <p:cNvSpPr>
            <a:spLocks noGrp="1"/>
          </p:cNvSpPr>
          <p:nvPr>
            <p:ph type="dt" sz="half" idx="10"/>
          </p:nvPr>
        </p:nvSpPr>
        <p:spPr/>
        <p:txBody>
          <a:bodyPr/>
          <a:lstStyle/>
          <a:p>
            <a:r>
              <a:rPr lang="en-US"/>
              <a:t>5/14/2019</a:t>
            </a:r>
          </a:p>
        </p:txBody>
      </p:sp>
      <p:sp>
        <p:nvSpPr>
          <p:cNvPr id="5" name="Footer Placeholder 4">
            <a:extLst>
              <a:ext uri="{FF2B5EF4-FFF2-40B4-BE49-F238E27FC236}">
                <a16:creationId xmlns:a16="http://schemas.microsoft.com/office/drawing/2014/main" id="{C6B5258C-2CE3-4D9D-94E0-E7F0F906D8E8}"/>
              </a:ext>
            </a:extLst>
          </p:cNvPr>
          <p:cNvSpPr>
            <a:spLocks noGrp="1"/>
          </p:cNvSpPr>
          <p:nvPr>
            <p:ph type="ftr" sz="quarter" idx="11"/>
          </p:nvPr>
        </p:nvSpPr>
        <p:spPr/>
        <p:txBody>
          <a:bodyPr/>
          <a:lstStyle/>
          <a:p>
            <a:r>
              <a:rPr lang="en-US"/>
              <a:t>LFL International Inc. </a:t>
            </a:r>
          </a:p>
        </p:txBody>
      </p:sp>
    </p:spTree>
    <p:extLst>
      <p:ext uri="{BB962C8B-B14F-4D97-AF65-F5344CB8AC3E}">
        <p14:creationId xmlns:p14="http://schemas.microsoft.com/office/powerpoint/2010/main" val="247899453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F70C2B8F-6B1B-46D5-86E6-40F36C695F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31" name="Freeform 5">
            <a:extLst>
              <a:ext uri="{FF2B5EF4-FFF2-40B4-BE49-F238E27FC236}">
                <a16:creationId xmlns:a16="http://schemas.microsoft.com/office/drawing/2014/main" id="{DB521824-592C-476A-AB0A-CA0C6D1F34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sp>
      <p:sp>
        <p:nvSpPr>
          <p:cNvPr id="33" name="Freeform: Shape 32">
            <a:extLst>
              <a:ext uri="{FF2B5EF4-FFF2-40B4-BE49-F238E27FC236}">
                <a16:creationId xmlns:a16="http://schemas.microsoft.com/office/drawing/2014/main" id="{A2749EFA-8EE4-4EB8-9424-8E593B9320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950898" y="638067"/>
            <a:ext cx="6053670" cy="5581866"/>
          </a:xfrm>
          <a:custGeom>
            <a:avLst/>
            <a:gdLst>
              <a:gd name="connsiteX0" fmla="*/ 6053670 w 6053670"/>
              <a:gd name="connsiteY0" fmla="*/ 1098 h 5581866"/>
              <a:gd name="connsiteX1" fmla="*/ 6053670 w 6053670"/>
              <a:gd name="connsiteY1" fmla="*/ 514028 h 5581866"/>
              <a:gd name="connsiteX2" fmla="*/ 6053670 w 6053670"/>
              <a:gd name="connsiteY2" fmla="*/ 1254558 h 5581866"/>
              <a:gd name="connsiteX3" fmla="*/ 6053670 w 6053670"/>
              <a:gd name="connsiteY3" fmla="*/ 5581866 h 5581866"/>
              <a:gd name="connsiteX4" fmla="*/ 0 w 6053670"/>
              <a:gd name="connsiteY4" fmla="*/ 5581866 h 5581866"/>
              <a:gd name="connsiteX5" fmla="*/ 0 w 6053670"/>
              <a:gd name="connsiteY5" fmla="*/ 1249853 h 5581866"/>
              <a:gd name="connsiteX6" fmla="*/ 0 w 6053670"/>
              <a:gd name="connsiteY6" fmla="*/ 514028 h 5581866"/>
              <a:gd name="connsiteX7" fmla="*/ 0 w 6053670"/>
              <a:gd name="connsiteY7" fmla="*/ 0 h 5581866"/>
              <a:gd name="connsiteX8" fmla="*/ 35717 w 6053670"/>
              <a:gd name="connsiteY8" fmla="*/ 5488 h 5581866"/>
              <a:gd name="connsiteX9" fmla="*/ 140445 w 6053670"/>
              <a:gd name="connsiteY9" fmla="*/ 21641 h 5581866"/>
              <a:gd name="connsiteX10" fmla="*/ 216722 w 6053670"/>
              <a:gd name="connsiteY10" fmla="*/ 32932 h 5581866"/>
              <a:gd name="connsiteX11" fmla="*/ 307527 w 6053670"/>
              <a:gd name="connsiteY11" fmla="*/ 44850 h 5581866"/>
              <a:gd name="connsiteX12" fmla="*/ 415282 w 6053670"/>
              <a:gd name="connsiteY12" fmla="*/ 59121 h 5581866"/>
              <a:gd name="connsiteX13" fmla="*/ 534539 w 6053670"/>
              <a:gd name="connsiteY13" fmla="*/ 74175 h 5581866"/>
              <a:gd name="connsiteX14" fmla="*/ 668931 w 6053670"/>
              <a:gd name="connsiteY14" fmla="*/ 90014 h 5581866"/>
              <a:gd name="connsiteX15" fmla="*/ 815430 w 6053670"/>
              <a:gd name="connsiteY15" fmla="*/ 106794 h 5581866"/>
              <a:gd name="connsiteX16" fmla="*/ 974641 w 6053670"/>
              <a:gd name="connsiteY16" fmla="*/ 123574 h 5581866"/>
              <a:gd name="connsiteX17" fmla="*/ 1144144 w 6053670"/>
              <a:gd name="connsiteY17" fmla="*/ 140667 h 5581866"/>
              <a:gd name="connsiteX18" fmla="*/ 1326965 w 6053670"/>
              <a:gd name="connsiteY18" fmla="*/ 156506 h 5581866"/>
              <a:gd name="connsiteX19" fmla="*/ 1518261 w 6053670"/>
              <a:gd name="connsiteY19" fmla="*/ 171717 h 5581866"/>
              <a:gd name="connsiteX20" fmla="*/ 1720453 w 6053670"/>
              <a:gd name="connsiteY20" fmla="*/ 185518 h 5581866"/>
              <a:gd name="connsiteX21" fmla="*/ 1931121 w 6053670"/>
              <a:gd name="connsiteY21" fmla="*/ 198690 h 5581866"/>
              <a:gd name="connsiteX22" fmla="*/ 2150869 w 6053670"/>
              <a:gd name="connsiteY22" fmla="*/ 211079 h 5581866"/>
              <a:gd name="connsiteX23" fmla="*/ 2263467 w 6053670"/>
              <a:gd name="connsiteY23" fmla="*/ 215470 h 5581866"/>
              <a:gd name="connsiteX24" fmla="*/ 2378487 w 6053670"/>
              <a:gd name="connsiteY24" fmla="*/ 220332 h 5581866"/>
              <a:gd name="connsiteX25" fmla="*/ 2495323 w 6053670"/>
              <a:gd name="connsiteY25" fmla="*/ 224879 h 5581866"/>
              <a:gd name="connsiteX26" fmla="*/ 2612764 w 6053670"/>
              <a:gd name="connsiteY26" fmla="*/ 227859 h 5581866"/>
              <a:gd name="connsiteX27" fmla="*/ 2732627 w 6053670"/>
              <a:gd name="connsiteY27" fmla="*/ 230525 h 5581866"/>
              <a:gd name="connsiteX28" fmla="*/ 2853700 w 6053670"/>
              <a:gd name="connsiteY28" fmla="*/ 233348 h 5581866"/>
              <a:gd name="connsiteX29" fmla="*/ 2977195 w 6053670"/>
              <a:gd name="connsiteY29" fmla="*/ 235229 h 5581866"/>
              <a:gd name="connsiteX30" fmla="*/ 3101900 w 6053670"/>
              <a:gd name="connsiteY30" fmla="*/ 235229 h 5581866"/>
              <a:gd name="connsiteX31" fmla="*/ 3227817 w 6053670"/>
              <a:gd name="connsiteY31" fmla="*/ 236170 h 5581866"/>
              <a:gd name="connsiteX32" fmla="*/ 3354944 w 6053670"/>
              <a:gd name="connsiteY32" fmla="*/ 235229 h 5581866"/>
              <a:gd name="connsiteX33" fmla="*/ 3483887 w 6053670"/>
              <a:gd name="connsiteY33" fmla="*/ 233348 h 5581866"/>
              <a:gd name="connsiteX34" fmla="*/ 3612830 w 6053670"/>
              <a:gd name="connsiteY34" fmla="*/ 231623 h 5581866"/>
              <a:gd name="connsiteX35" fmla="*/ 3743589 w 6053670"/>
              <a:gd name="connsiteY35" fmla="*/ 227859 h 5581866"/>
              <a:gd name="connsiteX36" fmla="*/ 3875559 w 6053670"/>
              <a:gd name="connsiteY36" fmla="*/ 223938 h 5581866"/>
              <a:gd name="connsiteX37" fmla="*/ 4007529 w 6053670"/>
              <a:gd name="connsiteY37" fmla="*/ 219391 h 5581866"/>
              <a:gd name="connsiteX38" fmla="*/ 4140710 w 6053670"/>
              <a:gd name="connsiteY38" fmla="*/ 212961 h 5581866"/>
              <a:gd name="connsiteX39" fmla="*/ 4275102 w 6053670"/>
              <a:gd name="connsiteY39" fmla="*/ 205277 h 5581866"/>
              <a:gd name="connsiteX40" fmla="*/ 4410098 w 6053670"/>
              <a:gd name="connsiteY40" fmla="*/ 197907 h 5581866"/>
              <a:gd name="connsiteX41" fmla="*/ 4545096 w 6053670"/>
              <a:gd name="connsiteY41" fmla="*/ 188498 h 5581866"/>
              <a:gd name="connsiteX42" fmla="*/ 4681909 w 6053670"/>
              <a:gd name="connsiteY42" fmla="*/ 177207 h 5581866"/>
              <a:gd name="connsiteX43" fmla="*/ 4816905 w 6053670"/>
              <a:gd name="connsiteY43" fmla="*/ 165916 h 5581866"/>
              <a:gd name="connsiteX44" fmla="*/ 4954323 w 6053670"/>
              <a:gd name="connsiteY44" fmla="*/ 152899 h 5581866"/>
              <a:gd name="connsiteX45" fmla="*/ 5092347 w 6053670"/>
              <a:gd name="connsiteY45" fmla="*/ 138629 h 5581866"/>
              <a:gd name="connsiteX46" fmla="*/ 5228555 w 6053670"/>
              <a:gd name="connsiteY46" fmla="*/ 123574 h 5581866"/>
              <a:gd name="connsiteX47" fmla="*/ 5366578 w 6053670"/>
              <a:gd name="connsiteY47" fmla="*/ 106010 h 5581866"/>
              <a:gd name="connsiteX48" fmla="*/ 5503997 w 6053670"/>
              <a:gd name="connsiteY48" fmla="*/ 87192 h 5581866"/>
              <a:gd name="connsiteX49" fmla="*/ 5642020 w 6053670"/>
              <a:gd name="connsiteY49" fmla="*/ 68530 h 5581866"/>
              <a:gd name="connsiteX50" fmla="*/ 5779438 w 6053670"/>
              <a:gd name="connsiteY50" fmla="*/ 46733 h 5581866"/>
              <a:gd name="connsiteX51" fmla="*/ 5916251 w 6053670"/>
              <a:gd name="connsiteY51" fmla="*/ 24464 h 5581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5581866">
                <a:moveTo>
                  <a:pt x="6053670" y="1098"/>
                </a:moveTo>
                <a:lnTo>
                  <a:pt x="6053670" y="514028"/>
                </a:lnTo>
                <a:lnTo>
                  <a:pt x="6053670" y="1254558"/>
                </a:lnTo>
                <a:lnTo>
                  <a:pt x="6053670" y="5581866"/>
                </a:lnTo>
                <a:lnTo>
                  <a:pt x="0" y="5581866"/>
                </a:lnTo>
                <a:lnTo>
                  <a:pt x="0" y="1249853"/>
                </a:lnTo>
                <a:lnTo>
                  <a:pt x="0" y="514028"/>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0" y="235229"/>
                </a:lnTo>
                <a:lnTo>
                  <a:pt x="3227817" y="236170"/>
                </a:lnTo>
                <a:lnTo>
                  <a:pt x="3354944" y="235229"/>
                </a:lnTo>
                <a:lnTo>
                  <a:pt x="3483887" y="233348"/>
                </a:lnTo>
                <a:lnTo>
                  <a:pt x="3612830" y="231623"/>
                </a:lnTo>
                <a:lnTo>
                  <a:pt x="3743589" y="227859"/>
                </a:lnTo>
                <a:lnTo>
                  <a:pt x="3875559" y="223938"/>
                </a:lnTo>
                <a:lnTo>
                  <a:pt x="4007529"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tx1"/>
          </a:solidFill>
          <a:ln>
            <a:noFill/>
          </a:ln>
        </p:spPr>
      </p:sp>
      <p:sp>
        <p:nvSpPr>
          <p:cNvPr id="35" name="Freeform 5">
            <a:extLst>
              <a:ext uri="{FF2B5EF4-FFF2-40B4-BE49-F238E27FC236}">
                <a16:creationId xmlns:a16="http://schemas.microsoft.com/office/drawing/2014/main" id="{B5C860C9-D4F9-4350-80DA-0D1CD36C77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44339F8A-46F9-48A7-8F04-368E8C5C28F8}"/>
              </a:ext>
            </a:extLst>
          </p:cNvPr>
          <p:cNvSpPr>
            <a:spLocks noGrp="1"/>
          </p:cNvSpPr>
          <p:nvPr>
            <p:ph type="title"/>
          </p:nvPr>
        </p:nvSpPr>
        <p:spPr>
          <a:xfrm>
            <a:off x="639098" y="629265"/>
            <a:ext cx="5132438" cy="1622322"/>
          </a:xfrm>
        </p:spPr>
        <p:txBody>
          <a:bodyPr>
            <a:normAutofit/>
          </a:bodyPr>
          <a:lstStyle/>
          <a:p>
            <a:r>
              <a:rPr lang="en-US">
                <a:solidFill>
                  <a:srgbClr val="EBEBEB"/>
                </a:solidFill>
              </a:rPr>
              <a:t>QUESTIONS</a:t>
            </a:r>
          </a:p>
        </p:txBody>
      </p:sp>
      <p:pic>
        <p:nvPicPr>
          <p:cNvPr id="26" name="Graphic 25" descr="Questions">
            <a:extLst>
              <a:ext uri="{FF2B5EF4-FFF2-40B4-BE49-F238E27FC236}">
                <a16:creationId xmlns:a16="http://schemas.microsoft.com/office/drawing/2014/main" id="{A0830B9E-5CCE-4039-980E-FDB9045C9B5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14836" y="1023437"/>
            <a:ext cx="4828707" cy="4828707"/>
          </a:xfrm>
          <a:prstGeom prst="rect">
            <a:avLst/>
          </a:prstGeom>
        </p:spPr>
      </p:pic>
      <p:sp>
        <p:nvSpPr>
          <p:cNvPr id="37" name="Rectangle 36">
            <a:extLst>
              <a:ext uri="{FF2B5EF4-FFF2-40B4-BE49-F238E27FC236}">
                <a16:creationId xmlns:a16="http://schemas.microsoft.com/office/drawing/2014/main" id="{538A90C8-AE0E-4EBA-9AF8-EEDB206020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495B3342-86E4-47CE-AB41-614C4DC4E635}"/>
              </a:ext>
            </a:extLst>
          </p:cNvPr>
          <p:cNvSpPr>
            <a:spLocks noGrp="1"/>
          </p:cNvSpPr>
          <p:nvPr>
            <p:ph idx="1"/>
          </p:nvPr>
        </p:nvSpPr>
        <p:spPr>
          <a:xfrm>
            <a:off x="639098" y="2418735"/>
            <a:ext cx="5132439" cy="3811742"/>
          </a:xfrm>
        </p:spPr>
        <p:txBody>
          <a:bodyPr anchor="ctr">
            <a:normAutofit/>
          </a:bodyPr>
          <a:lstStyle/>
          <a:p>
            <a:pPr marL="0" indent="0">
              <a:buNone/>
            </a:pPr>
            <a:endParaRPr lang="en-US" dirty="0">
              <a:solidFill>
                <a:srgbClr val="FFFFFF"/>
              </a:solidFill>
            </a:endParaRPr>
          </a:p>
          <a:p>
            <a:pPr marL="0" indent="0">
              <a:buNone/>
            </a:pPr>
            <a:endParaRPr lang="en-US" dirty="0">
              <a:solidFill>
                <a:srgbClr val="FFFFFF"/>
              </a:solidFill>
            </a:endParaRPr>
          </a:p>
          <a:p>
            <a:pPr marL="0" indent="0">
              <a:buNone/>
            </a:pPr>
            <a:endParaRPr lang="en-US" dirty="0">
              <a:solidFill>
                <a:srgbClr val="FFFFFF"/>
              </a:solidFill>
            </a:endParaRPr>
          </a:p>
          <a:p>
            <a:pPr marL="0" indent="0">
              <a:buNone/>
            </a:pPr>
            <a:endParaRPr lang="en-US" dirty="0">
              <a:solidFill>
                <a:srgbClr val="FFFFFF"/>
              </a:solidFill>
            </a:endParaRPr>
          </a:p>
        </p:txBody>
      </p:sp>
      <p:sp>
        <p:nvSpPr>
          <p:cNvPr id="4" name="Date Placeholder 3">
            <a:extLst>
              <a:ext uri="{FF2B5EF4-FFF2-40B4-BE49-F238E27FC236}">
                <a16:creationId xmlns:a16="http://schemas.microsoft.com/office/drawing/2014/main" id="{6E9D6196-BBA6-4904-8C02-46F7EC076BF3}"/>
              </a:ext>
            </a:extLst>
          </p:cNvPr>
          <p:cNvSpPr>
            <a:spLocks noGrp="1"/>
          </p:cNvSpPr>
          <p:nvPr>
            <p:ph type="dt" sz="half" idx="10"/>
          </p:nvPr>
        </p:nvSpPr>
        <p:spPr/>
        <p:txBody>
          <a:bodyPr/>
          <a:lstStyle/>
          <a:p>
            <a:r>
              <a:rPr lang="en-US"/>
              <a:t>5/14/2019</a:t>
            </a:r>
          </a:p>
        </p:txBody>
      </p:sp>
      <p:sp>
        <p:nvSpPr>
          <p:cNvPr id="5" name="Footer Placeholder 4">
            <a:extLst>
              <a:ext uri="{FF2B5EF4-FFF2-40B4-BE49-F238E27FC236}">
                <a16:creationId xmlns:a16="http://schemas.microsoft.com/office/drawing/2014/main" id="{F60DBC98-EE42-43B8-8D24-31686BFD498C}"/>
              </a:ext>
            </a:extLst>
          </p:cNvPr>
          <p:cNvSpPr>
            <a:spLocks noGrp="1"/>
          </p:cNvSpPr>
          <p:nvPr>
            <p:ph type="ftr" sz="quarter" idx="11"/>
          </p:nvPr>
        </p:nvSpPr>
        <p:spPr/>
        <p:txBody>
          <a:bodyPr/>
          <a:lstStyle/>
          <a:p>
            <a:r>
              <a:rPr lang="en-US"/>
              <a:t>LFL International Inc. </a:t>
            </a:r>
          </a:p>
        </p:txBody>
      </p:sp>
    </p:spTree>
    <p:extLst>
      <p:ext uri="{BB962C8B-B14F-4D97-AF65-F5344CB8AC3E}">
        <p14:creationId xmlns:p14="http://schemas.microsoft.com/office/powerpoint/2010/main" val="261554186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pSp>
        <p:nvGrpSpPr>
          <p:cNvPr id="12" name="Group 11">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13" name="Rectangle 12">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ln>
              <a:noFill/>
            </a:ln>
          </p:spPr>
          <p:style>
            <a:lnRef idx="0">
              <a:scrgbClr r="0" g="0" b="0"/>
            </a:lnRef>
            <a:fillRef idx="1002">
              <a:schemeClr val="dk2"/>
            </a:fillRef>
            <a:effectRef idx="0">
              <a:scrgbClr r="0" g="0" b="0"/>
            </a:effectRef>
            <a:fontRef idx="major"/>
          </p:style>
        </p:sp>
      </p:grpSp>
      <p:sp>
        <p:nvSpPr>
          <p:cNvPr id="2" name="Title 1">
            <a:extLst>
              <a:ext uri="{FF2B5EF4-FFF2-40B4-BE49-F238E27FC236}">
                <a16:creationId xmlns:a16="http://schemas.microsoft.com/office/drawing/2014/main" id="{E971AA5F-D018-47FF-933B-85EE244DBF61}"/>
              </a:ext>
            </a:extLst>
          </p:cNvPr>
          <p:cNvSpPr>
            <a:spLocks noGrp="1"/>
          </p:cNvSpPr>
          <p:nvPr>
            <p:ph type="title"/>
          </p:nvPr>
        </p:nvSpPr>
        <p:spPr>
          <a:xfrm>
            <a:off x="1000372" y="1209957"/>
            <a:ext cx="2962026" cy="4438087"/>
          </a:xfrm>
        </p:spPr>
        <p:txBody>
          <a:bodyPr anchor="ctr">
            <a:normAutofit/>
          </a:bodyPr>
          <a:lstStyle/>
          <a:p>
            <a:r>
              <a:rPr lang="en-US" sz="3200" dirty="0">
                <a:solidFill>
                  <a:schemeClr val="tx1"/>
                </a:solidFill>
              </a:rPr>
              <a:t>RAD</a:t>
            </a:r>
            <a:br>
              <a:rPr lang="en-US" sz="3200" dirty="0">
                <a:solidFill>
                  <a:schemeClr val="tx1"/>
                </a:solidFill>
              </a:rPr>
            </a:br>
            <a:r>
              <a:rPr lang="en-US" sz="3200" dirty="0">
                <a:solidFill>
                  <a:schemeClr val="tx1"/>
                </a:solidFill>
              </a:rPr>
              <a:t>FREQUENTLY ASKED QUESTIONS</a:t>
            </a:r>
          </a:p>
        </p:txBody>
      </p:sp>
      <p:cxnSp>
        <p:nvCxnSpPr>
          <p:cNvPr id="16" name="Straight Connector 15">
            <a:extLst>
              <a:ext uri="{FF2B5EF4-FFF2-40B4-BE49-F238E27FC236}">
                <a16:creationId xmlns:a16="http://schemas.microsoft.com/office/drawing/2014/main" id="{AD23B2CD-009B-425A-9616-1E1AD1D5AB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56687" y="1930986"/>
            <a:ext cx="0" cy="3200400"/>
          </a:xfrm>
          <a:prstGeom prst="line">
            <a:avLst/>
          </a:prstGeom>
          <a:ln w="15875" cap="sq">
            <a:solidFill>
              <a:schemeClr val="tx2"/>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A1DB18E-DFAB-422F-9A8D-C67A9301919B}"/>
              </a:ext>
            </a:extLst>
          </p:cNvPr>
          <p:cNvSpPr>
            <a:spLocks noGrp="1"/>
          </p:cNvSpPr>
          <p:nvPr>
            <p:ph idx="1"/>
          </p:nvPr>
        </p:nvSpPr>
        <p:spPr>
          <a:xfrm>
            <a:off x="4678424" y="1059025"/>
            <a:ext cx="5302189" cy="4739950"/>
          </a:xfrm>
        </p:spPr>
        <p:txBody>
          <a:bodyPr anchor="ctr">
            <a:normAutofit/>
          </a:bodyPr>
          <a:lstStyle/>
          <a:p>
            <a:pPr marL="0" indent="0">
              <a:lnSpc>
                <a:spcPct val="90000"/>
              </a:lnSpc>
              <a:buNone/>
            </a:pPr>
            <a:r>
              <a:rPr lang="en-US" sz="1500" dirty="0">
                <a:solidFill>
                  <a:schemeClr val="tx1"/>
                </a:solidFill>
              </a:rPr>
              <a:t>Question: What procurement rules apply to RAD during the application phase? </a:t>
            </a:r>
          </a:p>
          <a:p>
            <a:pPr>
              <a:lnSpc>
                <a:spcPct val="90000"/>
              </a:lnSpc>
            </a:pPr>
            <a:endParaRPr lang="en-US" sz="1500" dirty="0">
              <a:solidFill>
                <a:schemeClr val="tx1"/>
              </a:solidFill>
            </a:endParaRPr>
          </a:p>
          <a:p>
            <a:pPr marL="0" indent="0">
              <a:lnSpc>
                <a:spcPct val="90000"/>
              </a:lnSpc>
              <a:buNone/>
            </a:pPr>
            <a:endParaRPr lang="en-US" sz="1500" dirty="0">
              <a:solidFill>
                <a:schemeClr val="tx1"/>
              </a:solidFill>
            </a:endParaRPr>
          </a:p>
          <a:p>
            <a:pPr>
              <a:lnSpc>
                <a:spcPct val="90000"/>
              </a:lnSpc>
            </a:pPr>
            <a:r>
              <a:rPr lang="en-US" sz="1500" dirty="0">
                <a:solidFill>
                  <a:schemeClr val="tx1"/>
                </a:solidFill>
              </a:rPr>
              <a:t>Answer: HUD has authorized </a:t>
            </a:r>
            <a:r>
              <a:rPr lang="en-US" sz="1500" dirty="0">
                <a:solidFill>
                  <a:schemeClr val="tx1"/>
                </a:solidFill>
                <a:highlight>
                  <a:srgbClr val="FFFF00"/>
                </a:highlight>
              </a:rPr>
              <a:t>$100,000 </a:t>
            </a:r>
            <a:r>
              <a:rPr lang="en-US" sz="1500" dirty="0">
                <a:solidFill>
                  <a:schemeClr val="tx1"/>
                </a:solidFill>
              </a:rPr>
              <a:t>in public housing funds that PHAs can spend on </a:t>
            </a:r>
            <a:r>
              <a:rPr lang="en-US" sz="1500" dirty="0">
                <a:solidFill>
                  <a:schemeClr val="tx1"/>
                </a:solidFill>
                <a:highlight>
                  <a:srgbClr val="FFFF00"/>
                </a:highlight>
              </a:rPr>
              <a:t>pre-development expenses</a:t>
            </a:r>
            <a:r>
              <a:rPr lang="en-US" sz="1500" dirty="0">
                <a:solidFill>
                  <a:schemeClr val="tx1"/>
                </a:solidFill>
              </a:rPr>
              <a:t> without HUD approval. Because these are public housing funds and the project has not yet converted assistance under RAD, PHAs must comply with public housing procurement rules. </a:t>
            </a:r>
          </a:p>
          <a:p>
            <a:pPr>
              <a:lnSpc>
                <a:spcPct val="90000"/>
              </a:lnSpc>
            </a:pPr>
            <a:r>
              <a:rPr lang="en-US" sz="1500" dirty="0">
                <a:solidFill>
                  <a:schemeClr val="tx1"/>
                </a:solidFill>
              </a:rPr>
              <a:t>Note that HUD is not capping the total amount that can be spent on pre-development expenses; rather, the $100,000 is the amount that can be spent prior to approval of the Financing Plan. It is likely that some projects will incur more than $100,000 on pre-development costs.</a:t>
            </a:r>
          </a:p>
          <a:p>
            <a:pPr>
              <a:lnSpc>
                <a:spcPct val="90000"/>
              </a:lnSpc>
            </a:pPr>
            <a:r>
              <a:rPr lang="en-US" sz="1500" dirty="0">
                <a:solidFill>
                  <a:schemeClr val="tx1"/>
                </a:solidFill>
              </a:rPr>
              <a:t> </a:t>
            </a:r>
          </a:p>
        </p:txBody>
      </p:sp>
      <p:sp>
        <p:nvSpPr>
          <p:cNvPr id="4" name="Date Placeholder 3">
            <a:extLst>
              <a:ext uri="{FF2B5EF4-FFF2-40B4-BE49-F238E27FC236}">
                <a16:creationId xmlns:a16="http://schemas.microsoft.com/office/drawing/2014/main" id="{8FD3A3CA-2850-4DD3-88C4-59DDCD00C179}"/>
              </a:ext>
            </a:extLst>
          </p:cNvPr>
          <p:cNvSpPr>
            <a:spLocks noGrp="1"/>
          </p:cNvSpPr>
          <p:nvPr>
            <p:ph type="dt" sz="half" idx="10"/>
          </p:nvPr>
        </p:nvSpPr>
        <p:spPr/>
        <p:txBody>
          <a:bodyPr/>
          <a:lstStyle/>
          <a:p>
            <a:r>
              <a:rPr lang="en-US"/>
              <a:t>5/14/2019</a:t>
            </a:r>
          </a:p>
        </p:txBody>
      </p:sp>
      <p:sp>
        <p:nvSpPr>
          <p:cNvPr id="5" name="Footer Placeholder 4">
            <a:extLst>
              <a:ext uri="{FF2B5EF4-FFF2-40B4-BE49-F238E27FC236}">
                <a16:creationId xmlns:a16="http://schemas.microsoft.com/office/drawing/2014/main" id="{F90F55D1-8874-44DB-A35A-C8798E8F39D9}"/>
              </a:ext>
            </a:extLst>
          </p:cNvPr>
          <p:cNvSpPr>
            <a:spLocks noGrp="1"/>
          </p:cNvSpPr>
          <p:nvPr>
            <p:ph type="ftr" sz="quarter" idx="11"/>
          </p:nvPr>
        </p:nvSpPr>
        <p:spPr/>
        <p:txBody>
          <a:bodyPr/>
          <a:lstStyle/>
          <a:p>
            <a:r>
              <a:rPr lang="en-US"/>
              <a:t>LFL International Inc. </a:t>
            </a:r>
          </a:p>
        </p:txBody>
      </p:sp>
    </p:spTree>
    <p:extLst>
      <p:ext uri="{BB962C8B-B14F-4D97-AF65-F5344CB8AC3E}">
        <p14:creationId xmlns:p14="http://schemas.microsoft.com/office/powerpoint/2010/main" val="198776494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1AA5F-D018-47FF-933B-85EE244DBF61}"/>
              </a:ext>
            </a:extLst>
          </p:cNvPr>
          <p:cNvSpPr>
            <a:spLocks noGrp="1"/>
          </p:cNvSpPr>
          <p:nvPr>
            <p:ph type="title"/>
          </p:nvPr>
        </p:nvSpPr>
        <p:spPr/>
        <p:txBody>
          <a:bodyPr/>
          <a:lstStyle/>
          <a:p>
            <a:r>
              <a:rPr lang="en-US" dirty="0"/>
              <a:t>RAD-FREQUENTLY ASKED QUESTIONS</a:t>
            </a:r>
          </a:p>
        </p:txBody>
      </p:sp>
      <p:sp>
        <p:nvSpPr>
          <p:cNvPr id="3" name="Content Placeholder 2">
            <a:extLst>
              <a:ext uri="{FF2B5EF4-FFF2-40B4-BE49-F238E27FC236}">
                <a16:creationId xmlns:a16="http://schemas.microsoft.com/office/drawing/2014/main" id="{5A1DB18E-DFAB-422F-9A8D-C67A9301919B}"/>
              </a:ext>
            </a:extLst>
          </p:cNvPr>
          <p:cNvSpPr>
            <a:spLocks noGrp="1"/>
          </p:cNvSpPr>
          <p:nvPr>
            <p:ph idx="1"/>
          </p:nvPr>
        </p:nvSpPr>
        <p:spPr>
          <a:xfrm>
            <a:off x="838200" y="1600200"/>
            <a:ext cx="10515600" cy="4981575"/>
          </a:xfrm>
        </p:spPr>
        <p:txBody>
          <a:bodyPr>
            <a:normAutofit fontScale="62500" lnSpcReduction="20000"/>
          </a:bodyPr>
          <a:lstStyle/>
          <a:p>
            <a:pPr marL="0" indent="0">
              <a:buNone/>
            </a:pPr>
            <a:r>
              <a:rPr lang="en-US" sz="3300" dirty="0"/>
              <a:t>How does Section 3 apply to RAD Conversions? </a:t>
            </a:r>
          </a:p>
          <a:p>
            <a:pPr marL="0" indent="0">
              <a:buNone/>
            </a:pPr>
            <a:endParaRPr lang="en-US" sz="3300" dirty="0"/>
          </a:p>
          <a:p>
            <a:pPr marL="0" indent="0">
              <a:buNone/>
            </a:pPr>
            <a:r>
              <a:rPr lang="en-US" sz="3300" b="1" dirty="0"/>
              <a:t>SECTION 3</a:t>
            </a:r>
          </a:p>
          <a:p>
            <a:pPr marL="0" indent="0">
              <a:buNone/>
            </a:pPr>
            <a:r>
              <a:rPr lang="en-US" sz="3300" dirty="0"/>
              <a:t>The requirements of Section 3 apply to HUD funding that is used for or in connection with new construction, rehabilitation or infrastructure projects or activities. While the RAD program itself does not provide funding for housing construction or rehabilitation, the RAD Notice (PIH 2012-32 Rev 2) applies Section 3 to all initial repairs or new construction identified in the Financing Plan. </a:t>
            </a:r>
          </a:p>
          <a:p>
            <a:pPr marL="0" indent="0">
              <a:buNone/>
            </a:pPr>
            <a:r>
              <a:rPr lang="en-US" sz="3300" dirty="0"/>
              <a:t>Accordingly, for the purposes of the regulation all work included in the RAD Conversion Commitment is considered “Section 3 covered projects” and the Project Owner is considered the “Recipient.” Project owners must take proactive steps to hire local low-income persons and to award contracts to businesses that are owned by or substantially employ those persons. Additionally, the requirements of Section 3 may apply after conversion when HUD funding is used in connection with construction or rehabilitation activities.</a:t>
            </a:r>
          </a:p>
          <a:p>
            <a:r>
              <a:rPr lang="en-US" dirty="0"/>
              <a:t> </a:t>
            </a:r>
          </a:p>
        </p:txBody>
      </p:sp>
      <p:sp>
        <p:nvSpPr>
          <p:cNvPr id="4" name="Date Placeholder 3">
            <a:extLst>
              <a:ext uri="{FF2B5EF4-FFF2-40B4-BE49-F238E27FC236}">
                <a16:creationId xmlns:a16="http://schemas.microsoft.com/office/drawing/2014/main" id="{2394380E-849C-4E7F-B5BC-DB3FB635D91F}"/>
              </a:ext>
            </a:extLst>
          </p:cNvPr>
          <p:cNvSpPr>
            <a:spLocks noGrp="1"/>
          </p:cNvSpPr>
          <p:nvPr>
            <p:ph type="dt" sz="half" idx="10"/>
          </p:nvPr>
        </p:nvSpPr>
        <p:spPr/>
        <p:txBody>
          <a:bodyPr/>
          <a:lstStyle/>
          <a:p>
            <a:r>
              <a:rPr lang="en-US"/>
              <a:t>5/14/2019</a:t>
            </a:r>
          </a:p>
        </p:txBody>
      </p:sp>
      <p:sp>
        <p:nvSpPr>
          <p:cNvPr id="5" name="Footer Placeholder 4">
            <a:extLst>
              <a:ext uri="{FF2B5EF4-FFF2-40B4-BE49-F238E27FC236}">
                <a16:creationId xmlns:a16="http://schemas.microsoft.com/office/drawing/2014/main" id="{687FAD8D-904B-4077-B1EF-B0E32D4992DA}"/>
              </a:ext>
            </a:extLst>
          </p:cNvPr>
          <p:cNvSpPr>
            <a:spLocks noGrp="1"/>
          </p:cNvSpPr>
          <p:nvPr>
            <p:ph type="ftr" sz="quarter" idx="11"/>
          </p:nvPr>
        </p:nvSpPr>
        <p:spPr/>
        <p:txBody>
          <a:bodyPr/>
          <a:lstStyle/>
          <a:p>
            <a:r>
              <a:rPr lang="en-US"/>
              <a:t>LFL International Inc. </a:t>
            </a:r>
          </a:p>
        </p:txBody>
      </p:sp>
    </p:spTree>
    <p:extLst>
      <p:ext uri="{BB962C8B-B14F-4D97-AF65-F5344CB8AC3E}">
        <p14:creationId xmlns:p14="http://schemas.microsoft.com/office/powerpoint/2010/main" val="404782536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3"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Shape 24">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7"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E971AA5F-D018-47FF-933B-85EE244DBF61}"/>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RAD FREQUENTLY ASKED QUESTIONS</a:t>
            </a:r>
          </a:p>
        </p:txBody>
      </p:sp>
      <p:sp>
        <p:nvSpPr>
          <p:cNvPr id="3" name="Content Placeholder 2">
            <a:extLst>
              <a:ext uri="{FF2B5EF4-FFF2-40B4-BE49-F238E27FC236}">
                <a16:creationId xmlns:a16="http://schemas.microsoft.com/office/drawing/2014/main" id="{5A1DB18E-DFAB-422F-9A8D-C67A9301919B}"/>
              </a:ext>
            </a:extLst>
          </p:cNvPr>
          <p:cNvSpPr>
            <a:spLocks noGrp="1"/>
          </p:cNvSpPr>
          <p:nvPr>
            <p:ph idx="1"/>
          </p:nvPr>
        </p:nvSpPr>
        <p:spPr>
          <a:xfrm>
            <a:off x="5290077" y="437513"/>
            <a:ext cx="5502614" cy="5954325"/>
          </a:xfrm>
        </p:spPr>
        <p:txBody>
          <a:bodyPr anchor="ctr">
            <a:normAutofit/>
          </a:bodyPr>
          <a:lstStyle/>
          <a:p>
            <a:r>
              <a:rPr lang="en-US" sz="2000" dirty="0"/>
              <a:t>Davis Bacon</a:t>
            </a:r>
          </a:p>
          <a:p>
            <a:pPr marL="0" indent="0">
              <a:buNone/>
            </a:pPr>
            <a:endParaRPr lang="en-US" sz="2000" dirty="0"/>
          </a:p>
          <a:p>
            <a:pPr marL="0" indent="0">
              <a:buNone/>
            </a:pPr>
            <a:r>
              <a:rPr lang="en-US" sz="2000" dirty="0"/>
              <a:t>A new </a:t>
            </a:r>
            <a:r>
              <a:rPr lang="en-US" sz="2000" dirty="0">
                <a:hlinkClick r:id="rId3"/>
              </a:rPr>
              <a:t>Rental Assistance Demonstration (RAD) notice</a:t>
            </a:r>
            <a:r>
              <a:rPr lang="en-US" sz="2000" dirty="0"/>
              <a:t> from HUD amends the </a:t>
            </a:r>
            <a:r>
              <a:rPr lang="en-US" sz="2000" dirty="0">
                <a:hlinkClick r:id="rId4"/>
              </a:rPr>
              <a:t>previous final notice</a:t>
            </a:r>
            <a:r>
              <a:rPr lang="en-US" sz="2000" dirty="0"/>
              <a:t> by stating that “that execution of a Project Based Rental Assistance (PBRA) contract as a result of the conversion of Rent Supp, RAP, Mod Rehab, or Mod Rehab SRO contracts through RAD after the publication of this notice </a:t>
            </a:r>
            <a:r>
              <a:rPr lang="en-US" sz="2000" dirty="0">
                <a:highlight>
                  <a:srgbClr val="FFFF00"/>
                </a:highlight>
              </a:rPr>
              <a:t>does not trigger Davis-Bacon prevailing wage requirements</a:t>
            </a:r>
            <a:r>
              <a:rPr lang="en-US" sz="2000" dirty="0"/>
              <a:t>.” HUD cites maximization of resources and better aligning RAD with underlying PBRA statutory and regulatory requirements as reasons for the amendment. The amendment goes into on effect Dec. 11, 2018.</a:t>
            </a:r>
          </a:p>
          <a:p>
            <a:pPr marL="0" indent="0">
              <a:buNone/>
            </a:pPr>
            <a:endParaRPr lang="en-US" sz="2000" dirty="0"/>
          </a:p>
        </p:txBody>
      </p:sp>
      <p:sp>
        <p:nvSpPr>
          <p:cNvPr id="4" name="Date Placeholder 3">
            <a:extLst>
              <a:ext uri="{FF2B5EF4-FFF2-40B4-BE49-F238E27FC236}">
                <a16:creationId xmlns:a16="http://schemas.microsoft.com/office/drawing/2014/main" id="{7F985084-FED8-445B-A0F4-BE43C4D56B1C}"/>
              </a:ext>
            </a:extLst>
          </p:cNvPr>
          <p:cNvSpPr>
            <a:spLocks noGrp="1"/>
          </p:cNvSpPr>
          <p:nvPr>
            <p:ph type="dt" sz="half" idx="10"/>
          </p:nvPr>
        </p:nvSpPr>
        <p:spPr/>
        <p:txBody>
          <a:bodyPr/>
          <a:lstStyle/>
          <a:p>
            <a:r>
              <a:rPr lang="en-US"/>
              <a:t>5/14/2019</a:t>
            </a:r>
          </a:p>
        </p:txBody>
      </p:sp>
      <p:sp>
        <p:nvSpPr>
          <p:cNvPr id="5" name="Footer Placeholder 4">
            <a:extLst>
              <a:ext uri="{FF2B5EF4-FFF2-40B4-BE49-F238E27FC236}">
                <a16:creationId xmlns:a16="http://schemas.microsoft.com/office/drawing/2014/main" id="{CFB99524-03ED-4C11-A072-D1BDF8F2478B}"/>
              </a:ext>
            </a:extLst>
          </p:cNvPr>
          <p:cNvSpPr>
            <a:spLocks noGrp="1"/>
          </p:cNvSpPr>
          <p:nvPr>
            <p:ph type="ftr" sz="quarter" idx="11"/>
          </p:nvPr>
        </p:nvSpPr>
        <p:spPr/>
        <p:txBody>
          <a:bodyPr/>
          <a:lstStyle/>
          <a:p>
            <a:r>
              <a:rPr lang="en-US"/>
              <a:t>LFL International Inc. </a:t>
            </a:r>
          </a:p>
        </p:txBody>
      </p:sp>
    </p:spTree>
    <p:extLst>
      <p:ext uri="{BB962C8B-B14F-4D97-AF65-F5344CB8AC3E}">
        <p14:creationId xmlns:p14="http://schemas.microsoft.com/office/powerpoint/2010/main" val="350081002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12"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Shape 13">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16"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C7E10876-5283-403E-A288-A743B4334CED}"/>
              </a:ext>
            </a:extLst>
          </p:cNvPr>
          <p:cNvSpPr>
            <a:spLocks noGrp="1"/>
          </p:cNvSpPr>
          <p:nvPr>
            <p:ph type="title"/>
          </p:nvPr>
        </p:nvSpPr>
        <p:spPr>
          <a:xfrm>
            <a:off x="994087" y="1130603"/>
            <a:ext cx="3342442" cy="4596794"/>
          </a:xfrm>
        </p:spPr>
        <p:txBody>
          <a:bodyPr anchor="ctr">
            <a:normAutofit/>
          </a:bodyPr>
          <a:lstStyle/>
          <a:p>
            <a:r>
              <a:rPr lang="en-US" sz="3200">
                <a:solidFill>
                  <a:srgbClr val="EBEBEB"/>
                </a:solidFill>
              </a:rPr>
              <a:t>Rental Assistance Demonstration (RAD)</a:t>
            </a:r>
          </a:p>
        </p:txBody>
      </p:sp>
      <p:sp>
        <p:nvSpPr>
          <p:cNvPr id="3" name="Content Placeholder 2">
            <a:extLst>
              <a:ext uri="{FF2B5EF4-FFF2-40B4-BE49-F238E27FC236}">
                <a16:creationId xmlns:a16="http://schemas.microsoft.com/office/drawing/2014/main" id="{85BE1F19-29CE-4002-95CF-12275FD4DFDB}"/>
              </a:ext>
            </a:extLst>
          </p:cNvPr>
          <p:cNvSpPr>
            <a:spLocks noGrp="1"/>
          </p:cNvSpPr>
          <p:nvPr>
            <p:ph idx="1"/>
          </p:nvPr>
        </p:nvSpPr>
        <p:spPr>
          <a:xfrm>
            <a:off x="5290077" y="437513"/>
            <a:ext cx="5502614" cy="5954325"/>
          </a:xfrm>
        </p:spPr>
        <p:txBody>
          <a:bodyPr anchor="ctr">
            <a:normAutofit/>
          </a:bodyPr>
          <a:lstStyle/>
          <a:p>
            <a:endParaRPr lang="en-US" sz="2000"/>
          </a:p>
          <a:p>
            <a:endParaRPr lang="en-US" sz="2000"/>
          </a:p>
          <a:p>
            <a:r>
              <a:rPr lang="en-US" sz="2000"/>
              <a:t>Developing a formal product procurement policy is essential for property management teams. </a:t>
            </a:r>
          </a:p>
          <a:p>
            <a:endParaRPr lang="en-US" sz="2000"/>
          </a:p>
          <a:p>
            <a:r>
              <a:rPr lang="en-US" sz="2000"/>
              <a:t>Clearly defined strategies and processes help you control day-to-day costs across all departments, and benefit owner revenue streams when applied consistently.</a:t>
            </a:r>
          </a:p>
          <a:p>
            <a:endParaRPr lang="en-US" sz="2000"/>
          </a:p>
          <a:p>
            <a:endParaRPr lang="en-US" sz="2000"/>
          </a:p>
          <a:p>
            <a:endParaRPr lang="en-US" sz="2000"/>
          </a:p>
        </p:txBody>
      </p:sp>
      <p:sp>
        <p:nvSpPr>
          <p:cNvPr id="4" name="Date Placeholder 3">
            <a:extLst>
              <a:ext uri="{FF2B5EF4-FFF2-40B4-BE49-F238E27FC236}">
                <a16:creationId xmlns:a16="http://schemas.microsoft.com/office/drawing/2014/main" id="{E1D74452-8D85-4E86-BDCA-F2FFBA38C2BA}"/>
              </a:ext>
            </a:extLst>
          </p:cNvPr>
          <p:cNvSpPr>
            <a:spLocks noGrp="1"/>
          </p:cNvSpPr>
          <p:nvPr>
            <p:ph type="dt" sz="half" idx="10"/>
          </p:nvPr>
        </p:nvSpPr>
        <p:spPr/>
        <p:txBody>
          <a:bodyPr/>
          <a:lstStyle/>
          <a:p>
            <a:r>
              <a:rPr lang="en-US"/>
              <a:t>5/14/2019</a:t>
            </a:r>
          </a:p>
        </p:txBody>
      </p:sp>
      <p:sp>
        <p:nvSpPr>
          <p:cNvPr id="5" name="Footer Placeholder 4">
            <a:extLst>
              <a:ext uri="{FF2B5EF4-FFF2-40B4-BE49-F238E27FC236}">
                <a16:creationId xmlns:a16="http://schemas.microsoft.com/office/drawing/2014/main" id="{01289C70-A105-4753-9F57-373FF7E871E6}"/>
              </a:ext>
            </a:extLst>
          </p:cNvPr>
          <p:cNvSpPr>
            <a:spLocks noGrp="1"/>
          </p:cNvSpPr>
          <p:nvPr>
            <p:ph type="ftr" sz="quarter" idx="11"/>
          </p:nvPr>
        </p:nvSpPr>
        <p:spPr/>
        <p:txBody>
          <a:bodyPr/>
          <a:lstStyle/>
          <a:p>
            <a:r>
              <a:rPr lang="en-US"/>
              <a:t>LFL International Inc. </a:t>
            </a:r>
          </a:p>
        </p:txBody>
      </p:sp>
    </p:spTree>
    <p:extLst>
      <p:ext uri="{BB962C8B-B14F-4D97-AF65-F5344CB8AC3E}">
        <p14:creationId xmlns:p14="http://schemas.microsoft.com/office/powerpoint/2010/main" val="42098845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5">
            <a:extLst>
              <a:ext uri="{FF2B5EF4-FFF2-40B4-BE49-F238E27FC236}">
                <a16:creationId xmlns:a16="http://schemas.microsoft.com/office/drawing/2014/main" id="{D22D1B95-2B54-43E9-85D9-B489F6C5DD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a:extLst>
              <a:ext uri="{FF2B5EF4-FFF2-40B4-BE49-F238E27FC236}">
                <a16:creationId xmlns:a16="http://schemas.microsoft.com/office/drawing/2014/main" id="{7D0F3F6D-A49D-4406-8D61-1C4F8D792F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a:extLst>
              <a:ext uri="{FF2B5EF4-FFF2-40B4-BE49-F238E27FC236}">
                <a16:creationId xmlns:a16="http://schemas.microsoft.com/office/drawing/2014/main" id="{D953A318-DA8D-4405-9536-D889E45C5E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13" name="Rectangle 12">
            <a:extLst>
              <a:ext uri="{FF2B5EF4-FFF2-40B4-BE49-F238E27FC236}">
                <a16:creationId xmlns:a16="http://schemas.microsoft.com/office/drawing/2014/main" id="{9E382A3D-2F90-475C-8DF2-F666FEA34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D02F3DF9-F33C-4A80-A4D1-78834E72EBB5}"/>
              </a:ext>
            </a:extLst>
          </p:cNvPr>
          <p:cNvSpPr>
            <a:spLocks noGrp="1"/>
          </p:cNvSpPr>
          <p:nvPr>
            <p:ph type="ctrTitle"/>
          </p:nvPr>
        </p:nvSpPr>
        <p:spPr>
          <a:xfrm>
            <a:off x="1683171" y="1143000"/>
            <a:ext cx="8825658" cy="3389217"/>
          </a:xfrm>
        </p:spPr>
        <p:txBody>
          <a:bodyPr anchor="ctr">
            <a:normAutofit/>
          </a:bodyPr>
          <a:lstStyle/>
          <a:p>
            <a:pPr algn="ctr"/>
            <a:r>
              <a:rPr lang="en-US" sz="6600">
                <a:solidFill>
                  <a:srgbClr val="FFFFFF"/>
                </a:solidFill>
              </a:rPr>
              <a:t>PROFITABILITY</a:t>
            </a:r>
          </a:p>
        </p:txBody>
      </p:sp>
      <p:sp>
        <p:nvSpPr>
          <p:cNvPr id="3" name="Date Placeholder 2">
            <a:extLst>
              <a:ext uri="{FF2B5EF4-FFF2-40B4-BE49-F238E27FC236}">
                <a16:creationId xmlns:a16="http://schemas.microsoft.com/office/drawing/2014/main" id="{7FDAE9A2-D1CB-4C87-8CC8-56652FB42B96}"/>
              </a:ext>
            </a:extLst>
          </p:cNvPr>
          <p:cNvSpPr>
            <a:spLocks noGrp="1"/>
          </p:cNvSpPr>
          <p:nvPr>
            <p:ph type="dt" sz="half" idx="10"/>
          </p:nvPr>
        </p:nvSpPr>
        <p:spPr/>
        <p:txBody>
          <a:bodyPr/>
          <a:lstStyle/>
          <a:p>
            <a:r>
              <a:rPr lang="en-US"/>
              <a:t>5/14/2019</a:t>
            </a:r>
          </a:p>
        </p:txBody>
      </p:sp>
      <p:sp>
        <p:nvSpPr>
          <p:cNvPr id="4" name="Footer Placeholder 3">
            <a:extLst>
              <a:ext uri="{FF2B5EF4-FFF2-40B4-BE49-F238E27FC236}">
                <a16:creationId xmlns:a16="http://schemas.microsoft.com/office/drawing/2014/main" id="{99CAD58E-EF80-4CB5-8676-06CC03D00200}"/>
              </a:ext>
            </a:extLst>
          </p:cNvPr>
          <p:cNvSpPr>
            <a:spLocks noGrp="1"/>
          </p:cNvSpPr>
          <p:nvPr>
            <p:ph type="ftr" sz="quarter" idx="11"/>
          </p:nvPr>
        </p:nvSpPr>
        <p:spPr/>
        <p:txBody>
          <a:bodyPr/>
          <a:lstStyle/>
          <a:p>
            <a:r>
              <a:rPr lang="en-US"/>
              <a:t>LFL International Inc. </a:t>
            </a:r>
          </a:p>
        </p:txBody>
      </p:sp>
    </p:spTree>
    <p:extLst>
      <p:ext uri="{BB962C8B-B14F-4D97-AF65-F5344CB8AC3E}">
        <p14:creationId xmlns:p14="http://schemas.microsoft.com/office/powerpoint/2010/main" val="167333226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08BCF048-8940-4354-B9EC-5AD74E283C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D024C14A-78BD-44B0-82BE-6A0D0A2706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3">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a:extLst>
                <a:ext uri="{FF2B5EF4-FFF2-40B4-BE49-F238E27FC236}">
                  <a16:creationId xmlns:a16="http://schemas.microsoft.com/office/drawing/2014/main" id="{809F3D29-EDB1-4F1C-A0E0-36F28CE17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5282F4AB-C7B8-4A86-9927-AA106AA27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60B26874-5AFA-4D1E-94A9-53AF9790D7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5">
              <a:extLst>
                <a:ext uri="{FF2B5EF4-FFF2-40B4-BE49-F238E27FC236}">
                  <a16:creationId xmlns:a16="http://schemas.microsoft.com/office/drawing/2014/main" id="{A1DA6C95-40F8-4305-89F6-17F6167C0B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a:extLst>
                <a:ext uri="{FF2B5EF4-FFF2-40B4-BE49-F238E27FC236}">
                  <a16:creationId xmlns:a16="http://schemas.microsoft.com/office/drawing/2014/main" id="{A2FA2D29-AEEE-4FFA-B233-94FBE84C9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a:extLst>
                <a:ext uri="{FF2B5EF4-FFF2-40B4-BE49-F238E27FC236}">
                  <a16:creationId xmlns:a16="http://schemas.microsoft.com/office/drawing/2014/main" id="{6DA5143E-FA8E-4EC1-99F7-35AE5AD4E3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a:extLst>
              <a:ext uri="{FF2B5EF4-FFF2-40B4-BE49-F238E27FC236}">
                <a16:creationId xmlns:a16="http://schemas.microsoft.com/office/drawing/2014/main" id="{E6571F91-3B35-4A35-BEEF-8EC11A5E3B2E}"/>
              </a:ext>
            </a:extLst>
          </p:cNvPr>
          <p:cNvSpPr>
            <a:spLocks noGrp="1"/>
          </p:cNvSpPr>
          <p:nvPr>
            <p:ph type="title"/>
          </p:nvPr>
        </p:nvSpPr>
        <p:spPr>
          <a:xfrm>
            <a:off x="1154955" y="973667"/>
            <a:ext cx="2942210" cy="4833745"/>
          </a:xfrm>
        </p:spPr>
        <p:txBody>
          <a:bodyPr>
            <a:normAutofit/>
          </a:bodyPr>
          <a:lstStyle/>
          <a:p>
            <a:r>
              <a:rPr lang="en-US" sz="3300">
                <a:solidFill>
                  <a:srgbClr val="EBEBEB"/>
                </a:solidFill>
              </a:rPr>
              <a:t>PROFITABILITY</a:t>
            </a:r>
          </a:p>
        </p:txBody>
      </p:sp>
      <p:sp>
        <p:nvSpPr>
          <p:cNvPr id="19" name="Rectangle 18">
            <a:extLst>
              <a:ext uri="{FF2B5EF4-FFF2-40B4-BE49-F238E27FC236}">
                <a16:creationId xmlns:a16="http://schemas.microsoft.com/office/drawing/2014/main" id="{CC28BCC9-4093-4FD5-83EB-7EC297F513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E0885831-1E4E-4018-92F5-CAB8828F579B}"/>
              </a:ext>
            </a:extLst>
          </p:cNvPr>
          <p:cNvGraphicFramePr>
            <a:graphicFrameLocks noGrp="1"/>
          </p:cNvGraphicFramePr>
          <p:nvPr>
            <p:ph idx="1"/>
            <p:extLst>
              <p:ext uri="{D42A27DB-BD31-4B8C-83A1-F6EECF244321}">
                <p14:modId xmlns:p14="http://schemas.microsoft.com/office/powerpoint/2010/main" val="436370704"/>
              </p:ext>
            </p:extLst>
          </p:nvPr>
        </p:nvGraphicFramePr>
        <p:xfrm>
          <a:off x="5194300" y="808038"/>
          <a:ext cx="6391275" cy="524668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Date Placeholder 2">
            <a:extLst>
              <a:ext uri="{FF2B5EF4-FFF2-40B4-BE49-F238E27FC236}">
                <a16:creationId xmlns:a16="http://schemas.microsoft.com/office/drawing/2014/main" id="{6B0520B8-26F5-4A43-8C96-1AD2EA8D0DB8}"/>
              </a:ext>
            </a:extLst>
          </p:cNvPr>
          <p:cNvSpPr>
            <a:spLocks noGrp="1"/>
          </p:cNvSpPr>
          <p:nvPr>
            <p:ph type="dt" sz="half" idx="10"/>
          </p:nvPr>
        </p:nvSpPr>
        <p:spPr/>
        <p:txBody>
          <a:bodyPr/>
          <a:lstStyle/>
          <a:p>
            <a:r>
              <a:rPr lang="en-US"/>
              <a:t>5/14/2019</a:t>
            </a:r>
          </a:p>
        </p:txBody>
      </p:sp>
      <p:sp>
        <p:nvSpPr>
          <p:cNvPr id="4" name="Footer Placeholder 3">
            <a:extLst>
              <a:ext uri="{FF2B5EF4-FFF2-40B4-BE49-F238E27FC236}">
                <a16:creationId xmlns:a16="http://schemas.microsoft.com/office/drawing/2014/main" id="{05397F8A-DDD2-4C65-BB24-64D22AFC16A8}"/>
              </a:ext>
            </a:extLst>
          </p:cNvPr>
          <p:cNvSpPr>
            <a:spLocks noGrp="1"/>
          </p:cNvSpPr>
          <p:nvPr>
            <p:ph type="ftr" sz="quarter" idx="11"/>
          </p:nvPr>
        </p:nvSpPr>
        <p:spPr/>
        <p:txBody>
          <a:bodyPr/>
          <a:lstStyle/>
          <a:p>
            <a:r>
              <a:rPr lang="en-US"/>
              <a:t>LFL International Inc. </a:t>
            </a:r>
          </a:p>
        </p:txBody>
      </p:sp>
    </p:spTree>
    <p:extLst>
      <p:ext uri="{BB962C8B-B14F-4D97-AF65-F5344CB8AC3E}">
        <p14:creationId xmlns:p14="http://schemas.microsoft.com/office/powerpoint/2010/main" val="93959752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pSp>
        <p:nvGrpSpPr>
          <p:cNvPr id="12" name="Group 11">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13" name="Rectangle 12">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ln>
              <a:noFill/>
            </a:ln>
          </p:spPr>
          <p:style>
            <a:lnRef idx="0">
              <a:scrgbClr r="0" g="0" b="0"/>
            </a:lnRef>
            <a:fillRef idx="1002">
              <a:schemeClr val="dk2"/>
            </a:fillRef>
            <a:effectRef idx="0">
              <a:scrgbClr r="0" g="0" b="0"/>
            </a:effectRef>
            <a:fontRef idx="major"/>
          </p:style>
        </p:sp>
      </p:grpSp>
      <p:sp>
        <p:nvSpPr>
          <p:cNvPr id="2" name="Title 1">
            <a:extLst>
              <a:ext uri="{FF2B5EF4-FFF2-40B4-BE49-F238E27FC236}">
                <a16:creationId xmlns:a16="http://schemas.microsoft.com/office/drawing/2014/main" id="{C7E10876-5283-403E-A288-A743B4334CED}"/>
              </a:ext>
            </a:extLst>
          </p:cNvPr>
          <p:cNvSpPr>
            <a:spLocks noGrp="1"/>
          </p:cNvSpPr>
          <p:nvPr>
            <p:ph type="title"/>
          </p:nvPr>
        </p:nvSpPr>
        <p:spPr>
          <a:xfrm>
            <a:off x="1000372" y="1209957"/>
            <a:ext cx="3034580" cy="4438087"/>
          </a:xfrm>
        </p:spPr>
        <p:txBody>
          <a:bodyPr anchor="ctr">
            <a:normAutofit/>
          </a:bodyPr>
          <a:lstStyle/>
          <a:p>
            <a:pPr algn="r"/>
            <a:r>
              <a:rPr lang="en-US" sz="3000">
                <a:solidFill>
                  <a:schemeClr val="tx1"/>
                </a:solidFill>
              </a:rPr>
              <a:t>Rental Assistance Demonstration (RAD)</a:t>
            </a:r>
          </a:p>
        </p:txBody>
      </p:sp>
      <p:cxnSp>
        <p:nvCxnSpPr>
          <p:cNvPr id="16" name="Straight Connector 15">
            <a:extLst>
              <a:ext uri="{FF2B5EF4-FFF2-40B4-BE49-F238E27FC236}">
                <a16:creationId xmlns:a16="http://schemas.microsoft.com/office/drawing/2014/main" id="{AD23B2CD-009B-425A-9616-1E1AD1D5AB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56687" y="1930986"/>
            <a:ext cx="0" cy="3200400"/>
          </a:xfrm>
          <a:prstGeom prst="line">
            <a:avLst/>
          </a:prstGeom>
          <a:ln w="15875" cap="sq">
            <a:solidFill>
              <a:schemeClr val="tx2"/>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5BE1F19-29CE-4002-95CF-12275FD4DFDB}"/>
              </a:ext>
            </a:extLst>
          </p:cNvPr>
          <p:cNvSpPr>
            <a:spLocks noGrp="1"/>
          </p:cNvSpPr>
          <p:nvPr>
            <p:ph idx="1"/>
          </p:nvPr>
        </p:nvSpPr>
        <p:spPr>
          <a:xfrm>
            <a:off x="4678424" y="1059025"/>
            <a:ext cx="5302189" cy="4739950"/>
          </a:xfrm>
        </p:spPr>
        <p:txBody>
          <a:bodyPr anchor="ctr">
            <a:normAutofit/>
          </a:bodyPr>
          <a:lstStyle/>
          <a:p>
            <a:endParaRPr lang="en-US">
              <a:solidFill>
                <a:schemeClr val="tx1"/>
              </a:solidFill>
            </a:endParaRPr>
          </a:p>
          <a:p>
            <a:endParaRPr lang="en-US">
              <a:solidFill>
                <a:schemeClr val="tx1"/>
              </a:solidFill>
            </a:endParaRPr>
          </a:p>
          <a:p>
            <a:endParaRPr lang="en-US">
              <a:solidFill>
                <a:schemeClr val="tx1"/>
              </a:solidFill>
            </a:endParaRPr>
          </a:p>
          <a:p>
            <a:r>
              <a:rPr lang="en-US">
                <a:solidFill>
                  <a:schemeClr val="tx1"/>
                </a:solidFill>
              </a:rPr>
              <a:t>Negotiate volume discounts. On-demand-supplies typically cost more than items purchased under a volume stock and replenish plan. </a:t>
            </a:r>
          </a:p>
          <a:p>
            <a:endParaRPr lang="en-US">
              <a:solidFill>
                <a:schemeClr val="tx1"/>
              </a:solidFill>
            </a:endParaRPr>
          </a:p>
          <a:p>
            <a:endParaRPr lang="en-US">
              <a:solidFill>
                <a:schemeClr val="tx1"/>
              </a:solidFill>
            </a:endParaRPr>
          </a:p>
        </p:txBody>
      </p:sp>
      <p:sp>
        <p:nvSpPr>
          <p:cNvPr id="4" name="Date Placeholder 3">
            <a:extLst>
              <a:ext uri="{FF2B5EF4-FFF2-40B4-BE49-F238E27FC236}">
                <a16:creationId xmlns:a16="http://schemas.microsoft.com/office/drawing/2014/main" id="{25270DED-0E5E-4B68-B246-AB21A2B6A142}"/>
              </a:ext>
            </a:extLst>
          </p:cNvPr>
          <p:cNvSpPr>
            <a:spLocks noGrp="1"/>
          </p:cNvSpPr>
          <p:nvPr>
            <p:ph type="dt" sz="half" idx="10"/>
          </p:nvPr>
        </p:nvSpPr>
        <p:spPr/>
        <p:txBody>
          <a:bodyPr/>
          <a:lstStyle/>
          <a:p>
            <a:r>
              <a:rPr lang="en-US"/>
              <a:t>5/14/2019</a:t>
            </a:r>
          </a:p>
        </p:txBody>
      </p:sp>
      <p:sp>
        <p:nvSpPr>
          <p:cNvPr id="5" name="Footer Placeholder 4">
            <a:extLst>
              <a:ext uri="{FF2B5EF4-FFF2-40B4-BE49-F238E27FC236}">
                <a16:creationId xmlns:a16="http://schemas.microsoft.com/office/drawing/2014/main" id="{9FDC806F-58F1-44C6-909F-472119176C7E}"/>
              </a:ext>
            </a:extLst>
          </p:cNvPr>
          <p:cNvSpPr>
            <a:spLocks noGrp="1"/>
          </p:cNvSpPr>
          <p:nvPr>
            <p:ph type="ftr" sz="quarter" idx="11"/>
          </p:nvPr>
        </p:nvSpPr>
        <p:spPr/>
        <p:txBody>
          <a:bodyPr/>
          <a:lstStyle/>
          <a:p>
            <a:r>
              <a:rPr lang="en-US"/>
              <a:t>LFL International Inc. </a:t>
            </a:r>
          </a:p>
        </p:txBody>
      </p:sp>
    </p:spTree>
    <p:extLst>
      <p:ext uri="{BB962C8B-B14F-4D97-AF65-F5344CB8AC3E}">
        <p14:creationId xmlns:p14="http://schemas.microsoft.com/office/powerpoint/2010/main" val="5737735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1" name="Group 9">
            <a:extLst>
              <a:ext uri="{FF2B5EF4-FFF2-40B4-BE49-F238E27FC236}">
                <a16:creationId xmlns:a16="http://schemas.microsoft.com/office/drawing/2014/main" id="{08BCF048-8940-4354-B9EC-5AD74E283C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D024C14A-78BD-44B0-82BE-6A0D0A2706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3">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a:extLst>
                <a:ext uri="{FF2B5EF4-FFF2-40B4-BE49-F238E27FC236}">
                  <a16:creationId xmlns:a16="http://schemas.microsoft.com/office/drawing/2014/main" id="{809F3D29-EDB1-4F1C-A0E0-36F28CE17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5282F4AB-C7B8-4A86-9927-AA106AA27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60B26874-5AFA-4D1E-94A9-53AF9790D7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5">
              <a:extLst>
                <a:ext uri="{FF2B5EF4-FFF2-40B4-BE49-F238E27FC236}">
                  <a16:creationId xmlns:a16="http://schemas.microsoft.com/office/drawing/2014/main" id="{A1DA6C95-40F8-4305-89F6-17F6167C0B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a:extLst>
                <a:ext uri="{FF2B5EF4-FFF2-40B4-BE49-F238E27FC236}">
                  <a16:creationId xmlns:a16="http://schemas.microsoft.com/office/drawing/2014/main" id="{A2FA2D29-AEEE-4FFA-B233-94FBE84C9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a:extLst>
                <a:ext uri="{FF2B5EF4-FFF2-40B4-BE49-F238E27FC236}">
                  <a16:creationId xmlns:a16="http://schemas.microsoft.com/office/drawing/2014/main" id="{6DA5143E-FA8E-4EC1-99F7-35AE5AD4E3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a:extLst>
              <a:ext uri="{FF2B5EF4-FFF2-40B4-BE49-F238E27FC236}">
                <a16:creationId xmlns:a16="http://schemas.microsoft.com/office/drawing/2014/main" id="{44339F8A-46F9-48A7-8F04-368E8C5C28F8}"/>
              </a:ext>
            </a:extLst>
          </p:cNvPr>
          <p:cNvSpPr>
            <a:spLocks noGrp="1"/>
          </p:cNvSpPr>
          <p:nvPr>
            <p:ph type="title"/>
          </p:nvPr>
        </p:nvSpPr>
        <p:spPr>
          <a:xfrm>
            <a:off x="1154955" y="973667"/>
            <a:ext cx="2942210" cy="4833745"/>
          </a:xfrm>
        </p:spPr>
        <p:txBody>
          <a:bodyPr>
            <a:normAutofit/>
          </a:bodyPr>
          <a:lstStyle/>
          <a:p>
            <a:r>
              <a:rPr lang="en-US" sz="2800">
                <a:solidFill>
                  <a:srgbClr val="EBEBEB"/>
                </a:solidFill>
              </a:rPr>
              <a:t>Rental Assistance Demonstration (RAD)</a:t>
            </a:r>
          </a:p>
        </p:txBody>
      </p:sp>
      <p:sp>
        <p:nvSpPr>
          <p:cNvPr id="22" name="Rectangle 18">
            <a:extLst>
              <a:ext uri="{FF2B5EF4-FFF2-40B4-BE49-F238E27FC236}">
                <a16:creationId xmlns:a16="http://schemas.microsoft.com/office/drawing/2014/main" id="{CC28BCC9-4093-4FD5-83EB-7EC297F513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23" name="Content Placeholder 2">
            <a:extLst>
              <a:ext uri="{FF2B5EF4-FFF2-40B4-BE49-F238E27FC236}">
                <a16:creationId xmlns:a16="http://schemas.microsoft.com/office/drawing/2014/main" id="{14BF859E-A9A1-4160-810E-3420CFF7B29E}"/>
              </a:ext>
            </a:extLst>
          </p:cNvPr>
          <p:cNvGraphicFramePr>
            <a:graphicFrameLocks noGrp="1"/>
          </p:cNvGraphicFramePr>
          <p:nvPr>
            <p:ph idx="1"/>
            <p:extLst>
              <p:ext uri="{D42A27DB-BD31-4B8C-83A1-F6EECF244321}">
                <p14:modId xmlns:p14="http://schemas.microsoft.com/office/powerpoint/2010/main" val="1555680400"/>
              </p:ext>
            </p:extLst>
          </p:nvPr>
        </p:nvGraphicFramePr>
        <p:xfrm>
          <a:off x="5194300" y="808038"/>
          <a:ext cx="6391275" cy="524668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Date Placeholder 2">
            <a:extLst>
              <a:ext uri="{FF2B5EF4-FFF2-40B4-BE49-F238E27FC236}">
                <a16:creationId xmlns:a16="http://schemas.microsoft.com/office/drawing/2014/main" id="{5BDFB996-E8D4-4A4B-A4D7-D1DB627BD79B}"/>
              </a:ext>
            </a:extLst>
          </p:cNvPr>
          <p:cNvSpPr>
            <a:spLocks noGrp="1"/>
          </p:cNvSpPr>
          <p:nvPr>
            <p:ph type="dt" sz="half" idx="10"/>
          </p:nvPr>
        </p:nvSpPr>
        <p:spPr/>
        <p:txBody>
          <a:bodyPr/>
          <a:lstStyle/>
          <a:p>
            <a:r>
              <a:rPr lang="en-US"/>
              <a:t>5/14/2019</a:t>
            </a:r>
          </a:p>
        </p:txBody>
      </p:sp>
      <p:sp>
        <p:nvSpPr>
          <p:cNvPr id="4" name="Footer Placeholder 3">
            <a:extLst>
              <a:ext uri="{FF2B5EF4-FFF2-40B4-BE49-F238E27FC236}">
                <a16:creationId xmlns:a16="http://schemas.microsoft.com/office/drawing/2014/main" id="{96F880F5-DC3B-4DDC-B995-4A9A1DCC69A2}"/>
              </a:ext>
            </a:extLst>
          </p:cNvPr>
          <p:cNvSpPr>
            <a:spLocks noGrp="1"/>
          </p:cNvSpPr>
          <p:nvPr>
            <p:ph type="ftr" sz="quarter" idx="11"/>
          </p:nvPr>
        </p:nvSpPr>
        <p:spPr/>
        <p:txBody>
          <a:bodyPr/>
          <a:lstStyle/>
          <a:p>
            <a:r>
              <a:rPr lang="en-US"/>
              <a:t>LFL International Inc. </a:t>
            </a:r>
          </a:p>
        </p:txBody>
      </p:sp>
    </p:spTree>
    <p:extLst>
      <p:ext uri="{BB962C8B-B14F-4D97-AF65-F5344CB8AC3E}">
        <p14:creationId xmlns:p14="http://schemas.microsoft.com/office/powerpoint/2010/main" val="140998971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710</Words>
  <Application>Microsoft Office PowerPoint</Application>
  <PresentationFormat>Widescreen</PresentationFormat>
  <Paragraphs>113</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Century Gothic</vt:lpstr>
      <vt:lpstr>Wingdings 3</vt:lpstr>
      <vt:lpstr>Ion Boardroom</vt:lpstr>
      <vt:lpstr>Procurement After  Rental Assistance Demonstration (RAD)</vt:lpstr>
      <vt:lpstr>RAD FREQUENTLY ASKED QUESTIONS</vt:lpstr>
      <vt:lpstr>RAD-FREQUENTLY ASKED QUESTIONS</vt:lpstr>
      <vt:lpstr>RAD FREQUENTLY ASKED QUESTIONS</vt:lpstr>
      <vt:lpstr>Rental Assistance Demonstration (RAD)</vt:lpstr>
      <vt:lpstr>PROFITABILITY</vt:lpstr>
      <vt:lpstr>PROFITABILITY</vt:lpstr>
      <vt:lpstr>Rental Assistance Demonstration (RAD)</vt:lpstr>
      <vt:lpstr>Rental Assistance Demonstration (RAD)</vt:lpstr>
      <vt:lpstr>Rental Assistance Demonstration (RAD)</vt:lpstr>
      <vt:lpstr>Rental Assistance Demonstration (RAD)</vt:lpstr>
      <vt:lpstr>Rental Assistance Demonstration (RAD)</vt:lpstr>
      <vt:lpstr>Rental Assistance Demonstration (RAD)</vt:lpstr>
      <vt:lpstr>Rental Assistance Demonstration (RAD)</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Procurement After  Rental Assistance Demonstration (RAD)</dc:title>
  <dc:creator>Loretta Lovell</dc:creator>
  <cp:lastModifiedBy>Loretta Lovell</cp:lastModifiedBy>
  <cp:revision>5</cp:revision>
  <dcterms:created xsi:type="dcterms:W3CDTF">2019-05-15T04:15:00Z</dcterms:created>
  <dcterms:modified xsi:type="dcterms:W3CDTF">2019-05-20T03:40:42Z</dcterms:modified>
</cp:coreProperties>
</file>