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08" r:id="rId3"/>
    <p:sldId id="307" r:id="rId4"/>
    <p:sldId id="281" r:id="rId5"/>
    <p:sldId id="327" r:id="rId6"/>
    <p:sldId id="318" r:id="rId7"/>
    <p:sldId id="271" r:id="rId8"/>
    <p:sldId id="273" r:id="rId9"/>
    <p:sldId id="284" r:id="rId10"/>
    <p:sldId id="275" r:id="rId11"/>
    <p:sldId id="322" r:id="rId12"/>
    <p:sldId id="319" r:id="rId13"/>
    <p:sldId id="312" r:id="rId14"/>
    <p:sldId id="313" r:id="rId15"/>
    <p:sldId id="282" r:id="rId16"/>
    <p:sldId id="317" r:id="rId17"/>
    <p:sldId id="324" r:id="rId18"/>
    <p:sldId id="323" r:id="rId19"/>
    <p:sldId id="314" r:id="rId20"/>
    <p:sldId id="325" r:id="rId21"/>
    <p:sldId id="315" r:id="rId22"/>
    <p:sldId id="316" r:id="rId23"/>
    <p:sldId id="326" r:id="rId24"/>
    <p:sldId id="30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BE"/>
    <a:srgbClr val="FEDD9C"/>
    <a:srgbClr val="F1F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46679" autoAdjust="0"/>
  </p:normalViewPr>
  <p:slideViewPr>
    <p:cSldViewPr>
      <p:cViewPr varScale="1">
        <p:scale>
          <a:sx n="34" d="100"/>
          <a:sy n="34" d="100"/>
        </p:scale>
        <p:origin x="24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255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507C3-BD03-41A8-95C4-2F2DBFA80EC2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A143-BAA9-4383-B01A-C959E0240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4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2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4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2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9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69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66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598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59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59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59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5C12241-8F1E-4F52-BD05-8028014E2E5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8895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89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86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97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8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64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97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39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92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24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5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2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598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59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59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59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A512B27-D38C-46F4-BBD5-2769D8D030ED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22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1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6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8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73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A143-BAA9-4383-B01A-C959E0240F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5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886200"/>
            <a:ext cx="4953000" cy="990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3" descr="header_s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107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514600"/>
            <a:ext cx="6629400" cy="107526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1" descr="footer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1828800" y="6248400"/>
            <a:ext cx="571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www.gridalternatives.org</a:t>
            </a: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9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3C5FB-85AD-4FE2-B6B6-37CD3DA6FB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6D705-FFBE-4C9B-88CB-30AF41599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6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3C5FB-85AD-4FE2-B6B6-37CD3DA6FB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6D705-FFBE-4C9B-88CB-30AF41599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0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429000"/>
          </a:xfrm>
        </p:spPr>
        <p:txBody>
          <a:bodyPr/>
          <a:lstStyle>
            <a:lvl1pPr marL="457200" indent="-457200"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lvl1pPr>
            <a:lvl2pPr marL="742950" indent="-285750"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5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3C5FB-85AD-4FE2-B6B6-37CD3DA6FB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6D705-FFBE-4C9B-88CB-30AF41599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0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3C5FB-85AD-4FE2-B6B6-37CD3DA6FB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6D705-FFBE-4C9B-88CB-30AF41599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2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3C5FB-85AD-4FE2-B6B6-37CD3DA6FB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6D705-FFBE-4C9B-88CB-30AF41599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0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3C5FB-85AD-4FE2-B6B6-37CD3DA6FB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6D705-FFBE-4C9B-88CB-30AF41599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3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3C5FB-85AD-4FE2-B6B6-37CD3DA6FB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6D705-FFBE-4C9B-88CB-30AF41599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3C5FB-85AD-4FE2-B6B6-37CD3DA6FB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6D705-FFBE-4C9B-88CB-30AF41599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8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3C5FB-85AD-4FE2-B6B6-37CD3DA6FB2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6D705-FFBE-4C9B-88CB-30AF41599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6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76601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Picture 3" descr="header_sm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107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1093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bobrow@gridalternatives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35" y="5410200"/>
            <a:ext cx="3704665" cy="144780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4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+mj-lt"/>
              </a:rPr>
              <a:t>Employment</a:t>
            </a:r>
            <a:endParaRPr lang="en-US" sz="6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16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The solar industry</a:t>
            </a:r>
            <a:endParaRPr lang="en-US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4724400" cy="5334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One of the fastest growing industries in U.S: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sz="3400" dirty="0" smtClean="0"/>
              <a:t>Adding jobs at a rate 20x the national average</a:t>
            </a:r>
          </a:p>
          <a:p>
            <a:pPr lvl="1"/>
            <a:endParaRPr lang="en-US" sz="3400" dirty="0" smtClean="0"/>
          </a:p>
          <a:p>
            <a:pPr lvl="1"/>
            <a:r>
              <a:rPr lang="en-US" sz="3400" dirty="0" smtClean="0"/>
              <a:t>86% growth over last 5 years (80,000 living wage jobs)</a:t>
            </a:r>
          </a:p>
          <a:p>
            <a:pPr lvl="1"/>
            <a:endParaRPr lang="en-US" sz="3400" dirty="0" smtClean="0"/>
          </a:p>
          <a:p>
            <a:pPr lvl="1"/>
            <a:r>
              <a:rPr lang="en-US" sz="3400" dirty="0" smtClean="0"/>
              <a:t>36,000 new jobs in 2015</a:t>
            </a:r>
          </a:p>
          <a:p>
            <a:pPr marL="457200" lvl="1" indent="0">
              <a:buNone/>
            </a:pPr>
            <a:endParaRPr lang="en-US" sz="3800" dirty="0" smtClean="0"/>
          </a:p>
          <a:p>
            <a:r>
              <a:rPr lang="en-US" sz="3800" b="1" dirty="0" smtClean="0"/>
              <a:t>86% of employers reported having a difficult or very difficult time hiring qualified employees</a:t>
            </a:r>
            <a:endParaRPr lang="en-US" sz="3800" b="1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Source- 2014 National Solar Jobs Census</a:t>
            </a:r>
            <a:endParaRPr lang="en-US" sz="33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8" b="10686"/>
          <a:stretch>
            <a:fillRect/>
          </a:stretch>
        </p:blipFill>
        <p:spPr bwMode="auto">
          <a:xfrm>
            <a:off x="4911056" y="3508038"/>
            <a:ext cx="4232944" cy="33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54" y="1093246"/>
            <a:ext cx="3874946" cy="246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659063" y="225425"/>
            <a:ext cx="616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Arial" charset="0"/>
              </a:rPr>
              <a:t>National Partnership Network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8" b="10686"/>
          <a:stretch>
            <a:fillRect/>
          </a:stretch>
        </p:blipFill>
        <p:spPr bwMode="auto">
          <a:xfrm>
            <a:off x="4627563" y="1058863"/>
            <a:ext cx="4505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171450" y="1320800"/>
            <a:ext cx="4311650" cy="5189538"/>
          </a:xfrm>
        </p:spPr>
        <p:txBody>
          <a:bodyPr/>
          <a:lstStyle/>
          <a:p>
            <a:pPr algn="l"/>
            <a:r>
              <a:rPr lang="en-US" altLang="ja-JP" sz="2400" dirty="0" smtClean="0">
                <a:solidFill>
                  <a:schemeClr val="tx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</a:t>
            </a:r>
            <a:r>
              <a:rPr lang="en-US" altLang="en-US" sz="2400" dirty="0" smtClean="0">
                <a:solidFill>
                  <a:schemeClr val="tx1"/>
                </a:solidFill>
              </a:rPr>
              <a:t> Community college &amp; job training partners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ja-JP" sz="2400" dirty="0" smtClean="0">
                <a:solidFill>
                  <a:schemeClr val="tx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</a:t>
            </a:r>
            <a:r>
              <a:rPr lang="en-US" altLang="en-US" sz="2400" dirty="0" smtClean="0">
                <a:solidFill>
                  <a:schemeClr val="tx1"/>
                </a:solidFill>
              </a:rPr>
              <a:t> Affordable housing providers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ja-JP" sz="2400" dirty="0" smtClean="0">
                <a:solidFill>
                  <a:schemeClr val="tx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</a:t>
            </a:r>
            <a:r>
              <a:rPr lang="en-US" altLang="en-US" sz="2400" dirty="0" smtClean="0">
                <a:solidFill>
                  <a:schemeClr val="tx1"/>
                </a:solidFill>
              </a:rPr>
              <a:t> Local governments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ja-JP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altLang="ja-JP" sz="2400" dirty="0" smtClean="0">
                <a:solidFill>
                  <a:schemeClr val="tx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</a:t>
            </a:r>
            <a:r>
              <a:rPr lang="en-US" altLang="ja-JP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Energy efficiency/ weatherization partnerships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ja-JP" sz="2400" dirty="0" smtClean="0">
                <a:solidFill>
                  <a:schemeClr val="tx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</a:t>
            </a:r>
            <a:r>
              <a:rPr lang="en-US" altLang="ja-JP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Industry partnerships</a:t>
            </a:r>
          </a:p>
        </p:txBody>
      </p:sp>
      <p:pic>
        <p:nvPicPr>
          <p:cNvPr id="2150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4011613"/>
            <a:ext cx="451643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3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RISE Initiative </a:t>
            </a:r>
          </a:p>
          <a:p>
            <a:pPr lvl="1"/>
            <a:r>
              <a:rPr lang="en-US" sz="2400" dirty="0"/>
              <a:t>Connecting communities that need good jobs with and industry that needs good people</a:t>
            </a:r>
          </a:p>
          <a:p>
            <a:pPr lvl="1"/>
            <a:r>
              <a:rPr lang="en-US" sz="2400" dirty="0"/>
              <a:t>Focused on recruiting and training more people of color and those who qualify as low-income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60" y="3810000"/>
            <a:ext cx="4995406" cy="2811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429000"/>
            <a:ext cx="3657600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marL="171450" indent="0">
              <a:buNone/>
            </a:pPr>
            <a:r>
              <a:rPr lang="en-US" sz="3200" dirty="0" smtClean="0"/>
              <a:t>Women </a:t>
            </a:r>
            <a:r>
              <a:rPr lang="en-US" sz="3200" dirty="0"/>
              <a:t>in Solar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Women’s Leadership </a:t>
            </a:r>
            <a:r>
              <a:rPr lang="en-US" sz="2400" dirty="0" smtClean="0"/>
              <a:t>Builds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Webinar series and mentorship program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Tiers of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Basic Training: </a:t>
            </a:r>
            <a:r>
              <a:rPr lang="en-US" dirty="0" smtClean="0"/>
              <a:t>Introductory workshop + hands-on rooftop training on a GRID installation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Team-leader Program: </a:t>
            </a:r>
            <a:r>
              <a:rPr lang="en-US" dirty="0" smtClean="0"/>
              <a:t>160 hours + professional exam (NABCEP) prep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Paid Apprenticeships: </a:t>
            </a:r>
            <a:r>
              <a:rPr lang="en-US" dirty="0"/>
              <a:t>Y</a:t>
            </a:r>
            <a:r>
              <a:rPr lang="en-US" dirty="0" smtClean="0"/>
              <a:t>ear-long position with GRID leading volunteer teams and installing solar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eader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-76200"/>
            <a:ext cx="7315201" cy="1147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Solar Affordable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Housing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7763"/>
            <a:ext cx="5181600" cy="5710237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3600" b="1" dirty="0" smtClean="0"/>
              <a:t> </a:t>
            </a:r>
            <a:r>
              <a:rPr lang="en-US" sz="3800" b="1" dirty="0" smtClean="0"/>
              <a:t>Residential </a:t>
            </a:r>
            <a:r>
              <a:rPr lang="en-US" sz="3800" b="1" dirty="0"/>
              <a:t>Rooftop:</a:t>
            </a:r>
          </a:p>
          <a:p>
            <a:pPr lvl="1">
              <a:lnSpc>
                <a:spcPct val="15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Homeowners who qualify at 80% or below AMI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200" b="1" dirty="0" smtClean="0"/>
              <a:t>Community </a:t>
            </a:r>
            <a:r>
              <a:rPr lang="en-US" sz="4200" b="1" dirty="0"/>
              <a:t>Solar: </a:t>
            </a:r>
          </a:p>
          <a:p>
            <a:pPr lvl="1">
              <a:lnSpc>
                <a:spcPct val="15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Brings benefits to renters, home owner and affordable </a:t>
            </a:r>
            <a:r>
              <a:rPr lang="en-US" sz="3300" dirty="0">
                <a:solidFill>
                  <a:srgbClr val="000000"/>
                </a:solidFill>
              </a:rPr>
              <a:t>housing </a:t>
            </a:r>
            <a:r>
              <a:rPr lang="en-US" sz="3300" dirty="0" smtClean="0">
                <a:solidFill>
                  <a:srgbClr val="000000"/>
                </a:solidFill>
              </a:rPr>
              <a:t>residents and developers</a:t>
            </a:r>
          </a:p>
          <a:p>
            <a:pPr marL="171450" indent="0">
              <a:lnSpc>
                <a:spcPct val="150000"/>
              </a:lnSpc>
              <a:buNone/>
            </a:pPr>
            <a:r>
              <a:rPr lang="en-US" sz="3700" b="1" dirty="0" smtClean="0"/>
              <a:t>Multi-family Affordable Housing:</a:t>
            </a:r>
          </a:p>
          <a:p>
            <a:pPr marL="628650" lvl="0">
              <a:lnSpc>
                <a:spcPct val="15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Advising </a:t>
            </a:r>
            <a:r>
              <a:rPr lang="en-US" sz="3300" dirty="0">
                <a:solidFill>
                  <a:srgbClr val="000000"/>
                </a:solidFill>
              </a:rPr>
              <a:t>HUD on President’s call for 100 MW of solar on federally assisted </a:t>
            </a:r>
            <a:r>
              <a:rPr lang="en-US" sz="3300" dirty="0" smtClean="0">
                <a:solidFill>
                  <a:srgbClr val="000000"/>
                </a:solidFill>
              </a:rPr>
              <a:t>housing</a:t>
            </a:r>
          </a:p>
          <a:p>
            <a:pPr marL="628650" lvl="0">
              <a:lnSpc>
                <a:spcPct val="15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Commercial scale installations</a:t>
            </a:r>
            <a:endParaRPr lang="en-US" sz="33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3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300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900" dirty="0" smtClean="0"/>
          </a:p>
          <a:p>
            <a:pPr eaLnBrk="1" hangingPunct="1">
              <a:lnSpc>
                <a:spcPct val="90000"/>
              </a:lnSpc>
            </a:pPr>
            <a:endParaRPr lang="en-US" sz="29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23" y="1240068"/>
            <a:ext cx="4026902" cy="2265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23" y="3670530"/>
            <a:ext cx="3931024" cy="29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5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Solar?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2" y="1508142"/>
            <a:ext cx="8305800" cy="53498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 Significant long-term Savings</a:t>
            </a:r>
          </a:p>
          <a:p>
            <a:pPr lvl="1"/>
            <a:r>
              <a:rPr lang="en-US" dirty="0" smtClean="0"/>
              <a:t>Not subject to rising energy costs</a:t>
            </a:r>
          </a:p>
          <a:p>
            <a:pPr lvl="1"/>
            <a:r>
              <a:rPr lang="en-US" dirty="0" smtClean="0"/>
              <a:t>Cost of solar declined by over 65% since 2010</a:t>
            </a:r>
          </a:p>
          <a:p>
            <a:pPr marL="171450" indent="0">
              <a:buNone/>
            </a:pPr>
            <a:endParaRPr lang="en-US" b="1" dirty="0"/>
          </a:p>
          <a:p>
            <a:pPr marL="171450" indent="0">
              <a:buNone/>
            </a:pPr>
            <a:r>
              <a:rPr lang="en-US" b="1" dirty="0"/>
              <a:t>Numerous financial </a:t>
            </a:r>
            <a:r>
              <a:rPr lang="en-US" b="1" dirty="0" smtClean="0"/>
              <a:t>&amp; Tax Credit Incentives  </a:t>
            </a:r>
            <a:endParaRPr lang="en-US" b="1" dirty="0"/>
          </a:p>
          <a:p>
            <a:pPr lvl="1"/>
            <a:r>
              <a:rPr lang="en-US" dirty="0" smtClean="0"/>
              <a:t>Renewable Energy Credits (RECs)</a:t>
            </a:r>
          </a:p>
          <a:p>
            <a:pPr lvl="1"/>
            <a:r>
              <a:rPr lang="en-US" dirty="0" smtClean="0"/>
              <a:t>30% Solar Investment Tax Credit</a:t>
            </a:r>
          </a:p>
          <a:p>
            <a:pPr lvl="1"/>
            <a:r>
              <a:rPr lang="en-US" dirty="0" smtClean="0"/>
              <a:t>5-year accelerated depreciation </a:t>
            </a:r>
          </a:p>
          <a:p>
            <a:pPr lvl="1"/>
            <a:r>
              <a:rPr lang="en-US" dirty="0" smtClean="0"/>
              <a:t>HUD’s Rate Reduction Incentive</a:t>
            </a:r>
          </a:p>
          <a:p>
            <a:pPr lvl="1"/>
            <a:r>
              <a:rPr lang="en-US" dirty="0" smtClean="0"/>
              <a:t>Points for Enterprise Green Communities</a:t>
            </a:r>
          </a:p>
          <a:p>
            <a:pPr marL="171450" indent="0">
              <a:buNone/>
            </a:pPr>
            <a:endParaRPr lang="en-US" b="1" dirty="0" smtClean="0"/>
          </a:p>
          <a:p>
            <a:pPr marL="171450" indent="0">
              <a:buNone/>
            </a:pPr>
            <a:r>
              <a:rPr lang="en-US" b="1" dirty="0" smtClean="0"/>
              <a:t>Reductions in Green House Gas emissions</a:t>
            </a:r>
          </a:p>
          <a:p>
            <a:pPr marL="914400" lvl="1"/>
            <a:endParaRPr lang="en-US" dirty="0" smtClean="0"/>
          </a:p>
          <a:p>
            <a:pPr marL="171450" indent="0">
              <a:buNone/>
            </a:pPr>
            <a:r>
              <a:rPr lang="en-US" b="1" dirty="0" smtClean="0"/>
              <a:t>Resident Engagement &amp; Training</a:t>
            </a:r>
          </a:p>
          <a:p>
            <a:pPr marL="171450" indent="0">
              <a:buNone/>
            </a:pPr>
            <a:endParaRPr lang="en-US" b="1" dirty="0"/>
          </a:p>
          <a:p>
            <a:pPr marL="171450" indent="0">
              <a:buNone/>
            </a:pPr>
            <a:endParaRPr lang="en-US" b="1" dirty="0"/>
          </a:p>
        </p:txBody>
      </p:sp>
      <p:pic>
        <p:nvPicPr>
          <p:cNvPr id="4" name="Picture 2" descr="http://www.leavedebtbehind.com/wp-content/uploads/2011/01/piggyb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9865" y="1530554"/>
            <a:ext cx="1695450" cy="1962612"/>
          </a:xfrm>
          <a:prstGeom prst="rect">
            <a:avLst/>
          </a:prstGeom>
          <a:noFill/>
        </p:spPr>
      </p:pic>
      <p:pic>
        <p:nvPicPr>
          <p:cNvPr id="5" name="Picture 4" descr="http://2.bp.blogspot.com/_RjlT2bn26aU/TMaFFkW5I0I/AAAAAAAAAFo/3pSvK5hXRVk/s1600/green-econo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090" y="3768323"/>
            <a:ext cx="1905000" cy="2878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6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Benefits?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Developers, Owners or Operators who:</a:t>
            </a:r>
          </a:p>
          <a:p>
            <a:pPr lvl="1"/>
            <a:r>
              <a:rPr lang="en-US" dirty="0" smtClean="0"/>
              <a:t>Pay utility bill for residents</a:t>
            </a:r>
          </a:p>
          <a:p>
            <a:pPr lvl="1"/>
            <a:r>
              <a:rPr lang="en-US" dirty="0" smtClean="0"/>
              <a:t>Have utility bills paid for by HUD</a:t>
            </a:r>
          </a:p>
          <a:p>
            <a:pPr lvl="1"/>
            <a:r>
              <a:rPr lang="en-US" dirty="0" smtClean="0"/>
              <a:t>Have residents who are individual metered and receive HUD reimbursement</a:t>
            </a:r>
          </a:p>
          <a:p>
            <a:pPr lvl="2"/>
            <a:r>
              <a:rPr lang="en-US" dirty="0" smtClean="0"/>
              <a:t>HUD Rate Reduction Incentive &amp; Energy Performance Contracting</a:t>
            </a:r>
          </a:p>
          <a:p>
            <a:pPr marL="0" indent="0">
              <a:buNone/>
            </a:pPr>
            <a:r>
              <a:rPr lang="en-US" b="1" dirty="0" smtClean="0"/>
              <a:t>Residents</a:t>
            </a:r>
          </a:p>
          <a:p>
            <a:pPr lvl="1"/>
            <a:r>
              <a:rPr lang="en-US" dirty="0" smtClean="0"/>
              <a:t>Who pay their own utility bills</a:t>
            </a:r>
          </a:p>
          <a:p>
            <a:pPr lvl="1"/>
            <a:r>
              <a:rPr lang="en-US" dirty="0" smtClean="0"/>
              <a:t>Who are looking for good paying jobs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r="6446"/>
          <a:stretch>
            <a:fillRect/>
          </a:stretch>
        </p:blipFill>
        <p:spPr>
          <a:xfrm>
            <a:off x="4215736" y="2514600"/>
            <a:ext cx="4654870" cy="3556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3246"/>
            <a:ext cx="8686800" cy="5764754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sz="2800" b="1" dirty="0" smtClean="0"/>
              <a:t>Technical Assistance:</a:t>
            </a:r>
          </a:p>
          <a:p>
            <a:pPr fontAlgn="base"/>
            <a:r>
              <a:rPr lang="en-US" sz="2400" dirty="0"/>
              <a:t>Feasibility analysis of properties </a:t>
            </a:r>
          </a:p>
          <a:p>
            <a:pPr fontAlgn="base"/>
            <a:r>
              <a:rPr lang="en-US" sz="2400" dirty="0"/>
              <a:t>ROI analysis and financing options</a:t>
            </a:r>
          </a:p>
          <a:p>
            <a:pPr marL="457200" lvl="1" indent="0" fontAlgn="base">
              <a:buNone/>
            </a:pPr>
            <a:endParaRPr lang="en-US" dirty="0" smtClean="0"/>
          </a:p>
          <a:p>
            <a:pPr marL="0" lvl="0" indent="0" fontAlgn="base">
              <a:buNone/>
            </a:pPr>
            <a:r>
              <a:rPr lang="en-US" sz="2800" b="1" dirty="0" smtClean="0"/>
              <a:t>Installation services: </a:t>
            </a:r>
          </a:p>
          <a:p>
            <a:pPr fontAlgn="base"/>
            <a:r>
              <a:rPr lang="en-US" sz="2400" dirty="0"/>
              <a:t>Savings from </a:t>
            </a:r>
            <a:r>
              <a:rPr lang="en-US" sz="2400" dirty="0" smtClean="0"/>
              <a:t>Solar =                                                                   more services &amp; housing</a:t>
            </a:r>
            <a:endParaRPr lang="en-US" sz="2400" dirty="0"/>
          </a:p>
          <a:p>
            <a:pPr lvl="0" fontAlgn="base"/>
            <a:endParaRPr lang="en-US" dirty="0" smtClean="0"/>
          </a:p>
          <a:p>
            <a:pPr marL="0" lvl="0" indent="0" fontAlgn="base">
              <a:buNone/>
            </a:pPr>
            <a:r>
              <a:rPr lang="en-US" sz="2800" b="1" dirty="0" smtClean="0"/>
              <a:t>Resident Engagement</a:t>
            </a:r>
            <a:r>
              <a:rPr lang="en-US" b="1" dirty="0" smtClean="0"/>
              <a:t>:</a:t>
            </a:r>
          </a:p>
          <a:p>
            <a:pPr fontAlgn="base"/>
            <a:r>
              <a:rPr lang="en-US" sz="2400" dirty="0"/>
              <a:t>W</a:t>
            </a:r>
            <a:r>
              <a:rPr lang="en-US" sz="2400" dirty="0" smtClean="0"/>
              <a:t>orkforce training</a:t>
            </a:r>
          </a:p>
          <a:p>
            <a:pPr fontAlgn="base"/>
            <a:r>
              <a:rPr lang="en-US" sz="2400" dirty="0"/>
              <a:t>E</a:t>
            </a:r>
            <a:r>
              <a:rPr lang="en-US" sz="2400" dirty="0" smtClean="0"/>
              <a:t>mployment opportunities </a:t>
            </a:r>
          </a:p>
          <a:p>
            <a:pPr fontAlgn="base"/>
            <a:r>
              <a:rPr lang="en-US" sz="2400" dirty="0"/>
              <a:t>E</a:t>
            </a:r>
            <a:r>
              <a:rPr lang="en-US" sz="2400" dirty="0" smtClean="0"/>
              <a:t>nergy efficiency education</a:t>
            </a:r>
            <a:endParaRPr lang="en-US" sz="2400" dirty="0"/>
          </a:p>
          <a:p>
            <a:pPr marL="0" lvl="0" indent="0" fontAlgn="base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627979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Boulder Housing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Incorporate Solar?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04800" y="1325271"/>
            <a:ext cx="8610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24385" y="1295261"/>
            <a:ext cx="8727142" cy="2183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New </a:t>
            </a:r>
            <a:r>
              <a:rPr lang="en-US" sz="3600" b="1" dirty="0"/>
              <a:t>Construction, Rehab, </a:t>
            </a:r>
            <a:r>
              <a:rPr lang="en-US" sz="3600" b="1" dirty="0" smtClean="0"/>
              <a:t>Refinance:</a:t>
            </a:r>
            <a:endParaRPr lang="en-US" sz="3600" b="1" dirty="0"/>
          </a:p>
          <a:p>
            <a:pPr>
              <a:buClr>
                <a:schemeClr val="accent3"/>
              </a:buClr>
            </a:pPr>
            <a:r>
              <a:rPr lang="en-US" sz="2600" dirty="0" smtClean="0"/>
              <a:t>Easiest time to add solar to financing package &amp; take advantage of 30% Solar Tax Credit </a:t>
            </a:r>
          </a:p>
          <a:p>
            <a:pPr lvl="1">
              <a:buClr>
                <a:schemeClr val="accent3"/>
              </a:buClr>
            </a:pPr>
            <a:endParaRPr lang="en-US" sz="2600" dirty="0" smtClean="0"/>
          </a:p>
          <a:p>
            <a:pPr>
              <a:buClr>
                <a:schemeClr val="accent3"/>
              </a:buClr>
            </a:pPr>
            <a:r>
              <a:rPr lang="en-US" sz="2600" dirty="0" smtClean="0"/>
              <a:t>Many funders encourage on-site renewable energy generation and energy efficiency education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33" y="3508626"/>
            <a:ext cx="4262685" cy="28338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303" y="3790820"/>
            <a:ext cx="45899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Retrofits: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Use GRID Alternatives to help </a:t>
            </a:r>
            <a:r>
              <a:rPr lang="en-US" sz="2400" dirty="0" smtClean="0"/>
              <a:t>bring </a:t>
            </a:r>
            <a:r>
              <a:rPr lang="en-US" sz="2400" dirty="0"/>
              <a:t>in financial solutions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Power Purchase Agreements</a:t>
            </a:r>
          </a:p>
        </p:txBody>
      </p:sp>
    </p:spTree>
    <p:extLst>
      <p:ext uri="{BB962C8B-B14F-4D97-AF65-F5344CB8AC3E}">
        <p14:creationId xmlns:p14="http://schemas.microsoft.com/office/powerpoint/2010/main" val="18276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we </a:t>
            </a:r>
            <a:r>
              <a:rPr lang="en-US" dirty="0"/>
              <a:t>e</a:t>
            </a:r>
            <a:r>
              <a:rPr lang="en-US" dirty="0" smtClean="0"/>
              <a:t>xist</a:t>
            </a:r>
          </a:p>
          <a:p>
            <a:endParaRPr lang="en-US" dirty="0" smtClean="0"/>
          </a:p>
          <a:p>
            <a:r>
              <a:rPr lang="en-US" dirty="0" smtClean="0"/>
              <a:t>History &amp; Achievements</a:t>
            </a:r>
          </a:p>
          <a:p>
            <a:endParaRPr lang="en-US" dirty="0" smtClean="0"/>
          </a:p>
          <a:p>
            <a:r>
              <a:rPr lang="en-US" dirty="0" smtClean="0"/>
              <a:t>Triple </a:t>
            </a:r>
            <a:r>
              <a:rPr lang="en-US" dirty="0"/>
              <a:t>b</a:t>
            </a:r>
            <a:r>
              <a:rPr lang="en-US" dirty="0" smtClean="0"/>
              <a:t>ottom line impacts</a:t>
            </a:r>
          </a:p>
          <a:p>
            <a:endParaRPr lang="en-US" dirty="0" smtClean="0"/>
          </a:p>
          <a:p>
            <a:r>
              <a:rPr lang="en-US" dirty="0" smtClean="0"/>
              <a:t>Programs/Services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Discussion &amp; Questions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:\Pictures\North Lincoln Homes - PV Syst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20" y="2895600"/>
            <a:ext cx="459209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Denver Housing Authority (DHA)</a:t>
            </a:r>
          </a:p>
          <a:p>
            <a:r>
              <a:rPr lang="en-US" dirty="0" smtClean="0"/>
              <a:t>Over 2.5MW of solar installed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Metro West Housing Solutions (MWHS)</a:t>
            </a:r>
          </a:p>
          <a:p>
            <a:r>
              <a:rPr lang="en-US" dirty="0" smtClean="0"/>
              <a:t>50% of energy                                                        used from Solar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CRHDC</a:t>
            </a:r>
          </a:p>
          <a:p>
            <a:r>
              <a:rPr lang="en-US" dirty="0" smtClean="0"/>
              <a:t>Saving $12,000/year                                                  on project in Delta, CO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Boulder Housing Partners</a:t>
            </a:r>
          </a:p>
          <a:p>
            <a:r>
              <a:rPr lang="en-US" dirty="0" smtClean="0"/>
              <a:t>50% of properties have solar</a:t>
            </a:r>
          </a:p>
          <a:p>
            <a:r>
              <a:rPr lang="en-US" dirty="0" smtClean="0"/>
              <a:t>918kW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5791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Denver Housing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934200" cy="1093246"/>
          </a:xfrm>
        </p:spPr>
        <p:txBody>
          <a:bodyPr/>
          <a:lstStyle/>
          <a:p>
            <a:r>
              <a:rPr lang="en-US" dirty="0" smtClean="0"/>
              <a:t>Case Study: CRHDC </a:t>
            </a:r>
            <a:endParaRPr lang="en-US" dirty="0"/>
          </a:p>
        </p:txBody>
      </p:sp>
      <p:pic>
        <p:nvPicPr>
          <p:cNvPr id="4" name="Picture 1" descr="C:\Users\Adam\Documents\DGM\Active Projects\Alta Vista de la Montana CRHDC Delta\Architect fr Ron Faleide\Rendering 2-5-2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62400"/>
            <a:ext cx="6555971" cy="27076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1239836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Farm worker </a:t>
            </a:r>
            <a:r>
              <a:rPr lang="en-US" sz="2400" b="1" dirty="0" smtClean="0"/>
              <a:t>housing in Delta, CO </a:t>
            </a:r>
            <a:endParaRPr lang="en-US" sz="2400" b="1" dirty="0"/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42 </a:t>
            </a:r>
            <a:r>
              <a:rPr lang="en-US" sz="2400" b="1" dirty="0" smtClean="0"/>
              <a:t>units built in 2012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70kW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Financed through 30% tax credit</a:t>
            </a:r>
          </a:p>
        </p:txBody>
      </p:sp>
      <p:pic>
        <p:nvPicPr>
          <p:cNvPr id="6" name="Picture 2" descr="http://www.crhdc.org/portals/0/skins/home/images/crhdc_logo_h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093246"/>
            <a:ext cx="2667000" cy="2722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9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CRHDC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31" y="781835"/>
            <a:ext cx="8995859" cy="25547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Benefits of 70kW Solar Array:</a:t>
            </a:r>
            <a:endParaRPr lang="en-US" dirty="0" smtClean="0"/>
          </a:p>
          <a:p>
            <a:r>
              <a:rPr lang="en-US" dirty="0" smtClean="0"/>
              <a:t>Offsets </a:t>
            </a:r>
            <a:r>
              <a:rPr lang="en-US" dirty="0"/>
              <a:t>about 30% of electricity needs</a:t>
            </a:r>
          </a:p>
          <a:p>
            <a:r>
              <a:rPr lang="en-US" dirty="0"/>
              <a:t>Saves about $12,000 </a:t>
            </a:r>
            <a:r>
              <a:rPr lang="en-US" dirty="0" smtClean="0"/>
              <a:t>annually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61" y="3025140"/>
            <a:ext cx="4536739" cy="3402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0999" y="3297702"/>
            <a:ext cx="41874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Payback in 10 </a:t>
            </a:r>
            <a:r>
              <a:rPr lang="en-US" sz="3200" dirty="0" smtClean="0"/>
              <a:t>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System warrantied for 25 years (will likely last 35+)</a:t>
            </a:r>
          </a:p>
        </p:txBody>
      </p:sp>
    </p:spTree>
    <p:extLst>
      <p:ext uri="{BB962C8B-B14F-4D97-AF65-F5344CB8AC3E}">
        <p14:creationId xmlns:p14="http://schemas.microsoft.com/office/powerpoint/2010/main" val="32956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&amp; Next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8601"/>
            <a:ext cx="9144000" cy="2819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Solar can save you lots of $. </a:t>
            </a:r>
          </a:p>
          <a:p>
            <a:r>
              <a:rPr lang="en-US" sz="3100" dirty="0" smtClean="0"/>
              <a:t>5-8 </a:t>
            </a:r>
            <a:r>
              <a:rPr lang="en-US" sz="3100" dirty="0"/>
              <a:t>year payback is realistic and systems can last </a:t>
            </a:r>
            <a:r>
              <a:rPr lang="en-US" sz="3100" dirty="0" smtClean="0"/>
              <a:t>35+ years</a:t>
            </a:r>
          </a:p>
          <a:p>
            <a:endParaRPr lang="en-US" sz="3100" dirty="0"/>
          </a:p>
          <a:p>
            <a:pPr marL="0" indent="0">
              <a:buNone/>
            </a:pPr>
            <a:r>
              <a:rPr lang="en-US" b="1" dirty="0"/>
              <a:t>GRID </a:t>
            </a:r>
            <a:r>
              <a:rPr lang="en-US" b="1" dirty="0" smtClean="0"/>
              <a:t>Offers </a:t>
            </a:r>
            <a:r>
              <a:rPr lang="en-US" b="1" dirty="0"/>
              <a:t>free </a:t>
            </a:r>
            <a:r>
              <a:rPr lang="en-US" b="1" dirty="0" smtClean="0"/>
              <a:t>Technical Assistance</a:t>
            </a:r>
          </a:p>
          <a:p>
            <a:r>
              <a:rPr lang="en-US" sz="3100" dirty="0"/>
              <a:t>Contact Jake- </a:t>
            </a:r>
            <a:r>
              <a:rPr lang="en-US" sz="3100" dirty="0" smtClean="0">
                <a:hlinkClick r:id="rId3"/>
              </a:rPr>
              <a:t>jbobrow@gridalternatives.org</a:t>
            </a:r>
            <a:endParaRPr lang="en-US" sz="3100" dirty="0" smtClean="0"/>
          </a:p>
          <a:p>
            <a:endParaRPr lang="en-US" sz="3100" dirty="0"/>
          </a:p>
          <a:p>
            <a:pPr marL="0" indent="0">
              <a:buNone/>
            </a:pPr>
            <a:r>
              <a:rPr lang="en-US" b="1" dirty="0" smtClean="0"/>
              <a:t>GRID is a licensed contractor &amp; experienced Installer that also provides:</a:t>
            </a:r>
          </a:p>
          <a:p>
            <a:r>
              <a:rPr lang="en-US" dirty="0" smtClean="0"/>
              <a:t>Resident engagement opportunities and energy efficiency education</a:t>
            </a:r>
          </a:p>
          <a:p>
            <a:r>
              <a:rPr lang="en-US" dirty="0" smtClean="0"/>
              <a:t>Comprehensive job training &amp; workforce development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145"/>
            <a:ext cx="9144000" cy="28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602B"/>
                </a:solidFill>
              </a:rPr>
              <a:t>Questions &amp; Discussion </a:t>
            </a:r>
          </a:p>
        </p:txBody>
      </p:sp>
    </p:spTree>
    <p:extLst>
      <p:ext uri="{BB962C8B-B14F-4D97-AF65-F5344CB8AC3E}">
        <p14:creationId xmlns:p14="http://schemas.microsoft.com/office/powerpoint/2010/main" val="36481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0"/>
            <a:ext cx="8153400" cy="4648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 smtClean="0"/>
              <a:t>Vision: </a:t>
            </a:r>
            <a:r>
              <a:rPr lang="en-US" dirty="0" smtClean="0"/>
              <a:t>A successful transition to clean renewable energy that includes </a:t>
            </a:r>
            <a:r>
              <a:rPr lang="en-US" b="1" dirty="0" smtClean="0"/>
              <a:t>everyone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Mission: </a:t>
            </a:r>
            <a:r>
              <a:rPr lang="en-US" dirty="0" smtClean="0"/>
              <a:t>To make renewable energy technology and job training accessible to underserved communities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"/>
          <a:stretch>
            <a:fillRect/>
          </a:stretch>
        </p:blipFill>
        <p:spPr bwMode="auto">
          <a:xfrm>
            <a:off x="11112" y="1093246"/>
            <a:ext cx="9132888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97513"/>
            <a:ext cx="9132888" cy="1404937"/>
          </a:xfrm>
          <a:prstGeom prst="rect">
            <a:avLst/>
          </a:prstGeom>
          <a:solidFill>
            <a:srgbClr val="F8F8F8">
              <a:alpha val="74901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sz="3300" dirty="0" smtClean="0">
                <a:solidFill>
                  <a:schemeClr val="tx1"/>
                </a:solidFill>
              </a:rPr>
              <a:t>A successful transition to clean, renewable energy that includes </a:t>
            </a:r>
            <a:r>
              <a:rPr lang="en-US" altLang="en-US" sz="3300" u="sng" dirty="0" smtClean="0">
                <a:solidFill>
                  <a:schemeClr val="tx1"/>
                </a:solidFill>
              </a:rPr>
              <a:t>everyone</a:t>
            </a:r>
            <a:r>
              <a:rPr lang="en-US" altLang="en-US" sz="33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3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4775"/>
            <a:ext cx="6446837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History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603751" cy="5486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b="1" dirty="0" smtClean="0"/>
              <a:t>First Installation in 2004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National Expansion: </a:t>
            </a:r>
            <a:r>
              <a:rPr lang="en-US" sz="2400" dirty="0" smtClean="0"/>
              <a:t>Colorado, California, NY Tri-State and Mid Atlantic region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Tribal Solar Initiative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International Program</a:t>
            </a:r>
          </a:p>
          <a:p>
            <a:pPr eaLnBrk="1" hangingPunct="1"/>
            <a:endParaRPr lang="en-US" sz="2400" dirty="0" smtClean="0"/>
          </a:p>
          <a:p>
            <a:pPr marL="457200" lvl="1" indent="-457200"/>
            <a:r>
              <a:rPr lang="en-US" sz="2400" b="1" dirty="0" smtClean="0"/>
              <a:t>White House “Champion </a:t>
            </a:r>
            <a:r>
              <a:rPr lang="en-US" sz="2400" b="1" dirty="0"/>
              <a:t>of Change” </a:t>
            </a:r>
            <a:r>
              <a:rPr lang="en-US" sz="2400" b="1" dirty="0" smtClean="0"/>
              <a:t>Award</a:t>
            </a:r>
            <a:endParaRPr lang="en-US" sz="2400" b="1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7300" y="1587500"/>
            <a:ext cx="2946399" cy="2209800"/>
          </a:xfrm>
          <a:prstGeom prst="rect">
            <a:avLst/>
          </a:prstGeom>
        </p:spPr>
      </p:pic>
      <p:pic>
        <p:nvPicPr>
          <p:cNvPr id="6" name="Picture 6" descr="C:\Users\zfranklin_grid\GRID Alternatives Staff and Cli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065213"/>
            <a:ext cx="43116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b="3728"/>
          <a:stretch>
            <a:fillRect/>
          </a:stretch>
        </p:blipFill>
        <p:spPr bwMode="auto">
          <a:xfrm>
            <a:off x="4832350" y="3767138"/>
            <a:ext cx="4311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02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Who we partner with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181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 smtClean="0"/>
              <a:t>Homeowners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 smtClean="0"/>
              <a:t>Solar industry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 smtClean="0"/>
              <a:t>Affordable housing agencies and developers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 smtClean="0"/>
              <a:t>Municipalities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 smtClean="0"/>
              <a:t>Corporate sponsors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 smtClean="0"/>
              <a:t>Job training organizations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 smtClean="0"/>
              <a:t>Foundations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 smtClean="0"/>
              <a:t>Community volunteers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28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688" y="1170267"/>
            <a:ext cx="4795837" cy="5595938"/>
          </a:xfrm>
        </p:spPr>
        <p:txBody>
          <a:bodyPr/>
          <a:lstStyle/>
          <a:p>
            <a:pPr algn="l"/>
            <a:r>
              <a:rPr lang="en-US" altLang="ja-JP" sz="24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People:</a:t>
            </a:r>
            <a:r>
              <a:rPr lang="en-US" altLang="ja-JP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Long-term savings</a:t>
            </a:r>
            <a:r>
              <a:rPr lang="en-US" altLang="ja-JP" sz="2400" b="0" dirty="0" smtClean="0">
                <a:solidFill>
                  <a:schemeClr val="tx1"/>
                </a:solidFill>
              </a:rPr>
              <a:t> for working families struggling to keep up with basic expenses</a:t>
            </a:r>
            <a:r>
              <a:rPr lang="en-US" altLang="ja-JP" sz="2400" dirty="0" smtClean="0">
                <a:solidFill>
                  <a:srgbClr val="0070C0"/>
                </a:solidFill>
              </a:rPr>
              <a:t/>
            </a:r>
            <a:br>
              <a:rPr lang="en-US" altLang="ja-JP" sz="2400" dirty="0" smtClean="0">
                <a:solidFill>
                  <a:srgbClr val="0070C0"/>
                </a:solidFill>
              </a:rPr>
            </a:br>
            <a:r>
              <a:rPr lang="en-US" altLang="ja-JP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altLang="ja-JP" sz="24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Planet:</a:t>
            </a:r>
            <a:r>
              <a:rPr lang="en-US" altLang="ja-JP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400" b="0" dirty="0" smtClean="0">
                <a:solidFill>
                  <a:schemeClr val="tx1"/>
                </a:solidFill>
              </a:rPr>
              <a:t>Reduced greenhouse gas emissions, while showing how pro-solar policies can benefit all of our communities.</a:t>
            </a:r>
            <a:r>
              <a:rPr lang="en-US" altLang="ja-JP" sz="2400" dirty="0" smtClean="0">
                <a:solidFill>
                  <a:schemeClr val="tx1"/>
                </a:solidFill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</a:rPr>
            </a:br>
            <a:r>
              <a:rPr lang="en-US" altLang="ja-JP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/>
            </a:r>
            <a:br>
              <a:rPr lang="en-US" altLang="ja-JP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en-US" altLang="ja-JP" sz="24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Employment:</a:t>
            </a:r>
            <a:r>
              <a:rPr lang="en-US" altLang="ja-JP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Real-world, </a:t>
            </a:r>
            <a:r>
              <a:rPr lang="en-US" altLang="ja-JP" sz="2400" b="0" dirty="0" smtClean="0">
                <a:solidFill>
                  <a:schemeClr val="tx1"/>
                </a:solidFill>
              </a:rPr>
              <a:t>hands-on training and experience to help workers access jobs in the rapidly growing solar industry</a:t>
            </a:r>
            <a:endParaRPr lang="en-US" alt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217863" y="227013"/>
            <a:ext cx="502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Arial" charset="0"/>
              </a:rPr>
              <a:t>Our “Triple Bottom Line”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5"/>
          <a:stretch>
            <a:fillRect/>
          </a:stretch>
        </p:blipFill>
        <p:spPr bwMode="auto">
          <a:xfrm>
            <a:off x="4835525" y="3810000"/>
            <a:ext cx="4308475" cy="303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"/>
          <a:stretch>
            <a:fillRect/>
          </a:stretch>
        </p:blipFill>
        <p:spPr bwMode="auto">
          <a:xfrm>
            <a:off x="4835525" y="1081088"/>
            <a:ext cx="430847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0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0"/>
          <a:stretch/>
        </p:blipFill>
        <p:spPr>
          <a:xfrm>
            <a:off x="0" y="974190"/>
            <a:ext cx="9144000" cy="59375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1676400" y="2052395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+mj-lt"/>
              </a:rPr>
              <a:t>People</a:t>
            </a:r>
            <a:endParaRPr lang="en-US" sz="7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04800" y="3552582"/>
            <a:ext cx="7561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Over </a:t>
            </a:r>
            <a:r>
              <a:rPr lang="en-US" sz="2800" b="1" dirty="0">
                <a:latin typeface="Arial" charset="0"/>
              </a:rPr>
              <a:t>$130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million in savings</a:t>
            </a:r>
          </a:p>
          <a:p>
            <a:pPr marL="79375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5,200 systems installed 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b="-202"/>
          <a:stretch/>
        </p:blipFill>
        <p:spPr>
          <a:xfrm>
            <a:off x="0" y="973893"/>
            <a:ext cx="9144000" cy="59020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984127" y="925810"/>
            <a:ext cx="6128497" cy="143519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+mj-lt"/>
              </a:rPr>
              <a:t>Planet</a:t>
            </a:r>
            <a:endParaRPr lang="en-US" sz="6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2984127" y="973893"/>
            <a:ext cx="6591300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Preventing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406,000 tons of GHGs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growing 9.5 million trees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Taking 77,500 cars off the road/year</a:t>
            </a:r>
          </a:p>
          <a:p>
            <a:pPr lvl="2"/>
            <a:endParaRPr lang="en-US" sz="2600" b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Case study: Templeton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 descr="\\Client\C$\LocalFiles\VTAs\Solar hous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r="5257"/>
          <a:stretch/>
        </p:blipFill>
        <p:spPr bwMode="auto">
          <a:xfrm>
            <a:off x="0" y="1017652"/>
            <a:ext cx="9144000" cy="584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9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I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 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5048</TotalTime>
  <Words>776</Words>
  <Application>Microsoft Office PowerPoint</Application>
  <PresentationFormat>On-screen Show (4:3)</PresentationFormat>
  <Paragraphs>215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Wingdings</vt:lpstr>
      <vt:lpstr>GRID theme</vt:lpstr>
      <vt:lpstr>PowerPoint Presentation</vt:lpstr>
      <vt:lpstr>Agenda</vt:lpstr>
      <vt:lpstr>Our Vision</vt:lpstr>
      <vt:lpstr>History</vt:lpstr>
      <vt:lpstr>Who we partner with</vt:lpstr>
      <vt:lpstr>People: Long-term savings for working families struggling to keep up with basic expenses  Planet: Reduced greenhouse gas emissions, while showing how pro-solar policies can benefit all of our communities.  Employment: Real-world, hands-on training and experience to help workers access jobs in the rapidly growing solar industry</vt:lpstr>
      <vt:lpstr>People</vt:lpstr>
      <vt:lpstr>PowerPoint Presentation</vt:lpstr>
      <vt:lpstr>Case study: Templeton</vt:lpstr>
      <vt:lpstr>PowerPoint Presentation</vt:lpstr>
      <vt:lpstr>The solar industry</vt:lpstr>
      <vt:lpstr> Community college &amp; job training partners   Affordable housing providers   Local governments   Energy efficiency/ weatherization partnerships   Industry partnerships</vt:lpstr>
      <vt:lpstr>Workforce Development</vt:lpstr>
      <vt:lpstr>Three Tiers of Training</vt:lpstr>
      <vt:lpstr>Solar Affordable Housing</vt:lpstr>
      <vt:lpstr>Why Solar?</vt:lpstr>
      <vt:lpstr>Who Benefits?</vt:lpstr>
      <vt:lpstr>How we Help</vt:lpstr>
      <vt:lpstr>When to Incorporate Solar?</vt:lpstr>
      <vt:lpstr>Case Studies</vt:lpstr>
      <vt:lpstr>Case Study: CRHDC </vt:lpstr>
      <vt:lpstr>Case Study: CRHDC</vt:lpstr>
      <vt:lpstr>Takeaways &amp; Next Steps?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McClintock</dc:creator>
  <cp:lastModifiedBy>Jake Bobrow</cp:lastModifiedBy>
  <cp:revision>233</cp:revision>
  <dcterms:created xsi:type="dcterms:W3CDTF">2012-08-17T18:54:09Z</dcterms:created>
  <dcterms:modified xsi:type="dcterms:W3CDTF">2015-05-20T19:29:34Z</dcterms:modified>
</cp:coreProperties>
</file>