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285" r:id="rId3"/>
    <p:sldId id="277" r:id="rId4"/>
    <p:sldId id="276" r:id="rId5"/>
    <p:sldId id="278" r:id="rId6"/>
    <p:sldId id="283" r:id="rId7"/>
    <p:sldId id="279" r:id="rId8"/>
    <p:sldId id="280" r:id="rId9"/>
    <p:sldId id="281" r:id="rId10"/>
    <p:sldId id="282" r:id="rId11"/>
    <p:sldId id="284" r:id="rId12"/>
    <p:sldId id="262" r:id="rId13"/>
    <p:sldId id="257" r:id="rId14"/>
    <p:sldId id="258" r:id="rId15"/>
    <p:sldId id="259" r:id="rId16"/>
    <p:sldId id="261" r:id="rId17"/>
    <p:sldId id="260" r:id="rId18"/>
    <p:sldId id="272" r:id="rId19"/>
    <p:sldId id="273" r:id="rId20"/>
    <p:sldId id="263" r:id="rId21"/>
    <p:sldId id="271" r:id="rId22"/>
    <p:sldId id="270" r:id="rId23"/>
    <p:sldId id="269" r:id="rId24"/>
    <p:sldId id="267" r:id="rId25"/>
    <p:sldId id="274" r:id="rId26"/>
    <p:sldId id="268" r:id="rId27"/>
    <p:sldId id="26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0FE360-0784-4837-8CB0-4510D272728C}" type="datetimeFigureOut">
              <a:rPr lang="en-US" smtClean="0"/>
              <a:pPr/>
              <a:t>05/10/2017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BD4A96-6B17-4335-A429-F0CA14388E8E}" type="slidenum">
              <a:rPr lang="en-US" smtClean="0"/>
              <a:pPr/>
              <a:t>‹#›</a:t>
            </a:fld>
            <a:endParaRPr lang="en-US"/>
          </a:p>
        </p:txBody>
      </p:sp>
    </p:spTree>
    <p:extLst>
      <p:ext uri="{BB962C8B-B14F-4D97-AF65-F5344CB8AC3E}">
        <p14:creationId xmlns:p14="http://schemas.microsoft.com/office/powerpoint/2010/main" xmlns="" val="2408565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83772B-1B57-49E1-B815-A83C3CB20C08}" type="datetimeFigureOut">
              <a:rPr lang="en-US" smtClean="0"/>
              <a:pPr/>
              <a:t>05/10/2017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E2F013-6FD8-4B54-8CBA-0F1CE2E9D647}" type="slidenum">
              <a:rPr lang="en-US" smtClean="0"/>
              <a:pPr/>
              <a:t>‹#›</a:t>
            </a:fld>
            <a:endParaRPr lang="en-US"/>
          </a:p>
        </p:txBody>
      </p:sp>
    </p:spTree>
    <p:extLst>
      <p:ext uri="{BB962C8B-B14F-4D97-AF65-F5344CB8AC3E}">
        <p14:creationId xmlns:p14="http://schemas.microsoft.com/office/powerpoint/2010/main" xmlns="" val="355868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17 maps and 16 tables</a:t>
            </a:r>
            <a:endParaRPr lang="en-US" dirty="0"/>
          </a:p>
        </p:txBody>
      </p:sp>
      <p:sp>
        <p:nvSpPr>
          <p:cNvPr id="4" name="Slide Number Placeholder 3"/>
          <p:cNvSpPr>
            <a:spLocks noGrp="1"/>
          </p:cNvSpPr>
          <p:nvPr>
            <p:ph type="sldNum" sz="quarter" idx="10"/>
          </p:nvPr>
        </p:nvSpPr>
        <p:spPr/>
        <p:txBody>
          <a:bodyPr/>
          <a:lstStyle/>
          <a:p>
            <a:fld id="{45E2F013-6FD8-4B54-8CBA-0F1CE2E9D647}" type="slidenum">
              <a:rPr lang="en-US" smtClean="0"/>
              <a:pPr/>
              <a:t>8</a:t>
            </a:fld>
            <a:endParaRPr lang="en-US"/>
          </a:p>
        </p:txBody>
      </p:sp>
    </p:spTree>
    <p:extLst>
      <p:ext uri="{BB962C8B-B14F-4D97-AF65-F5344CB8AC3E}">
        <p14:creationId xmlns:p14="http://schemas.microsoft.com/office/powerpoint/2010/main" xmlns="" val="3587826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70C5080-7E1B-46B4-BC3F-B7660F68F99D}" type="datetimeFigureOut">
              <a:rPr lang="en-US" smtClean="0"/>
              <a:pPr/>
              <a:t>05/10/2017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02F9101-8EC7-45A0-8861-E67742C111B2}"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0C5080-7E1B-46B4-BC3F-B7660F68F99D}" type="datetimeFigureOut">
              <a:rPr lang="en-US" smtClean="0"/>
              <a:pPr/>
              <a:t>05/10/2017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F9101-8EC7-45A0-8861-E67742C111B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02F9101-8EC7-45A0-8861-E67742C111B2}"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0C5080-7E1B-46B4-BC3F-B7660F68F99D}" type="datetimeFigureOut">
              <a:rPr lang="en-US" smtClean="0"/>
              <a:pPr/>
              <a:t>05/10/2017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0C5080-7E1B-46B4-BC3F-B7660F68F99D}" type="datetimeFigureOut">
              <a:rPr lang="en-US" smtClean="0"/>
              <a:pPr/>
              <a:t>05/10/2017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02F9101-8EC7-45A0-8861-E67742C111B2}"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70C5080-7E1B-46B4-BC3F-B7660F68F99D}" type="datetimeFigureOut">
              <a:rPr lang="en-US" smtClean="0"/>
              <a:pPr/>
              <a:t>05/10/2017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02F9101-8EC7-45A0-8861-E67742C111B2}"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70C5080-7E1B-46B4-BC3F-B7660F68F99D}" type="datetimeFigureOut">
              <a:rPr lang="en-US" smtClean="0"/>
              <a:pPr/>
              <a:t>05/10/2017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F9101-8EC7-45A0-8861-E67742C111B2}"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70C5080-7E1B-46B4-BC3F-B7660F68F99D}" type="datetimeFigureOut">
              <a:rPr lang="en-US" smtClean="0"/>
              <a:pPr/>
              <a:t>05/10/2017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02F9101-8EC7-45A0-8861-E67742C111B2}"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70C5080-7E1B-46B4-BC3F-B7660F68F99D}" type="datetimeFigureOut">
              <a:rPr lang="en-US" smtClean="0"/>
              <a:pPr/>
              <a:t>05/10/2017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02F9101-8EC7-45A0-8861-E67742C111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70C5080-7E1B-46B4-BC3F-B7660F68F99D}" type="datetimeFigureOut">
              <a:rPr lang="en-US" smtClean="0"/>
              <a:pPr/>
              <a:t>05/10/2017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02F9101-8EC7-45A0-8861-E67742C111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02F9101-8EC7-45A0-8861-E67742C111B2}"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70C5080-7E1B-46B4-BC3F-B7660F68F99D}" type="datetimeFigureOut">
              <a:rPr lang="en-US" smtClean="0"/>
              <a:pPr/>
              <a:t>05/10/2017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02F9101-8EC7-45A0-8861-E67742C111B2}"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70C5080-7E1B-46B4-BC3F-B7660F68F99D}" type="datetimeFigureOut">
              <a:rPr lang="en-US" smtClean="0"/>
              <a:pPr/>
              <a:t>05/10/2017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70C5080-7E1B-46B4-BC3F-B7660F68F99D}" type="datetimeFigureOut">
              <a:rPr lang="en-US" smtClean="0"/>
              <a:pPr/>
              <a:t>05/10/2017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02F9101-8EC7-45A0-8861-E67742C111B2}"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huduser.gov/portal/affht_pt.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May 25, 2017</a:t>
            </a:r>
          </a:p>
          <a:p>
            <a:endParaRPr lang="en-US" dirty="0" smtClean="0"/>
          </a:p>
          <a:p>
            <a:r>
              <a:rPr lang="en-US" dirty="0" smtClean="0"/>
              <a:t>Mollie Fitzpatrick, </a:t>
            </a:r>
            <a:r>
              <a:rPr lang="en-US" dirty="0" err="1" smtClean="0"/>
              <a:t>bbc</a:t>
            </a:r>
            <a:r>
              <a:rPr lang="en-US" dirty="0" smtClean="0"/>
              <a:t> research &amp; consulting</a:t>
            </a:r>
          </a:p>
          <a:p>
            <a:endParaRPr lang="en-US" dirty="0" smtClean="0"/>
          </a:p>
          <a:p>
            <a:r>
              <a:rPr lang="en-US" dirty="0" smtClean="0"/>
              <a:t>Crystal </a:t>
            </a:r>
            <a:r>
              <a:rPr lang="en-US" dirty="0" err="1" smtClean="0"/>
              <a:t>latier</a:t>
            </a:r>
            <a:r>
              <a:rPr lang="en-US" dirty="0" smtClean="0"/>
              <a:t>, el </a:t>
            </a:r>
            <a:r>
              <a:rPr lang="en-US" dirty="0" err="1" smtClean="0"/>
              <a:t>paso</a:t>
            </a:r>
            <a:r>
              <a:rPr lang="en-US" dirty="0" smtClean="0"/>
              <a:t> county, co</a:t>
            </a:r>
          </a:p>
        </p:txBody>
      </p:sp>
      <p:sp>
        <p:nvSpPr>
          <p:cNvPr id="2" name="Title 1"/>
          <p:cNvSpPr>
            <a:spLocks noGrp="1"/>
          </p:cNvSpPr>
          <p:nvPr>
            <p:ph type="ctrTitle"/>
          </p:nvPr>
        </p:nvSpPr>
        <p:spPr/>
        <p:txBody>
          <a:bodyPr/>
          <a:lstStyle/>
          <a:p>
            <a:r>
              <a:rPr lang="en-US" dirty="0" smtClean="0"/>
              <a:t>Demystifying the Assessment of Fair Housing (AFH)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AFH Implementation</a:t>
            </a:r>
            <a:endParaRPr lang="en-US" dirty="0"/>
          </a:p>
        </p:txBody>
      </p:sp>
      <p:sp>
        <p:nvSpPr>
          <p:cNvPr id="3" name="Content Placeholder 2"/>
          <p:cNvSpPr>
            <a:spLocks noGrp="1"/>
          </p:cNvSpPr>
          <p:nvPr>
            <p:ph sz="quarter" idx="1"/>
          </p:nvPr>
        </p:nvSpPr>
        <p:spPr>
          <a:xfrm>
            <a:off x="301752" y="1527048"/>
            <a:ext cx="8503920" cy="4873752"/>
          </a:xfrm>
        </p:spPr>
        <p:txBody>
          <a:bodyPr>
            <a:normAutofit/>
          </a:bodyPr>
          <a:lstStyle/>
          <a:p>
            <a:pPr marL="0" indent="0">
              <a:buFont typeface="Wingdings" pitchFamily="2" charset="2"/>
              <a:buNone/>
              <a:defRPr/>
            </a:pPr>
            <a:r>
              <a:rPr lang="en-US" sz="2400" b="1" dirty="0" smtClean="0">
                <a:solidFill>
                  <a:schemeClr val="tx2"/>
                </a:solidFill>
              </a:rPr>
              <a:t>Things we like about the AFH</a:t>
            </a:r>
          </a:p>
          <a:p>
            <a:pPr marL="617220" lvl="3" indent="-342900">
              <a:spcAft>
                <a:spcPts val="1200"/>
              </a:spcAft>
              <a:buClr>
                <a:schemeClr val="accent1"/>
              </a:buClr>
              <a:buSzPct val="85000"/>
              <a:buFont typeface="+mj-lt"/>
              <a:buAutoNum type="arabicPeriod"/>
              <a:defRPr/>
            </a:pPr>
            <a:r>
              <a:rPr lang="en-US" sz="1800" dirty="0"/>
              <a:t>The AFH is a well thought out, research-based approach to improving the lives of everyone in a community. </a:t>
            </a:r>
          </a:p>
          <a:p>
            <a:pPr marL="617220" lvl="3" indent="-342900">
              <a:spcAft>
                <a:spcPts val="1200"/>
              </a:spcAft>
              <a:buClr>
                <a:schemeClr val="accent1"/>
              </a:buClr>
              <a:buSzPct val="85000"/>
              <a:buFont typeface="+mj-lt"/>
              <a:buAutoNum type="arabicPeriod"/>
              <a:defRPr/>
            </a:pPr>
            <a:r>
              <a:rPr lang="en-US" sz="1800" dirty="0"/>
              <a:t>A primary purpose of the AFH is building a foundation for long-term economic returns. </a:t>
            </a:r>
          </a:p>
          <a:p>
            <a:pPr marL="617220" lvl="3" indent="-342900">
              <a:spcAft>
                <a:spcPts val="1200"/>
              </a:spcAft>
              <a:buClr>
                <a:schemeClr val="accent1"/>
              </a:buClr>
              <a:buSzPct val="85000"/>
              <a:buFont typeface="+mj-lt"/>
              <a:buAutoNum type="arabicPeriod"/>
              <a:defRPr/>
            </a:pPr>
            <a:r>
              <a:rPr lang="en-US" sz="1800" dirty="0"/>
              <a:t>The AFH tool/guidance can help determine where communities can best intervene to affect positive change.  </a:t>
            </a:r>
          </a:p>
          <a:p>
            <a:pPr marL="617220" lvl="3" indent="-342900">
              <a:spcAft>
                <a:spcPts val="1200"/>
              </a:spcAft>
              <a:buClr>
                <a:schemeClr val="accent1"/>
              </a:buClr>
              <a:buSzPct val="85000"/>
              <a:buFont typeface="+mj-lt"/>
              <a:buAutoNum type="arabicPeriod"/>
              <a:defRPr/>
            </a:pPr>
            <a:r>
              <a:rPr lang="en-US" sz="1800" dirty="0"/>
              <a:t>The AFH tool, being more prescriptive than the AI, offers communities assurance that they are meeting HUD’s expectations. </a:t>
            </a:r>
          </a:p>
        </p:txBody>
      </p:sp>
    </p:spTree>
    <p:extLst>
      <p:ext uri="{BB962C8B-B14F-4D97-AF65-F5344CB8AC3E}">
        <p14:creationId xmlns:p14="http://schemas.microsoft.com/office/powerpoint/2010/main" xmlns="" val="993252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AFH Process</a:t>
            </a:r>
            <a:endParaRPr lang="en-US" dirty="0"/>
          </a:p>
        </p:txBody>
      </p:sp>
      <p:pic>
        <p:nvPicPr>
          <p:cNvPr id="5" name="Picture 4" descr="This figure is the AFFH Process Graphic. It is the shape of a diamond. Inside the diamond are the four major AFFH process steps: 1) Assess Past Goals, Strategies &amp; Actions, 2) Analyze Fair Housing Issues &amp; Identify Contributing Factors, 3) Prioritize Contributing Factors &amp; Justify the Prioritization, 4) Set Fair Housing Priorities &amp; Goals. Below are the next two fair housing steps: Link Fair Housing Priorities &amp; Goals to Subsequent Planning Processes, and Take Meaningful Actions. Outside of the diamond are the other major factors of the AFFH Process - Community Participation and Collaboration and Partnerships. "/>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118172" y="1468315"/>
            <a:ext cx="4932485" cy="4932485"/>
          </a:xfrm>
          <a:prstGeom prst="rect">
            <a:avLst/>
          </a:prstGeom>
        </p:spPr>
      </p:pic>
    </p:spTree>
    <p:extLst>
      <p:ext uri="{BB962C8B-B14F-4D97-AF65-F5344CB8AC3E}">
        <p14:creationId xmlns:p14="http://schemas.microsoft.com/office/powerpoint/2010/main" xmlns="" val="3886589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AFH Tool Background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solidFill>
                  <a:schemeClr val="tx2"/>
                </a:solidFill>
              </a:rPr>
              <a:t>The requirement to complete the Assessment of Fair Housing (AFH) Tool came out of the recent AFFH Rule</a:t>
            </a:r>
          </a:p>
          <a:p>
            <a:r>
              <a:rPr lang="en-US" dirty="0" smtClean="0">
                <a:solidFill>
                  <a:schemeClr val="tx2"/>
                </a:solidFill>
              </a:rPr>
              <a:t>AFH replaces the Analysis of Impediments (AI)</a:t>
            </a:r>
          </a:p>
          <a:p>
            <a:r>
              <a:rPr lang="en-US" dirty="0" smtClean="0">
                <a:solidFill>
                  <a:schemeClr val="tx2"/>
                </a:solidFill>
              </a:rPr>
              <a:t>HUD FHEO is now providing a template for the plan and nationally uniformed data</a:t>
            </a:r>
          </a:p>
          <a:p>
            <a:r>
              <a:rPr lang="en-US" dirty="0" smtClean="0">
                <a:solidFill>
                  <a:schemeClr val="tx2"/>
                </a:solidFill>
              </a:rPr>
              <a:t>Goal of the Tool is to help communities “take meaningful actions, in addition to combating discrimination, that overcome patterns of segregation and foster inclusive communities free from barriers that restrict access to opportunity based on protected characteristics”</a:t>
            </a:r>
          </a:p>
          <a:p>
            <a:r>
              <a:rPr lang="en-US" dirty="0" smtClean="0">
                <a:solidFill>
                  <a:schemeClr val="tx2"/>
                </a:solidFill>
              </a:rPr>
              <a:t>AFH Tool priorities, goals and actions must now be incorporated in Consolidated and Annual Action Plans </a:t>
            </a:r>
            <a:endParaRPr lang="en-US" dirty="0">
              <a:solidFill>
                <a:schemeClr val="tx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 Paso County, Colorado - Background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solidFill>
                  <a:schemeClr val="tx2"/>
                </a:solidFill>
              </a:rPr>
              <a:t>Population: 622,263 (of which 416,427 reside in the city of Colorado Springs)</a:t>
            </a:r>
          </a:p>
          <a:p>
            <a:r>
              <a:rPr lang="en-US" dirty="0" smtClean="0">
                <a:solidFill>
                  <a:schemeClr val="tx2"/>
                </a:solidFill>
              </a:rPr>
              <a:t>Over 2,000 sq. miles</a:t>
            </a:r>
          </a:p>
          <a:p>
            <a:r>
              <a:rPr lang="en-US" dirty="0" smtClean="0">
                <a:solidFill>
                  <a:schemeClr val="tx2"/>
                </a:solidFill>
              </a:rPr>
              <a:t>8 municipalities (Colorado Springs, Calhan, Fountain, Green Mountain Falls, Palmer Lake, Ramah, Manitou Springs and Monument) and large unincorporated area/population</a:t>
            </a:r>
          </a:p>
          <a:p>
            <a:r>
              <a:rPr lang="en-US" dirty="0" smtClean="0">
                <a:solidFill>
                  <a:schemeClr val="tx2"/>
                </a:solidFill>
              </a:rPr>
              <a:t>Diverse areas including rural farming land, populated urban areas and less dense mountainous areas</a:t>
            </a:r>
          </a:p>
          <a:p>
            <a:r>
              <a:rPr lang="en-US" dirty="0" smtClean="0">
                <a:solidFill>
                  <a:schemeClr val="tx2"/>
                </a:solidFill>
              </a:rPr>
              <a:t>Known for conservative politics </a:t>
            </a:r>
            <a:endParaRPr lang="en-US" dirty="0">
              <a:solidFill>
                <a:schemeClr val="tx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El Paso County, Colorado - Entitlement Community and PHAs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solidFill>
                  <a:schemeClr val="tx2"/>
                </a:solidFill>
              </a:rPr>
              <a:t>Designated an Urban County Entitlement Community in 2009</a:t>
            </a:r>
          </a:p>
          <a:p>
            <a:r>
              <a:rPr lang="en-US" dirty="0" smtClean="0">
                <a:solidFill>
                  <a:schemeClr val="tx2"/>
                </a:solidFill>
              </a:rPr>
              <a:t>El Paso County’s 2016 CDBG allocation is $938,995</a:t>
            </a:r>
          </a:p>
          <a:p>
            <a:r>
              <a:rPr lang="en-US" dirty="0" smtClean="0">
                <a:solidFill>
                  <a:schemeClr val="tx2"/>
                </a:solidFill>
              </a:rPr>
              <a:t>Serve low- to moderate-income residents throughout the county (unincorporated plus seven participating municipalities, excluding the City of Colorado Springs (Colorado Springs is an entitlement and has been receiving HUD funds since the 1970s)</a:t>
            </a:r>
          </a:p>
          <a:p>
            <a:r>
              <a:rPr lang="en-US" dirty="0" smtClean="0">
                <a:solidFill>
                  <a:schemeClr val="tx2"/>
                </a:solidFill>
              </a:rPr>
              <a:t>Two Public Housing Authorities – Fountain Housing Authority and Colorado Springs Regional Housing Authority</a:t>
            </a:r>
            <a:endParaRPr lang="en-US" dirty="0">
              <a:solidFill>
                <a:schemeClr val="tx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 Paso County, Colorado - AFH Details</a:t>
            </a:r>
            <a:endParaRPr lang="en-US" dirty="0"/>
          </a:p>
        </p:txBody>
      </p:sp>
      <p:sp>
        <p:nvSpPr>
          <p:cNvPr id="3" name="Content Placeholder 2"/>
          <p:cNvSpPr>
            <a:spLocks noGrp="1"/>
          </p:cNvSpPr>
          <p:nvPr>
            <p:ph sz="quarter" idx="1"/>
          </p:nvPr>
        </p:nvSpPr>
        <p:spPr/>
        <p:txBody>
          <a:bodyPr/>
          <a:lstStyle/>
          <a:p>
            <a:r>
              <a:rPr lang="en-US" dirty="0" smtClean="0">
                <a:solidFill>
                  <a:schemeClr val="tx2"/>
                </a:solidFill>
              </a:rPr>
              <a:t>El Paso County was the first and only Region VIII submitter in the 2016</a:t>
            </a:r>
          </a:p>
          <a:p>
            <a:r>
              <a:rPr lang="en-US" dirty="0" smtClean="0">
                <a:solidFill>
                  <a:schemeClr val="tx2"/>
                </a:solidFill>
              </a:rPr>
              <a:t>The El Paso County AFH was due to HUD on October 4, 2016</a:t>
            </a:r>
          </a:p>
          <a:p>
            <a:r>
              <a:rPr lang="en-US" dirty="0" smtClean="0">
                <a:solidFill>
                  <a:schemeClr val="tx2"/>
                </a:solidFill>
              </a:rPr>
              <a:t>El Paso County has had two meetings and two conference calls with our Region VIII FHEO Office</a:t>
            </a:r>
          </a:p>
          <a:p>
            <a:r>
              <a:rPr lang="en-US" dirty="0" smtClean="0">
                <a:solidFill>
                  <a:schemeClr val="tx2"/>
                </a:solidFill>
              </a:rPr>
              <a:t>El Paso County has no HUD-reported R/E CAPs</a:t>
            </a:r>
          </a:p>
          <a:p>
            <a:r>
              <a:rPr lang="en-US" dirty="0" smtClean="0">
                <a:solidFill>
                  <a:schemeClr val="tx2"/>
                </a:solidFill>
              </a:rPr>
              <a:t>The El Paso County AFH was accepted by HUD on December 1, 2016</a:t>
            </a:r>
            <a:endParaRPr lang="en-US" dirty="0">
              <a:solidFill>
                <a:schemeClr val="tx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El Paso County, CO - Implementation Schedule</a:t>
            </a:r>
            <a:endParaRPr lang="en-US" dirty="0"/>
          </a:p>
        </p:txBody>
      </p:sp>
      <p:graphicFrame>
        <p:nvGraphicFramePr>
          <p:cNvPr id="4" name="Content Placeholder 3"/>
          <p:cNvGraphicFramePr>
            <a:graphicFrameLocks noGrp="1"/>
          </p:cNvGraphicFramePr>
          <p:nvPr>
            <p:ph sz="quarter" idx="1"/>
          </p:nvPr>
        </p:nvGraphicFramePr>
        <p:xfrm>
          <a:off x="228599" y="1828800"/>
          <a:ext cx="8686800" cy="3276600"/>
        </p:xfrm>
        <a:graphic>
          <a:graphicData uri="http://schemas.openxmlformats.org/drawingml/2006/table">
            <a:tbl>
              <a:tblPr firstRow="1" bandRow="1">
                <a:tableStyleId>{5C22544A-7EE6-4342-B048-85BDC9FD1C3A}</a:tableStyleId>
              </a:tblPr>
              <a:tblGrid>
                <a:gridCol w="1085850"/>
                <a:gridCol w="1085850"/>
                <a:gridCol w="1085850"/>
                <a:gridCol w="1085850"/>
                <a:gridCol w="1085850"/>
                <a:gridCol w="1085850"/>
                <a:gridCol w="1085850"/>
                <a:gridCol w="1085850"/>
              </a:tblGrid>
              <a:tr h="464400">
                <a:tc>
                  <a:txBody>
                    <a:bodyPr/>
                    <a:lstStyle/>
                    <a:p>
                      <a:r>
                        <a:rPr lang="en-US" sz="1050" dirty="0" smtClean="0"/>
                        <a:t>February 2016</a:t>
                      </a:r>
                      <a:endParaRPr lang="en-US" sz="1050" dirty="0"/>
                    </a:p>
                  </a:txBody>
                  <a:tcPr/>
                </a:tc>
                <a:tc>
                  <a:txBody>
                    <a:bodyPr/>
                    <a:lstStyle/>
                    <a:p>
                      <a:r>
                        <a:rPr lang="en-US" sz="1050" dirty="0" smtClean="0"/>
                        <a:t>March 2016</a:t>
                      </a:r>
                      <a:endParaRPr lang="en-US" sz="1050" dirty="0"/>
                    </a:p>
                  </a:txBody>
                  <a:tcPr/>
                </a:tc>
                <a:tc>
                  <a:txBody>
                    <a:bodyPr/>
                    <a:lstStyle/>
                    <a:p>
                      <a:r>
                        <a:rPr lang="en-US" sz="1050" dirty="0" smtClean="0"/>
                        <a:t>April 2016</a:t>
                      </a:r>
                      <a:endParaRPr lang="en-US" sz="1050" dirty="0"/>
                    </a:p>
                  </a:txBody>
                  <a:tcPr/>
                </a:tc>
                <a:tc>
                  <a:txBody>
                    <a:bodyPr/>
                    <a:lstStyle/>
                    <a:p>
                      <a:r>
                        <a:rPr lang="en-US" sz="1050" dirty="0" smtClean="0"/>
                        <a:t>May 2016</a:t>
                      </a:r>
                      <a:endParaRPr lang="en-US" sz="1050" dirty="0"/>
                    </a:p>
                  </a:txBody>
                  <a:tcPr/>
                </a:tc>
                <a:tc>
                  <a:txBody>
                    <a:bodyPr/>
                    <a:lstStyle/>
                    <a:p>
                      <a:r>
                        <a:rPr lang="en-US" sz="1050" dirty="0" smtClean="0"/>
                        <a:t>June and July 2016</a:t>
                      </a:r>
                      <a:endParaRPr lang="en-US" sz="1050" dirty="0"/>
                    </a:p>
                  </a:txBody>
                  <a:tcPr/>
                </a:tc>
                <a:tc>
                  <a:txBody>
                    <a:bodyPr/>
                    <a:lstStyle/>
                    <a:p>
                      <a:r>
                        <a:rPr lang="en-US" sz="1050" dirty="0" smtClean="0"/>
                        <a:t>August 2016</a:t>
                      </a:r>
                      <a:endParaRPr lang="en-US" sz="1050" dirty="0"/>
                    </a:p>
                  </a:txBody>
                  <a:tcPr/>
                </a:tc>
                <a:tc>
                  <a:txBody>
                    <a:bodyPr/>
                    <a:lstStyle/>
                    <a:p>
                      <a:r>
                        <a:rPr lang="en-US" sz="1050" dirty="0" smtClean="0"/>
                        <a:t>September 2016</a:t>
                      </a:r>
                      <a:endParaRPr lang="en-US" sz="1050" dirty="0"/>
                    </a:p>
                  </a:txBody>
                  <a:tcPr/>
                </a:tc>
                <a:tc>
                  <a:txBody>
                    <a:bodyPr/>
                    <a:lstStyle/>
                    <a:p>
                      <a:r>
                        <a:rPr lang="en-US" sz="1050" dirty="0" smtClean="0"/>
                        <a:t>October 2016</a:t>
                      </a:r>
                      <a:endParaRPr lang="en-US" sz="1050" dirty="0"/>
                    </a:p>
                  </a:txBody>
                  <a:tcPr/>
                </a:tc>
              </a:tr>
              <a:tr h="2812200">
                <a:tc>
                  <a:txBody>
                    <a:bodyPr/>
                    <a:lstStyle/>
                    <a:p>
                      <a:pPr>
                        <a:buFont typeface="Arial" pitchFamily="34" charset="0"/>
                        <a:buChar char="•"/>
                      </a:pPr>
                      <a:r>
                        <a:rPr lang="en-US" sz="1200" dirty="0" smtClean="0">
                          <a:solidFill>
                            <a:schemeClr val="tx2"/>
                          </a:solidFill>
                        </a:rPr>
                        <a:t>Create Publi</a:t>
                      </a:r>
                      <a:r>
                        <a:rPr lang="en-US" sz="1200" baseline="0" dirty="0" smtClean="0">
                          <a:solidFill>
                            <a:schemeClr val="tx2"/>
                          </a:solidFill>
                        </a:rPr>
                        <a:t>c Survey and First Public Meeting Materials</a:t>
                      </a:r>
                      <a:endParaRPr lang="en-US" sz="1200" dirty="0">
                        <a:solidFill>
                          <a:schemeClr val="tx2"/>
                        </a:solidFill>
                      </a:endParaRPr>
                    </a:p>
                  </a:txBody>
                  <a:tcPr/>
                </a:tc>
                <a:tc>
                  <a:txBody>
                    <a:bodyPr/>
                    <a:lstStyle/>
                    <a:p>
                      <a:pPr>
                        <a:buFont typeface="Arial" pitchFamily="34" charset="0"/>
                        <a:buChar char="•"/>
                      </a:pPr>
                      <a:r>
                        <a:rPr lang="en-US" sz="1200" dirty="0" smtClean="0">
                          <a:solidFill>
                            <a:schemeClr val="tx2"/>
                          </a:solidFill>
                        </a:rPr>
                        <a:t>Have Regional</a:t>
                      </a:r>
                      <a:r>
                        <a:rPr lang="en-US" sz="1200" baseline="0" dirty="0" smtClean="0">
                          <a:solidFill>
                            <a:schemeClr val="tx2"/>
                          </a:solidFill>
                        </a:rPr>
                        <a:t> FHEO Office Review Survey and First Public Meeting Materials</a:t>
                      </a:r>
                      <a:endParaRPr lang="en-US" sz="1200" dirty="0">
                        <a:solidFill>
                          <a:schemeClr val="tx2"/>
                        </a:solidFill>
                      </a:endParaRPr>
                    </a:p>
                  </a:txBody>
                  <a:tcPr/>
                </a:tc>
                <a:tc>
                  <a:txBody>
                    <a:bodyPr/>
                    <a:lstStyle/>
                    <a:p>
                      <a:pPr>
                        <a:buFont typeface="Arial" pitchFamily="34" charset="0"/>
                        <a:buChar char="•"/>
                      </a:pPr>
                      <a:r>
                        <a:rPr lang="en-US" sz="1200" dirty="0" smtClean="0">
                          <a:solidFill>
                            <a:schemeClr val="tx2"/>
                          </a:solidFill>
                        </a:rPr>
                        <a:t>Hold</a:t>
                      </a:r>
                      <a:r>
                        <a:rPr lang="en-US" sz="1200" baseline="0" dirty="0" smtClean="0">
                          <a:solidFill>
                            <a:schemeClr val="tx2"/>
                          </a:solidFill>
                        </a:rPr>
                        <a:t> First Public Meetings at a variety of locations and times</a:t>
                      </a:r>
                    </a:p>
                    <a:p>
                      <a:pPr>
                        <a:buFont typeface="Arial" pitchFamily="34" charset="0"/>
                        <a:buChar char="•"/>
                      </a:pPr>
                      <a:r>
                        <a:rPr lang="en-US" sz="1200" baseline="0" dirty="0" smtClean="0">
                          <a:solidFill>
                            <a:schemeClr val="tx2"/>
                          </a:solidFill>
                        </a:rPr>
                        <a:t>Release Surveys</a:t>
                      </a:r>
                      <a:endParaRPr lang="en-US" sz="1200" dirty="0">
                        <a:solidFill>
                          <a:schemeClr val="tx2"/>
                        </a:solidFill>
                      </a:endParaRPr>
                    </a:p>
                  </a:txBody>
                  <a:tcPr/>
                </a:tc>
                <a:tc>
                  <a:txBody>
                    <a:bodyPr/>
                    <a:lstStyle/>
                    <a:p>
                      <a:pPr>
                        <a:buFont typeface="Arial" pitchFamily="34" charset="0"/>
                        <a:buChar char="•"/>
                      </a:pPr>
                      <a:r>
                        <a:rPr lang="en-US" sz="1200" dirty="0" smtClean="0">
                          <a:solidFill>
                            <a:schemeClr val="tx2"/>
                          </a:solidFill>
                        </a:rPr>
                        <a:t>Consults –</a:t>
                      </a:r>
                      <a:r>
                        <a:rPr lang="en-US" sz="1200" baseline="0" dirty="0" smtClean="0">
                          <a:solidFill>
                            <a:schemeClr val="tx2"/>
                          </a:solidFill>
                        </a:rPr>
                        <a:t> Various with a special focus on agencies that serve the disabled and Hispanic populations and PHAs</a:t>
                      </a:r>
                      <a:endParaRPr lang="en-US" sz="1200" dirty="0">
                        <a:solidFill>
                          <a:schemeClr val="tx2"/>
                        </a:solidFill>
                      </a:endParaRPr>
                    </a:p>
                  </a:txBody>
                  <a:tcPr/>
                </a:tc>
                <a:tc>
                  <a:txBody>
                    <a:bodyPr/>
                    <a:lstStyle/>
                    <a:p>
                      <a:pPr>
                        <a:buFont typeface="Arial" pitchFamily="34" charset="0"/>
                        <a:buChar char="•"/>
                      </a:pPr>
                      <a:r>
                        <a:rPr lang="en-US" sz="1200" dirty="0" smtClean="0">
                          <a:solidFill>
                            <a:schemeClr val="tx2"/>
                          </a:solidFill>
                        </a:rPr>
                        <a:t>Use all data collected:</a:t>
                      </a:r>
                      <a:r>
                        <a:rPr lang="en-US" sz="1200" baseline="0" dirty="0" smtClean="0">
                          <a:solidFill>
                            <a:schemeClr val="tx2"/>
                          </a:solidFill>
                        </a:rPr>
                        <a:t> HUD Mapping &amp; Tables; Surveys; Meetings; Consults;  Local Data to work on template</a:t>
                      </a:r>
                      <a:endParaRPr lang="en-US" sz="1200" dirty="0">
                        <a:solidFill>
                          <a:schemeClr val="tx2"/>
                        </a:solidFill>
                      </a:endParaRPr>
                    </a:p>
                  </a:txBody>
                  <a:tcPr/>
                </a:tc>
                <a:tc>
                  <a:txBody>
                    <a:bodyPr/>
                    <a:lstStyle/>
                    <a:p>
                      <a:pPr>
                        <a:buFont typeface="Arial" pitchFamily="34" charset="0"/>
                        <a:buChar char="•"/>
                      </a:pPr>
                      <a:r>
                        <a:rPr lang="en-US" sz="1200" dirty="0" smtClean="0">
                          <a:solidFill>
                            <a:schemeClr val="tx2"/>
                          </a:solidFill>
                        </a:rPr>
                        <a:t>30-day Public Comment</a:t>
                      </a:r>
                      <a:r>
                        <a:rPr lang="en-US" sz="1200" baseline="0" dirty="0" smtClean="0">
                          <a:solidFill>
                            <a:schemeClr val="tx2"/>
                          </a:solidFill>
                        </a:rPr>
                        <a:t> Period (required by AFH Tool)</a:t>
                      </a:r>
                      <a:endParaRPr lang="en-US" sz="1200" dirty="0">
                        <a:solidFill>
                          <a:schemeClr val="tx2"/>
                        </a:solidFill>
                      </a:endParaRPr>
                    </a:p>
                  </a:txBody>
                  <a:tcPr/>
                </a:tc>
                <a:tc>
                  <a:txBody>
                    <a:bodyPr/>
                    <a:lstStyle/>
                    <a:p>
                      <a:pPr>
                        <a:buFont typeface="Arial" pitchFamily="34" charset="0"/>
                        <a:buChar char="•"/>
                      </a:pPr>
                      <a:r>
                        <a:rPr lang="en-US" sz="1200" dirty="0" smtClean="0">
                          <a:solidFill>
                            <a:schemeClr val="tx2"/>
                          </a:solidFill>
                        </a:rPr>
                        <a:t>Finalize</a:t>
                      </a:r>
                      <a:r>
                        <a:rPr lang="en-US" sz="1200" baseline="0" dirty="0" smtClean="0">
                          <a:solidFill>
                            <a:schemeClr val="tx2"/>
                          </a:solidFill>
                        </a:rPr>
                        <a:t> Document</a:t>
                      </a:r>
                    </a:p>
                    <a:p>
                      <a:pPr>
                        <a:buFont typeface="Arial" pitchFamily="34" charset="0"/>
                        <a:buChar char="•"/>
                      </a:pPr>
                      <a:r>
                        <a:rPr lang="en-US" sz="1200" baseline="0" dirty="0" smtClean="0">
                          <a:solidFill>
                            <a:schemeClr val="tx2"/>
                          </a:solidFill>
                        </a:rPr>
                        <a:t>Final Public Meeting</a:t>
                      </a:r>
                    </a:p>
                    <a:p>
                      <a:endParaRPr lang="en-US" sz="1200" dirty="0">
                        <a:solidFill>
                          <a:schemeClr val="tx2"/>
                        </a:solidFill>
                      </a:endParaRPr>
                    </a:p>
                  </a:txBody>
                  <a:tcPr/>
                </a:tc>
                <a:tc>
                  <a:txBody>
                    <a:bodyPr/>
                    <a:lstStyle/>
                    <a:p>
                      <a:pPr>
                        <a:buFont typeface="Arial" pitchFamily="34" charset="0"/>
                        <a:buChar char="•"/>
                      </a:pPr>
                      <a:r>
                        <a:rPr lang="en-US" sz="1200" dirty="0" smtClean="0">
                          <a:solidFill>
                            <a:schemeClr val="tx2"/>
                          </a:solidFill>
                        </a:rPr>
                        <a:t>Submit AFH Tool to HUD</a:t>
                      </a:r>
                    </a:p>
                    <a:p>
                      <a:pPr>
                        <a:buFont typeface="Arial" pitchFamily="34" charset="0"/>
                        <a:buChar char="•"/>
                      </a:pPr>
                      <a:r>
                        <a:rPr lang="en-US" sz="1200" dirty="0" smtClean="0">
                          <a:solidFill>
                            <a:schemeClr val="tx2"/>
                          </a:solidFill>
                        </a:rPr>
                        <a:t>HUD has 60 days to approve and request additional information</a:t>
                      </a:r>
                      <a:endParaRPr lang="en-US" sz="1200" dirty="0">
                        <a:solidFill>
                          <a:schemeClr val="tx2"/>
                        </a:solidFill>
                      </a:endParaRP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El Paso County, CO </a:t>
            </a:r>
            <a:r>
              <a:rPr lang="en-US" smtClean="0"/>
              <a:t/>
            </a:r>
            <a:br>
              <a:rPr lang="en-US" smtClean="0"/>
            </a:br>
            <a:r>
              <a:rPr lang="en-US" smtClean="0"/>
              <a:t>Early </a:t>
            </a:r>
            <a:r>
              <a:rPr lang="en-US" dirty="0" smtClean="0"/>
              <a:t>Challenges of AFH Implementation </a:t>
            </a:r>
            <a:endParaRPr lang="en-US" dirty="0"/>
          </a:p>
        </p:txBody>
      </p:sp>
      <p:sp>
        <p:nvSpPr>
          <p:cNvPr id="3" name="Content Placeholder 2"/>
          <p:cNvSpPr>
            <a:spLocks noGrp="1"/>
          </p:cNvSpPr>
          <p:nvPr>
            <p:ph sz="quarter" idx="1"/>
          </p:nvPr>
        </p:nvSpPr>
        <p:spPr/>
        <p:txBody>
          <a:bodyPr>
            <a:normAutofit fontScale="62500" lnSpcReduction="20000"/>
          </a:bodyPr>
          <a:lstStyle/>
          <a:p>
            <a:endParaRPr lang="en-US" sz="2900" b="1" dirty="0" smtClean="0"/>
          </a:p>
          <a:p>
            <a:r>
              <a:rPr lang="en-US" sz="2900" b="1" dirty="0" smtClean="0">
                <a:solidFill>
                  <a:schemeClr val="tx2"/>
                </a:solidFill>
              </a:rPr>
              <a:t>Public/Political Perception of the AFFH Rule and AFH Tool</a:t>
            </a:r>
          </a:p>
          <a:p>
            <a:r>
              <a:rPr lang="en-US" sz="2900" b="1" dirty="0" smtClean="0">
                <a:solidFill>
                  <a:schemeClr val="tx2"/>
                </a:solidFill>
              </a:rPr>
              <a:t>HUD’s Involvement &amp; HUD HQ’s encouragement to complete regional plans</a:t>
            </a:r>
          </a:p>
          <a:p>
            <a:r>
              <a:rPr lang="en-US" sz="2900" b="1" dirty="0" smtClean="0">
                <a:solidFill>
                  <a:schemeClr val="tx2"/>
                </a:solidFill>
              </a:rPr>
              <a:t>Resources Needed for Completion: </a:t>
            </a:r>
            <a:r>
              <a:rPr lang="en-US" sz="2900" dirty="0" smtClean="0">
                <a:solidFill>
                  <a:schemeClr val="tx2"/>
                </a:solidFill>
              </a:rPr>
              <a:t>HUD is estimating 200 hours of staff time with no additional planning and administration funding</a:t>
            </a:r>
          </a:p>
          <a:p>
            <a:r>
              <a:rPr lang="en-US" sz="2900" b="1" dirty="0" smtClean="0">
                <a:solidFill>
                  <a:schemeClr val="tx2"/>
                </a:solidFill>
              </a:rPr>
              <a:t>Guidance with Supplied/Needed Resources: </a:t>
            </a:r>
            <a:r>
              <a:rPr lang="en-US" sz="2900" dirty="0" smtClean="0">
                <a:solidFill>
                  <a:schemeClr val="tx2"/>
                </a:solidFill>
              </a:rPr>
              <a:t>Mapping/Data tool, Secured Systems Interface, AFFH Rule Guidebook (219 pages), AFH Tool Template, Access to Local Data</a:t>
            </a:r>
          </a:p>
          <a:p>
            <a:r>
              <a:rPr lang="en-US" sz="2900" b="1" dirty="0" smtClean="0">
                <a:solidFill>
                  <a:schemeClr val="tx2"/>
                </a:solidFill>
              </a:rPr>
              <a:t>Guidance on Public Participation/Community Involvement: </a:t>
            </a:r>
            <a:r>
              <a:rPr lang="en-US" sz="2900" dirty="0" smtClean="0">
                <a:solidFill>
                  <a:schemeClr val="tx2"/>
                </a:solidFill>
              </a:rPr>
              <a:t>The AFH Tool requires robust public participation/community involvement. How will that look for our community?</a:t>
            </a:r>
          </a:p>
          <a:p>
            <a:r>
              <a:rPr lang="en-US" sz="2900" b="1" dirty="0" smtClean="0">
                <a:solidFill>
                  <a:schemeClr val="tx2"/>
                </a:solidFill>
              </a:rPr>
              <a:t>Effective and Realistic Ways to Turn Fair Housing Goals and Priorities into Meaningful Actions:</a:t>
            </a:r>
            <a:r>
              <a:rPr lang="en-US" sz="2900" dirty="0" smtClean="0">
                <a:solidFill>
                  <a:schemeClr val="tx2"/>
                </a:solidFill>
              </a:rPr>
              <a:t> This is a strong theme throughout both the AFFH Rule and AFH Tool and we will be discussing both internally and with our regional HUD office the best way to approach this</a:t>
            </a:r>
            <a:endParaRPr lang="en-US" sz="2900" b="1" dirty="0" smtClean="0">
              <a:solidFill>
                <a:schemeClr val="tx2"/>
              </a:solidFill>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 Involvement</a:t>
            </a:r>
            <a:endParaRPr lang="en-US" dirty="0"/>
          </a:p>
        </p:txBody>
      </p:sp>
      <p:sp>
        <p:nvSpPr>
          <p:cNvPr id="3" name="Content Placeholder 2"/>
          <p:cNvSpPr>
            <a:spLocks noGrp="1"/>
          </p:cNvSpPr>
          <p:nvPr>
            <p:ph sz="quarter" idx="1"/>
          </p:nvPr>
        </p:nvSpPr>
        <p:spPr/>
        <p:txBody>
          <a:bodyPr/>
          <a:lstStyle/>
          <a:p>
            <a:r>
              <a:rPr lang="en-US" dirty="0" smtClean="0">
                <a:solidFill>
                  <a:schemeClr val="tx2"/>
                </a:solidFill>
              </a:rPr>
              <a:t>HUD HQ started off with monthly national conference calls, then it transformed into communities working with their regional FHEO Office</a:t>
            </a:r>
          </a:p>
          <a:p>
            <a:r>
              <a:rPr lang="en-US" dirty="0" smtClean="0">
                <a:solidFill>
                  <a:schemeClr val="tx2"/>
                </a:solidFill>
              </a:rPr>
              <a:t>El Paso County has had two meetings and two conference calls with our Region VIII FHEO Office</a:t>
            </a:r>
          </a:p>
          <a:p>
            <a:r>
              <a:rPr lang="en-US" dirty="0" smtClean="0">
                <a:solidFill>
                  <a:schemeClr val="tx2"/>
                </a:solidFill>
              </a:rPr>
              <a:t>HUD FHEO Office staff offered to meet with elected officials and/or attend public meetings</a:t>
            </a:r>
          </a:p>
          <a:p>
            <a:r>
              <a:rPr lang="en-US" dirty="0" smtClean="0">
                <a:solidFill>
                  <a:schemeClr val="tx2"/>
                </a:solidFill>
              </a:rPr>
              <a:t>HUD FHEO made a few minor comments regarding the AFH draft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en-US" sz="3200" b="1" dirty="0" smtClean="0"/>
              <a:t> </a:t>
            </a:r>
            <a:r>
              <a:rPr lang="en-US" sz="2700" b="1" dirty="0" smtClean="0"/>
              <a:t>Public/Political Perception of the AFFH Rule and AFH Tool</a:t>
            </a:r>
            <a:endParaRPr lang="en-US" sz="2700" dirty="0"/>
          </a:p>
        </p:txBody>
      </p:sp>
      <p:sp>
        <p:nvSpPr>
          <p:cNvPr id="3" name="Content Placeholder 2"/>
          <p:cNvSpPr>
            <a:spLocks noGrp="1"/>
          </p:cNvSpPr>
          <p:nvPr>
            <p:ph sz="quarter" idx="1"/>
          </p:nvPr>
        </p:nvSpPr>
        <p:spPr/>
        <p:txBody>
          <a:bodyPr/>
          <a:lstStyle/>
          <a:p>
            <a:r>
              <a:rPr lang="en-US" dirty="0" smtClean="0">
                <a:solidFill>
                  <a:schemeClr val="tx2"/>
                </a:solidFill>
              </a:rPr>
              <a:t>The Final Rule on Affirmatively Furthering Fair Housing was published On July 16, 2015.</a:t>
            </a:r>
          </a:p>
          <a:p>
            <a:r>
              <a:rPr lang="en-US" dirty="0" smtClean="0">
                <a:solidFill>
                  <a:schemeClr val="tx2"/>
                </a:solidFill>
              </a:rPr>
              <a:t>Fair Housing Law has not changed</a:t>
            </a:r>
          </a:p>
          <a:p>
            <a:r>
              <a:rPr lang="en-US" dirty="0" smtClean="0">
                <a:solidFill>
                  <a:schemeClr val="tx2"/>
                </a:solidFill>
              </a:rPr>
              <a:t>Concern over federal overreach- particularly local planning and zoning codes</a:t>
            </a:r>
          </a:p>
          <a:p>
            <a:r>
              <a:rPr lang="en-US" dirty="0" smtClean="0">
                <a:solidFill>
                  <a:schemeClr val="tx2"/>
                </a:solidFill>
              </a:rPr>
              <a:t>Westchester Case and Supreme Court’s Disparate Impact Case</a:t>
            </a:r>
          </a:p>
          <a:p>
            <a:r>
              <a:rPr lang="en-US" dirty="0" smtClean="0">
                <a:solidFill>
                  <a:schemeClr val="tx2"/>
                </a:solidFill>
              </a:rPr>
              <a:t>Several discussions were had with elected officials about the AFFH Rule/ AFH Tool</a:t>
            </a:r>
          </a:p>
          <a:p>
            <a:endParaRPr lang="en-US" dirty="0"/>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Housing Overview</a:t>
            </a:r>
            <a:endParaRPr lang="en-US" dirty="0"/>
          </a:p>
        </p:txBody>
      </p:sp>
      <p:sp>
        <p:nvSpPr>
          <p:cNvPr id="3" name="Content Placeholder 2"/>
          <p:cNvSpPr>
            <a:spLocks noGrp="1"/>
          </p:cNvSpPr>
          <p:nvPr>
            <p:ph sz="quarter" idx="1"/>
          </p:nvPr>
        </p:nvSpPr>
        <p:spPr/>
        <p:txBody>
          <a:bodyPr/>
          <a:lstStyle/>
          <a:p>
            <a:pPr marL="0" indent="0">
              <a:buFont typeface="Wingdings" pitchFamily="2" charset="2"/>
              <a:buNone/>
              <a:defRPr/>
            </a:pPr>
            <a:r>
              <a:rPr lang="en-US" sz="2400" b="1" dirty="0">
                <a:solidFill>
                  <a:schemeClr val="tx2"/>
                </a:solidFill>
              </a:rPr>
              <a:t>Fair Housing Act (FHA):</a:t>
            </a:r>
          </a:p>
          <a:p>
            <a:pPr marL="548640" lvl="3" indent="-274320">
              <a:spcAft>
                <a:spcPts val="1200"/>
              </a:spcAft>
              <a:buClr>
                <a:schemeClr val="accent1"/>
              </a:buClr>
              <a:buSzPct val="85000"/>
              <a:buFont typeface="Wingdings 2"/>
              <a:buChar char=""/>
              <a:defRPr/>
            </a:pPr>
            <a:r>
              <a:rPr lang="en-US" sz="1800" dirty="0"/>
              <a:t>Title VIII of the Civil Rights Act of 1968, prohibits discrimination in the sale, rental and financing of dwellings based on race, color, religion, sex and national origin.</a:t>
            </a:r>
          </a:p>
          <a:p>
            <a:pPr marL="548640" lvl="3" indent="-274320">
              <a:spcAft>
                <a:spcPts val="1200"/>
              </a:spcAft>
              <a:buClr>
                <a:schemeClr val="accent1"/>
              </a:buClr>
              <a:buSzPct val="85000"/>
              <a:buFont typeface="Wingdings 2"/>
              <a:buChar char=""/>
              <a:defRPr/>
            </a:pPr>
            <a:r>
              <a:rPr lang="en-US" sz="1800" dirty="0"/>
              <a:t>Amended in 1988 to prohibit discrimination on the basis of disability or familial status and to require accessible units as part of multifamily units built after 1991.</a:t>
            </a:r>
          </a:p>
          <a:p>
            <a:pPr marL="0" indent="0">
              <a:buNone/>
              <a:defRPr/>
            </a:pPr>
            <a:r>
              <a:rPr lang="en-US" sz="2400" b="1" dirty="0">
                <a:solidFill>
                  <a:schemeClr val="tx2"/>
                </a:solidFill>
              </a:rPr>
              <a:t>Affirmatively Furthering Fair Housing(AFFH):</a:t>
            </a:r>
          </a:p>
          <a:p>
            <a:pPr marL="548640" lvl="3" indent="-274320">
              <a:spcAft>
                <a:spcPts val="1200"/>
              </a:spcAft>
              <a:buClr>
                <a:schemeClr val="accent1"/>
              </a:buClr>
              <a:buSzPct val="85000"/>
              <a:buFont typeface="Wingdings 2"/>
              <a:buChar char=""/>
              <a:defRPr/>
            </a:pPr>
            <a:r>
              <a:rPr lang="en-US" sz="1800" dirty="0"/>
              <a:t>AFFH  provision enacted with the Fair Housing Act (FHA of 1968) and executive orders</a:t>
            </a:r>
          </a:p>
          <a:p>
            <a:pPr marL="548640" lvl="3" indent="-274320">
              <a:spcAft>
                <a:spcPts val="1200"/>
              </a:spcAft>
              <a:buClr>
                <a:schemeClr val="accent1"/>
              </a:buClr>
              <a:buSzPct val="85000"/>
              <a:buFont typeface="Wingdings 2"/>
              <a:buChar char=""/>
              <a:defRPr/>
            </a:pPr>
            <a:r>
              <a:rPr lang="en-US" sz="1800" dirty="0"/>
              <a:t>The AFFH obligation extends to all federal agencies that administer housing and urban development programs. </a:t>
            </a:r>
          </a:p>
          <a:p>
            <a:pPr marL="508000" lvl="2" indent="0">
              <a:spcAft>
                <a:spcPts val="1200"/>
              </a:spcAft>
              <a:buClr>
                <a:srgbClr val="F86048"/>
              </a:buClr>
              <a:buNone/>
              <a:defRPr/>
            </a:pPr>
            <a:endParaRPr lang="en-US" sz="1800" dirty="0"/>
          </a:p>
          <a:p>
            <a:endParaRPr lang="en-US" dirty="0"/>
          </a:p>
        </p:txBody>
      </p:sp>
    </p:spTree>
    <p:extLst>
      <p:ext uri="{BB962C8B-B14F-4D97-AF65-F5344CB8AC3E}">
        <p14:creationId xmlns:p14="http://schemas.microsoft.com/office/powerpoint/2010/main" xmlns="" val="902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AFH Tool Resources to Consider </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solidFill>
                  <a:schemeClr val="tx2"/>
                </a:solidFill>
              </a:rPr>
              <a:t>HUD Resources: AFFH Rule, AFH Tool Template, AFFH Rule Guidebook, AFFH Data Mapping Tool, HUD YouTube Trainings</a:t>
            </a:r>
          </a:p>
          <a:p>
            <a:pPr lvl="1"/>
            <a:r>
              <a:rPr lang="en-US" dirty="0" smtClean="0">
                <a:hlinkClick r:id="rId2"/>
              </a:rPr>
              <a:t>https://www.huduser.gov/portal/affht_pt.html#affh</a:t>
            </a:r>
            <a:endParaRPr lang="en-US" dirty="0" smtClean="0"/>
          </a:p>
          <a:p>
            <a:pPr marL="274320" lvl="1">
              <a:buClr>
                <a:schemeClr val="accent1"/>
              </a:buClr>
              <a:buSzPct val="85000"/>
              <a:buFont typeface="Wingdings 2"/>
              <a:buChar char=""/>
            </a:pPr>
            <a:r>
              <a:rPr lang="en-US" sz="2700" dirty="0" smtClean="0"/>
              <a:t>Secure Systems Log-in (to complete the AFH Tool Template):</a:t>
            </a:r>
          </a:p>
          <a:p>
            <a:pPr lvl="1"/>
            <a:r>
              <a:rPr lang="en-US" dirty="0" smtClean="0">
                <a:hlinkClick r:id="rId2"/>
              </a:rPr>
              <a:t>https://hudapps.hud.gov/login/login_wass_external.fcc?TYPE=33554433&amp;REALMOID=06-baab0df5-575f-1022-a49b-83d8f1ba0cb3&amp;GUID=&amp;SMAUTHREASON=0&amp;METHOD=GET&amp;SMAGENTNAME=-SM-VhDCnCGdwu3fOh0Zpa2OlI%2bk4WtkkqqpBZaCBHIijqHeFEsXqHx2gwUKFRpMjSQF&amp;TARGET=-SM-https%3a%2f%2fhudapps.hud.gov%2fHUD_Systems%2f</a:t>
            </a:r>
          </a:p>
          <a:p>
            <a:r>
              <a:rPr lang="en-US" dirty="0" smtClean="0">
                <a:solidFill>
                  <a:srgbClr val="FF0000"/>
                </a:solidFill>
              </a:rPr>
              <a:t>Local Data* </a:t>
            </a:r>
          </a:p>
          <a:p>
            <a:r>
              <a:rPr lang="en-US" dirty="0" smtClean="0">
                <a:solidFill>
                  <a:schemeClr val="tx2"/>
                </a:solidFill>
              </a:rPr>
              <a:t>Regional FHEO Office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Public Participation</a:t>
            </a:r>
            <a:endParaRPr lang="en-US"/>
          </a:p>
        </p:txBody>
      </p:sp>
      <p:sp>
        <p:nvSpPr>
          <p:cNvPr id="3" name="Content Placeholder 2"/>
          <p:cNvSpPr>
            <a:spLocks noGrp="1"/>
          </p:cNvSpPr>
          <p:nvPr>
            <p:ph sz="quarter" idx="1"/>
          </p:nvPr>
        </p:nvSpPr>
        <p:spPr/>
        <p:txBody>
          <a:bodyPr/>
          <a:lstStyle/>
          <a:p>
            <a:r>
              <a:rPr lang="en-US" dirty="0" smtClean="0">
                <a:solidFill>
                  <a:schemeClr val="tx2"/>
                </a:solidFill>
              </a:rPr>
              <a:t>Consultations/ Outreach</a:t>
            </a:r>
          </a:p>
          <a:p>
            <a:r>
              <a:rPr lang="en-US" dirty="0" smtClean="0">
                <a:solidFill>
                  <a:schemeClr val="tx2"/>
                </a:solidFill>
              </a:rPr>
              <a:t>Public Meetings</a:t>
            </a:r>
          </a:p>
          <a:p>
            <a:r>
              <a:rPr lang="en-US" dirty="0" smtClean="0">
                <a:solidFill>
                  <a:schemeClr val="tx2"/>
                </a:solidFill>
              </a:rPr>
              <a:t>Public Surveys</a:t>
            </a:r>
          </a:p>
          <a:p>
            <a:r>
              <a:rPr lang="en-US" dirty="0" smtClean="0">
                <a:solidFill>
                  <a:schemeClr val="tx2"/>
                </a:solidFill>
              </a:rPr>
              <a:t>Comment Period</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and Secondary Data Sources</a:t>
            </a:r>
            <a:endParaRPr lang="en-US" dirty="0"/>
          </a:p>
        </p:txBody>
      </p:sp>
      <p:sp>
        <p:nvSpPr>
          <p:cNvPr id="3" name="Content Placeholder 2"/>
          <p:cNvSpPr>
            <a:spLocks noGrp="1"/>
          </p:cNvSpPr>
          <p:nvPr>
            <p:ph sz="quarter" idx="1"/>
          </p:nvPr>
        </p:nvSpPr>
        <p:spPr/>
        <p:txBody>
          <a:bodyPr>
            <a:normAutofit fontScale="55000" lnSpcReduction="20000"/>
          </a:bodyPr>
          <a:lstStyle/>
          <a:p>
            <a:pPr lvl="0"/>
            <a:r>
              <a:rPr lang="en-US" sz="2900" dirty="0" smtClean="0">
                <a:solidFill>
                  <a:schemeClr val="tx2"/>
                </a:solidFill>
              </a:rPr>
              <a:t>HUD’s Affirmatively Furthering Fair Housing Data and Mapping Tool.</a:t>
            </a:r>
          </a:p>
          <a:p>
            <a:pPr lvl="0"/>
            <a:r>
              <a:rPr lang="en-US" sz="2900" dirty="0" smtClean="0">
                <a:solidFill>
                  <a:schemeClr val="tx2"/>
                </a:solidFill>
              </a:rPr>
              <a:t>Regional Affordable Housing Needs Assessment </a:t>
            </a:r>
          </a:p>
          <a:p>
            <a:pPr lvl="0"/>
            <a:r>
              <a:rPr lang="en-US" sz="2900" dirty="0" smtClean="0">
                <a:solidFill>
                  <a:schemeClr val="tx2"/>
                </a:solidFill>
              </a:rPr>
              <a:t>Affordable and Accessible Housing Needs and Barriers </a:t>
            </a:r>
          </a:p>
          <a:p>
            <a:pPr lvl="0"/>
            <a:r>
              <a:rPr lang="en-US" sz="2900" dirty="0" smtClean="0">
                <a:solidFill>
                  <a:schemeClr val="tx2"/>
                </a:solidFill>
              </a:rPr>
              <a:t>Census Data - multiple year census and ACS data retrieved from census.gov.</a:t>
            </a:r>
          </a:p>
          <a:p>
            <a:pPr lvl="0"/>
            <a:r>
              <a:rPr lang="en-US" sz="2900" dirty="0" smtClean="0">
                <a:solidFill>
                  <a:schemeClr val="tx2"/>
                </a:solidFill>
              </a:rPr>
              <a:t>El Paso County sponsored Public Meetings and Consults </a:t>
            </a:r>
          </a:p>
          <a:p>
            <a:pPr lvl="0"/>
            <a:r>
              <a:rPr lang="en-US" sz="2900" dirty="0" smtClean="0">
                <a:solidFill>
                  <a:schemeClr val="tx2"/>
                </a:solidFill>
              </a:rPr>
              <a:t>El Paso County Assessment of Fair Housing Survey </a:t>
            </a:r>
          </a:p>
          <a:p>
            <a:pPr lvl="0"/>
            <a:r>
              <a:rPr lang="en-US" sz="2900" dirty="0" smtClean="0">
                <a:solidFill>
                  <a:schemeClr val="tx2"/>
                </a:solidFill>
              </a:rPr>
              <a:t>Pikes Peak Area of Council of Governments (PPACG)- FY 2017-2021 Transportation Improvement Program Plan</a:t>
            </a:r>
          </a:p>
          <a:p>
            <a:pPr lvl="0"/>
            <a:r>
              <a:rPr lang="en-US" sz="2900" dirty="0" smtClean="0">
                <a:solidFill>
                  <a:schemeClr val="tx2"/>
                </a:solidFill>
              </a:rPr>
              <a:t>Colorado Springs Metro Transit Map &amp; Data </a:t>
            </a:r>
          </a:p>
          <a:p>
            <a:pPr lvl="0"/>
            <a:r>
              <a:rPr lang="en-US" sz="2900" dirty="0" smtClean="0">
                <a:solidFill>
                  <a:schemeClr val="tx2"/>
                </a:solidFill>
              </a:rPr>
              <a:t>Fountain Municipal Transit Map &amp; Data</a:t>
            </a:r>
          </a:p>
          <a:p>
            <a:pPr lvl="0"/>
            <a:r>
              <a:rPr lang="en-US" sz="2900" dirty="0" smtClean="0">
                <a:solidFill>
                  <a:schemeClr val="tx2"/>
                </a:solidFill>
              </a:rPr>
              <a:t>El Paso County School Districts Map &amp; Data</a:t>
            </a:r>
          </a:p>
          <a:p>
            <a:pPr lvl="0"/>
            <a:r>
              <a:rPr lang="en-US" sz="2900" dirty="0" smtClean="0">
                <a:solidFill>
                  <a:schemeClr val="tx2"/>
                </a:solidFill>
              </a:rPr>
              <a:t>Colorado Department of Public Health and Environment (CDPHE) PFC Report &amp; Maps </a:t>
            </a:r>
          </a:p>
          <a:p>
            <a:pPr lvl="0"/>
            <a:r>
              <a:rPr lang="en-US" sz="2900" dirty="0" smtClean="0">
                <a:solidFill>
                  <a:schemeClr val="tx2"/>
                </a:solidFill>
              </a:rPr>
              <a:t>Fort Carson 25-Year Sustainability Goal Plan &amp; other related news articles </a:t>
            </a:r>
          </a:p>
          <a:p>
            <a:pPr lvl="0"/>
            <a:r>
              <a:rPr lang="en-US" sz="2900" dirty="0" smtClean="0">
                <a:solidFill>
                  <a:schemeClr val="tx2"/>
                </a:solidFill>
              </a:rPr>
              <a:t>Colorado Housing and Finance Authority - Low Income Housing Tax Credit Map &amp; Data.</a:t>
            </a:r>
          </a:p>
          <a:p>
            <a:pPr lvl="0"/>
            <a:r>
              <a:rPr lang="en-US" sz="2900" dirty="0" smtClean="0">
                <a:solidFill>
                  <a:schemeClr val="tx2"/>
                </a:solidFill>
              </a:rPr>
              <a:t>Department of Regulatory Agencies/Colorado Civil Rights Division </a:t>
            </a:r>
          </a:p>
          <a:p>
            <a:pPr lvl="0"/>
            <a:r>
              <a:rPr lang="en-US" sz="2900" dirty="0" smtClean="0">
                <a:solidFill>
                  <a:schemeClr val="tx2"/>
                </a:solidFill>
              </a:rPr>
              <a:t>U.S. Department of Housing and Urban Development/Fair Housing and Equal Opportunity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R/E CAPs</a:t>
            </a:r>
            <a:endParaRPr lang="en-US" dirty="0"/>
          </a:p>
        </p:txBody>
      </p:sp>
      <p:sp>
        <p:nvSpPr>
          <p:cNvPr id="3" name="Content Placeholder 2"/>
          <p:cNvSpPr>
            <a:spLocks noGrp="1"/>
          </p:cNvSpPr>
          <p:nvPr>
            <p:ph sz="quarter" idx="1"/>
          </p:nvPr>
        </p:nvSpPr>
        <p:spPr/>
        <p:txBody>
          <a:bodyPr/>
          <a:lstStyle/>
          <a:p>
            <a:r>
              <a:rPr lang="en-US" dirty="0" smtClean="0">
                <a:solidFill>
                  <a:schemeClr val="tx2"/>
                </a:solidFill>
              </a:rPr>
              <a:t>This is a very important aspect of the AFH Tool </a:t>
            </a:r>
          </a:p>
          <a:p>
            <a:r>
              <a:rPr lang="en-US" dirty="0" smtClean="0">
                <a:solidFill>
                  <a:schemeClr val="tx2"/>
                </a:solidFill>
              </a:rPr>
              <a:t>El Paso County does not have any R/E CAPs</a:t>
            </a:r>
          </a:p>
          <a:p>
            <a:r>
              <a:rPr lang="en-US" dirty="0" smtClean="0">
                <a:solidFill>
                  <a:schemeClr val="tx2"/>
                </a:solidFill>
              </a:rPr>
              <a:t>If you have R/E CAPs I would strongly encourage you framing goals around addressing them </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u="sng" dirty="0" smtClean="0">
                <a:solidFill>
                  <a:schemeClr val="tx2"/>
                </a:solidFill>
              </a:rPr>
              <a:t>AFH Goal #1:</a:t>
            </a:r>
            <a:r>
              <a:rPr lang="en-US" dirty="0" smtClean="0">
                <a:solidFill>
                  <a:schemeClr val="tx2"/>
                </a:solidFill>
              </a:rPr>
              <a:t> Improve access to transportation services and infrastructure, remove impediments to mobility and increase access to opportunities</a:t>
            </a:r>
          </a:p>
          <a:p>
            <a:r>
              <a:rPr lang="en-US" u="sng" dirty="0" smtClean="0">
                <a:solidFill>
                  <a:schemeClr val="tx2"/>
                </a:solidFill>
              </a:rPr>
              <a:t>AFH Goal #2:</a:t>
            </a:r>
            <a:r>
              <a:rPr lang="en-US" dirty="0" smtClean="0">
                <a:solidFill>
                  <a:schemeClr val="tx2"/>
                </a:solidFill>
              </a:rPr>
              <a:t> Assist in the development of additional publicly- supported affordable housing units in areas of opportunity</a:t>
            </a:r>
          </a:p>
          <a:p>
            <a:r>
              <a:rPr lang="en-US" u="sng" dirty="0" smtClean="0">
                <a:solidFill>
                  <a:schemeClr val="tx2"/>
                </a:solidFill>
              </a:rPr>
              <a:t>AFH Goal #3:</a:t>
            </a:r>
            <a:r>
              <a:rPr lang="en-US" dirty="0" smtClean="0">
                <a:solidFill>
                  <a:schemeClr val="tx2"/>
                </a:solidFill>
              </a:rPr>
              <a:t> Rehabilitation of pre-existing housing inventory to increase affordable, accessible housing choices</a:t>
            </a:r>
          </a:p>
          <a:p>
            <a:r>
              <a:rPr lang="en-US" u="sng" dirty="0" smtClean="0">
                <a:solidFill>
                  <a:schemeClr val="tx2"/>
                </a:solidFill>
              </a:rPr>
              <a:t>AFH Goal #4:</a:t>
            </a:r>
            <a:r>
              <a:rPr lang="en-US" dirty="0" smtClean="0">
                <a:solidFill>
                  <a:schemeClr val="tx2"/>
                </a:solidFill>
              </a:rPr>
              <a:t> Increase fair housing education, outreach and enforcement </a:t>
            </a:r>
          </a:p>
          <a:p>
            <a:r>
              <a:rPr lang="en-US" dirty="0" smtClean="0">
                <a:solidFill>
                  <a:schemeClr val="tx2"/>
                </a:solidFill>
              </a:rPr>
              <a:t>Carefully examine: metrics, milestones, and timeframe for achievement </a:t>
            </a:r>
            <a:endParaRPr lang="en-US" dirty="0">
              <a:solidFill>
                <a:schemeClr val="tx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AFH Process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u="sng" dirty="0" smtClean="0">
                <a:solidFill>
                  <a:schemeClr val="tx2"/>
                </a:solidFill>
              </a:rPr>
              <a:t>Assessment:</a:t>
            </a:r>
            <a:r>
              <a:rPr lang="en-US" dirty="0" smtClean="0">
                <a:solidFill>
                  <a:schemeClr val="tx2"/>
                </a:solidFill>
              </a:rPr>
              <a:t> assessing past goals, strategies and actions relating to the El Paso County Analysis of Impediments which was adopted in 2010.</a:t>
            </a:r>
          </a:p>
          <a:p>
            <a:r>
              <a:rPr lang="en-US" u="sng" dirty="0" smtClean="0">
                <a:solidFill>
                  <a:schemeClr val="tx2"/>
                </a:solidFill>
              </a:rPr>
              <a:t>Analyzing:</a:t>
            </a:r>
            <a:r>
              <a:rPr lang="en-US" dirty="0" smtClean="0">
                <a:solidFill>
                  <a:schemeClr val="tx2"/>
                </a:solidFill>
              </a:rPr>
              <a:t> collecting data (through reliable and credible federal, state and local sources) and public input (through the community efforts and local agency collaboration and partnerships) to analyze fair housing issues and identify significant contributing factors</a:t>
            </a:r>
          </a:p>
          <a:p>
            <a:r>
              <a:rPr lang="en-US" u="sng" dirty="0" smtClean="0">
                <a:solidFill>
                  <a:schemeClr val="tx2"/>
                </a:solidFill>
              </a:rPr>
              <a:t>Prioritizing:</a:t>
            </a:r>
            <a:r>
              <a:rPr lang="en-US" dirty="0" smtClean="0">
                <a:solidFill>
                  <a:schemeClr val="tx2"/>
                </a:solidFill>
              </a:rPr>
              <a:t> review and prioritization of present statistically significant contributing factors which affect fair housing in the region</a:t>
            </a:r>
          </a:p>
          <a:p>
            <a:r>
              <a:rPr lang="en-US" u="sng" dirty="0" smtClean="0">
                <a:solidFill>
                  <a:schemeClr val="tx2"/>
                </a:solidFill>
              </a:rPr>
              <a:t>Goal setting:</a:t>
            </a:r>
            <a:r>
              <a:rPr lang="en-US" dirty="0" smtClean="0">
                <a:solidFill>
                  <a:schemeClr val="tx2"/>
                </a:solidFill>
              </a:rPr>
              <a:t> El Paso County set housing priorities and goals to address current statistically significant present fair housing issues and contributing factors</a:t>
            </a:r>
          </a:p>
          <a:p>
            <a:r>
              <a:rPr lang="en-US" u="sng" dirty="0" smtClean="0">
                <a:solidFill>
                  <a:schemeClr val="tx2"/>
                </a:solidFill>
              </a:rPr>
              <a:t>Coordination:</a:t>
            </a:r>
            <a:r>
              <a:rPr lang="en-US" dirty="0" smtClean="0">
                <a:solidFill>
                  <a:schemeClr val="tx2"/>
                </a:solidFill>
              </a:rPr>
              <a:t> El Paso County plans to coordinate and incorporate the priorities and goals into strategies and actions included in the 2017-2021 Consolidated Plan and subsequent Annual Action Plans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 Response</a:t>
            </a:r>
            <a:endParaRPr lang="en-US" dirty="0"/>
          </a:p>
        </p:txBody>
      </p:sp>
      <p:sp>
        <p:nvSpPr>
          <p:cNvPr id="3" name="Content Placeholder 2"/>
          <p:cNvSpPr>
            <a:spLocks noGrp="1"/>
          </p:cNvSpPr>
          <p:nvPr>
            <p:ph sz="quarter" idx="1"/>
          </p:nvPr>
        </p:nvSpPr>
        <p:spPr/>
        <p:txBody>
          <a:bodyPr/>
          <a:lstStyle/>
          <a:p>
            <a:r>
              <a:rPr lang="en-US" dirty="0" smtClean="0">
                <a:solidFill>
                  <a:schemeClr val="tx2"/>
                </a:solidFill>
              </a:rPr>
              <a:t>El Paso County’s Assessment of Fair Housing (AFH) was approved on December 1, 2016</a:t>
            </a:r>
          </a:p>
          <a:p>
            <a:r>
              <a:rPr lang="en-US" dirty="0" smtClean="0">
                <a:solidFill>
                  <a:schemeClr val="tx2"/>
                </a:solidFill>
              </a:rPr>
              <a:t>Analyzing Segregation Data &amp; Maps</a:t>
            </a:r>
          </a:p>
          <a:p>
            <a:r>
              <a:rPr lang="en-US" dirty="0" smtClean="0">
                <a:solidFill>
                  <a:schemeClr val="tx2"/>
                </a:solidFill>
              </a:rPr>
              <a:t>Racially or Ethnically Concentrated Areas of Poverty (R/E CAPs)</a:t>
            </a:r>
          </a:p>
          <a:p>
            <a:r>
              <a:rPr lang="en-US" dirty="0" smtClean="0">
                <a:solidFill>
                  <a:schemeClr val="tx2"/>
                </a:solidFill>
              </a:rPr>
              <a:t>Access to Opportunity</a:t>
            </a:r>
          </a:p>
          <a:p>
            <a:r>
              <a:rPr lang="en-US" dirty="0" smtClean="0">
                <a:solidFill>
                  <a:schemeClr val="tx2"/>
                </a:solidFill>
              </a:rPr>
              <a:t>Disability and Access</a:t>
            </a:r>
          </a:p>
          <a:p>
            <a:r>
              <a:rPr lang="en-US" dirty="0" smtClean="0">
                <a:solidFill>
                  <a:schemeClr val="tx2"/>
                </a:solidFill>
              </a:rPr>
              <a:t>Fair Housing Goals and Priorities</a:t>
            </a:r>
            <a:endParaRPr lang="en-US" dirty="0">
              <a:solidFill>
                <a:schemeClr val="tx2"/>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Lessons Learned</a:t>
            </a:r>
            <a:endParaRPr lang="en-US" dirty="0"/>
          </a:p>
        </p:txBody>
      </p:sp>
      <p:sp>
        <p:nvSpPr>
          <p:cNvPr id="3" name="Content Placeholder 2"/>
          <p:cNvSpPr>
            <a:spLocks noGrp="1"/>
          </p:cNvSpPr>
          <p:nvPr>
            <p:ph sz="quarter" idx="1"/>
          </p:nvPr>
        </p:nvSpPr>
        <p:spPr/>
        <p:txBody>
          <a:bodyPr/>
          <a:lstStyle/>
          <a:p>
            <a:r>
              <a:rPr lang="en-US" dirty="0" smtClean="0">
                <a:solidFill>
                  <a:schemeClr val="tx2"/>
                </a:solidFill>
              </a:rPr>
              <a:t>Political Affects</a:t>
            </a:r>
          </a:p>
          <a:p>
            <a:r>
              <a:rPr lang="en-US" dirty="0" smtClean="0">
                <a:solidFill>
                  <a:schemeClr val="tx2"/>
                </a:solidFill>
              </a:rPr>
              <a:t>Robust Community Participation/Outreach</a:t>
            </a:r>
          </a:p>
          <a:p>
            <a:r>
              <a:rPr lang="en-US" dirty="0" smtClean="0">
                <a:solidFill>
                  <a:schemeClr val="tx2"/>
                </a:solidFill>
              </a:rPr>
              <a:t>Resources Needed</a:t>
            </a:r>
          </a:p>
          <a:p>
            <a:r>
              <a:rPr lang="en-US" dirty="0" smtClean="0">
                <a:solidFill>
                  <a:schemeClr val="tx2"/>
                </a:solidFill>
              </a:rPr>
              <a:t>Goals</a:t>
            </a:r>
          </a:p>
          <a:p>
            <a:r>
              <a:rPr lang="en-US" dirty="0" smtClean="0">
                <a:solidFill>
                  <a:schemeClr val="tx2"/>
                </a:solidFill>
              </a:rPr>
              <a:t>Long Term Program Administration Effects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Housing Overview</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Font typeface="Wingdings" pitchFamily="2" charset="2"/>
              <a:buNone/>
              <a:defRPr/>
            </a:pPr>
            <a:r>
              <a:rPr lang="en-US" sz="2400" b="1" dirty="0">
                <a:solidFill>
                  <a:schemeClr val="tx2"/>
                </a:solidFill>
              </a:rPr>
              <a:t>HUD’s AFFH </a:t>
            </a:r>
            <a:r>
              <a:rPr lang="en-US" sz="2400" b="1" dirty="0" smtClean="0">
                <a:solidFill>
                  <a:schemeClr val="tx2"/>
                </a:solidFill>
              </a:rPr>
              <a:t>Rule:</a:t>
            </a:r>
          </a:p>
          <a:p>
            <a:pPr marL="548640" lvl="3" indent="-274320">
              <a:spcAft>
                <a:spcPts val="1200"/>
              </a:spcAft>
              <a:buClr>
                <a:schemeClr val="accent1"/>
              </a:buClr>
              <a:buSzPct val="85000"/>
              <a:buFont typeface="Wingdings 2"/>
              <a:buChar char=""/>
              <a:defRPr/>
            </a:pPr>
            <a:r>
              <a:rPr lang="en-US" sz="1800" dirty="0"/>
              <a:t>Adopted on July 16, 2015, applies to “program participants”—recipients of the CDBG, HOME, ESG, HOPWA—as well as PHAs. </a:t>
            </a:r>
          </a:p>
          <a:p>
            <a:pPr marL="548640" lvl="3" indent="-274320">
              <a:spcAft>
                <a:spcPts val="1200"/>
              </a:spcAft>
              <a:buClr>
                <a:schemeClr val="accent1"/>
              </a:buClr>
              <a:buSzPct val="85000"/>
              <a:buFont typeface="Wingdings 2"/>
              <a:buChar char=""/>
              <a:defRPr/>
            </a:pPr>
            <a:r>
              <a:rPr lang="en-US" sz="1800" dirty="0"/>
              <a:t>Purpose of rule: “Provide HUD program participants with an approach to more effectively and efficiently incorporate into their planning processes the duty to affirmatively further the purposes and policies of the Fair Housing Act.”</a:t>
            </a:r>
          </a:p>
          <a:p>
            <a:pPr marL="548640" lvl="3" indent="-274320">
              <a:spcAft>
                <a:spcPts val="1200"/>
              </a:spcAft>
              <a:buClr>
                <a:schemeClr val="accent1"/>
              </a:buClr>
              <a:buSzPct val="85000"/>
              <a:buFont typeface="Wingdings 2"/>
              <a:buChar char=""/>
              <a:defRPr/>
            </a:pPr>
            <a:r>
              <a:rPr lang="en-US" sz="1800" dirty="0"/>
              <a:t>“Refinement” of the Analysis of Impediments to Fair Housing Choice (AI) needed because of lawsuits (Westchester County) and General Accounting Office (GAO) audit</a:t>
            </a:r>
          </a:p>
          <a:p>
            <a:pPr marL="0" indent="0">
              <a:buNone/>
              <a:defRPr/>
            </a:pPr>
            <a:r>
              <a:rPr lang="en-US" sz="2400" b="1" dirty="0">
                <a:solidFill>
                  <a:schemeClr val="tx2"/>
                </a:solidFill>
              </a:rPr>
              <a:t>Assessment of Fair </a:t>
            </a:r>
            <a:r>
              <a:rPr lang="en-US" sz="2400" b="1" dirty="0" smtClean="0">
                <a:solidFill>
                  <a:schemeClr val="tx2"/>
                </a:solidFill>
              </a:rPr>
              <a:t>Housing (</a:t>
            </a:r>
            <a:r>
              <a:rPr lang="en-US" sz="2400" b="1" dirty="0">
                <a:solidFill>
                  <a:schemeClr val="tx2"/>
                </a:solidFill>
              </a:rPr>
              <a:t>AFH):</a:t>
            </a:r>
          </a:p>
          <a:p>
            <a:pPr marL="548640" lvl="3" indent="-274320">
              <a:spcAft>
                <a:spcPts val="1200"/>
              </a:spcAft>
              <a:buClr>
                <a:schemeClr val="accent1"/>
              </a:buClr>
              <a:buSzPct val="85000"/>
              <a:buFont typeface="Wingdings 2"/>
              <a:buChar char=""/>
              <a:defRPr/>
            </a:pPr>
            <a:r>
              <a:rPr lang="en-US" sz="1800" dirty="0"/>
              <a:t>Replaces the AI as the HUD mandated review of fair housing</a:t>
            </a:r>
          </a:p>
          <a:p>
            <a:pPr marL="548640" lvl="3" indent="-274320">
              <a:spcAft>
                <a:spcPts val="1200"/>
              </a:spcAft>
              <a:buClr>
                <a:schemeClr val="accent1"/>
              </a:buClr>
              <a:buSzPct val="85000"/>
              <a:buFont typeface="Wingdings 2"/>
              <a:buChar char=""/>
              <a:defRPr/>
            </a:pPr>
            <a:r>
              <a:rPr lang="en-US" sz="1800" dirty="0"/>
              <a:t>Broader assessment of access to opportunity and housing choice</a:t>
            </a:r>
          </a:p>
          <a:p>
            <a:pPr marL="548640" lvl="3" indent="-274320">
              <a:spcAft>
                <a:spcPts val="1200"/>
              </a:spcAft>
              <a:buClr>
                <a:schemeClr val="accent1"/>
              </a:buClr>
              <a:buSzPct val="85000"/>
              <a:buFont typeface="Wingdings 2"/>
              <a:buChar char=""/>
              <a:defRPr/>
            </a:pPr>
            <a:r>
              <a:rPr lang="en-US" sz="1800" dirty="0"/>
              <a:t>Additional direction and HUD-provided data through the online AFFH Tool (maps and tables</a:t>
            </a:r>
            <a:r>
              <a:rPr lang="en-US" sz="1800" dirty="0" smtClean="0"/>
              <a:t>)</a:t>
            </a:r>
            <a:endParaRPr lang="en-US" sz="1800" dirty="0"/>
          </a:p>
          <a:p>
            <a:endParaRPr lang="en-US" dirty="0"/>
          </a:p>
        </p:txBody>
      </p:sp>
    </p:spTree>
    <p:extLst>
      <p:ext uri="{BB962C8B-B14F-4D97-AF65-F5344CB8AC3E}">
        <p14:creationId xmlns:p14="http://schemas.microsoft.com/office/powerpoint/2010/main" xmlns="" val="1476615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b="1" dirty="0" smtClean="0"/>
              <a:t>AI</a:t>
            </a:r>
            <a:r>
              <a:rPr lang="en-US" dirty="0" smtClean="0"/>
              <a:t> becomes the </a:t>
            </a:r>
            <a:r>
              <a:rPr lang="en-US" b="1" dirty="0" smtClean="0"/>
              <a:t>AFH</a:t>
            </a:r>
            <a:endParaRPr lang="en-US" b="1" dirty="0"/>
          </a:p>
        </p:txBody>
      </p:sp>
      <p:grpSp>
        <p:nvGrpSpPr>
          <p:cNvPr id="4" name="Group 3"/>
          <p:cNvGrpSpPr/>
          <p:nvPr/>
        </p:nvGrpSpPr>
        <p:grpSpPr>
          <a:xfrm>
            <a:off x="0" y="3962400"/>
            <a:ext cx="7455452" cy="533400"/>
            <a:chOff x="926548" y="3962400"/>
            <a:chExt cx="7455452" cy="533400"/>
          </a:xfrm>
        </p:grpSpPr>
        <p:sp>
          <p:nvSpPr>
            <p:cNvPr id="5" name="Rectangle 4"/>
            <p:cNvSpPr/>
            <p:nvPr/>
          </p:nvSpPr>
          <p:spPr>
            <a:xfrm>
              <a:off x="926548" y="3962400"/>
              <a:ext cx="7455452"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181100" y="3962400"/>
              <a:ext cx="0" cy="533400"/>
            </a:xfrm>
            <a:prstGeom prst="line">
              <a:avLst/>
            </a:prstGeom>
            <a:ln w="50800">
              <a:solidFill>
                <a:srgbClr val="F4BE9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581400" y="3962400"/>
              <a:ext cx="0" cy="533400"/>
            </a:xfrm>
            <a:prstGeom prst="line">
              <a:avLst/>
            </a:prstGeom>
            <a:ln w="50800">
              <a:solidFill>
                <a:srgbClr val="F4BE9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981700" y="3962400"/>
              <a:ext cx="0" cy="533400"/>
            </a:xfrm>
            <a:prstGeom prst="line">
              <a:avLst/>
            </a:prstGeom>
            <a:ln w="50800">
              <a:solidFill>
                <a:srgbClr val="F4BE9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379607"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579770"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779933"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980096"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180259"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380422"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580585"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80748"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980911"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181074"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381237"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781563"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981726"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181889"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382052"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582215"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782378"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982541"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182704"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382867"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583030"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783193"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180207"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380370"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580533"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780696"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980859"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81022"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381185"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581348"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781511"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7981674"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8181837"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974311" y="3962400"/>
              <a:ext cx="0" cy="533400"/>
            </a:xfrm>
            <a:prstGeom prst="line">
              <a:avLst/>
            </a:prstGeom>
            <a:ln w="25400">
              <a:solidFill>
                <a:srgbClr val="DDDDDD"/>
              </a:solidFill>
            </a:ln>
          </p:spPr>
          <p:style>
            <a:lnRef idx="1">
              <a:schemeClr val="accent1"/>
            </a:lnRef>
            <a:fillRef idx="0">
              <a:schemeClr val="accent1"/>
            </a:fillRef>
            <a:effectRef idx="0">
              <a:schemeClr val="accent1"/>
            </a:effectRef>
            <a:fontRef idx="minor">
              <a:schemeClr val="tx1"/>
            </a:fontRef>
          </p:style>
        </p:cxnSp>
      </p:grpSp>
      <p:cxnSp>
        <p:nvCxnSpPr>
          <p:cNvPr id="43" name="Straight Connector 42"/>
          <p:cNvCxnSpPr/>
          <p:nvPr/>
        </p:nvCxnSpPr>
        <p:spPr>
          <a:xfrm>
            <a:off x="7455452" y="3962400"/>
            <a:ext cx="0" cy="533400"/>
          </a:xfrm>
          <a:prstGeom prst="line">
            <a:avLst/>
          </a:prstGeom>
          <a:ln w="50800">
            <a:solidFill>
              <a:srgbClr val="F4BE92"/>
            </a:solidFill>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1753704" y="1600200"/>
            <a:ext cx="0" cy="2895605"/>
          </a:xfrm>
          <a:prstGeom prst="straightConnector1">
            <a:avLst/>
          </a:prstGeom>
          <a:ln w="19050">
            <a:solidFill>
              <a:srgbClr val="373945"/>
            </a:solidFill>
            <a:tailEnd type="oval" w="lg" len="lg"/>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89796" y="1422400"/>
            <a:ext cx="1400960" cy="369332"/>
          </a:xfrm>
          <a:prstGeom prst="rect">
            <a:avLst/>
          </a:prstGeom>
          <a:noFill/>
        </p:spPr>
        <p:txBody>
          <a:bodyPr wrap="none" rtlCol="0">
            <a:spAutoFit/>
          </a:bodyPr>
          <a:lstStyle/>
          <a:p>
            <a:pPr algn="r"/>
            <a:r>
              <a:rPr lang="en-US" b="1" dirty="0" smtClean="0">
                <a:solidFill>
                  <a:srgbClr val="373945"/>
                </a:solidFill>
                <a:latin typeface="Arial Black" panose="020B0A04020102020204" pitchFamily="34" charset="0"/>
                <a:cs typeface="Arial" panose="020B0604020202020204" pitchFamily="34" charset="0"/>
              </a:rPr>
              <a:t>July 2013</a:t>
            </a:r>
            <a:endParaRPr lang="en-US" b="1" dirty="0">
              <a:solidFill>
                <a:srgbClr val="373945"/>
              </a:solidFill>
              <a:latin typeface="Arial Black" panose="020B0A04020102020204" pitchFamily="34" charset="0"/>
              <a:cs typeface="Arial" panose="020B0604020202020204" pitchFamily="34" charset="0"/>
            </a:endParaRPr>
          </a:p>
        </p:txBody>
      </p:sp>
      <p:sp>
        <p:nvSpPr>
          <p:cNvPr id="46" name="TextBox 45"/>
          <p:cNvSpPr txBox="1"/>
          <p:nvPr/>
        </p:nvSpPr>
        <p:spPr>
          <a:xfrm>
            <a:off x="47764" y="1810242"/>
            <a:ext cx="1642992" cy="1477328"/>
          </a:xfrm>
          <a:prstGeom prst="rect">
            <a:avLst/>
          </a:prstGeom>
          <a:noFill/>
        </p:spPr>
        <p:txBody>
          <a:bodyPr wrap="square" rtlCol="0">
            <a:spAutoFit/>
          </a:bodyPr>
          <a:lstStyle/>
          <a:p>
            <a:pPr algn="r"/>
            <a:r>
              <a:rPr lang="en-US" dirty="0" smtClean="0">
                <a:solidFill>
                  <a:srgbClr val="373945"/>
                </a:solidFill>
                <a:latin typeface="Arial" panose="020B0604020202020204" pitchFamily="34" charset="0"/>
                <a:cs typeface="Arial" panose="020B0604020202020204" pitchFamily="34" charset="0"/>
              </a:rPr>
              <a:t>HUD issues proposed rule to clarify and strengthen AIs</a:t>
            </a:r>
            <a:endParaRPr lang="en-US" dirty="0">
              <a:solidFill>
                <a:srgbClr val="373945"/>
              </a:solidFill>
              <a:latin typeface="Arial" panose="020B0604020202020204" pitchFamily="34" charset="0"/>
              <a:cs typeface="Arial" panose="020B0604020202020204" pitchFamily="34" charset="0"/>
            </a:endParaRPr>
          </a:p>
        </p:txBody>
      </p:sp>
      <p:grpSp>
        <p:nvGrpSpPr>
          <p:cNvPr id="47" name="Group 46"/>
          <p:cNvGrpSpPr/>
          <p:nvPr/>
        </p:nvGrpSpPr>
        <p:grpSpPr>
          <a:xfrm>
            <a:off x="1548295" y="3711922"/>
            <a:ext cx="398417" cy="402878"/>
            <a:chOff x="3551085" y="4308822"/>
            <a:chExt cx="398417" cy="402878"/>
          </a:xfrm>
        </p:grpSpPr>
        <p:sp>
          <p:nvSpPr>
            <p:cNvPr id="48" name="Oval 47"/>
            <p:cNvSpPr/>
            <p:nvPr/>
          </p:nvSpPr>
          <p:spPr>
            <a:xfrm>
              <a:off x="3551085" y="4308822"/>
              <a:ext cx="385717" cy="385717"/>
            </a:xfrm>
            <a:prstGeom prst="ellipse">
              <a:avLst/>
            </a:prstGeom>
            <a:solidFill>
              <a:schemeClr val="tx1"/>
            </a:solidFill>
            <a:ln w="12700">
              <a:solidFill>
                <a:schemeClr val="tx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9" name="Picture 4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59922" y="4322120"/>
              <a:ext cx="389580" cy="389580"/>
            </a:xfrm>
            <a:prstGeom prst="rect">
              <a:avLst/>
            </a:prstGeom>
          </p:spPr>
        </p:pic>
      </p:grpSp>
      <p:cxnSp>
        <p:nvCxnSpPr>
          <p:cNvPr id="50" name="Straight Arrow Connector 49"/>
          <p:cNvCxnSpPr/>
          <p:nvPr/>
        </p:nvCxnSpPr>
        <p:spPr>
          <a:xfrm>
            <a:off x="4404944" y="3961848"/>
            <a:ext cx="0" cy="2050005"/>
          </a:xfrm>
          <a:prstGeom prst="straightConnector1">
            <a:avLst/>
          </a:prstGeom>
          <a:ln w="19050">
            <a:solidFill>
              <a:srgbClr val="373945"/>
            </a:solidFill>
            <a:tailEnd type="oval" w="lg" len="lg"/>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092662" y="5811798"/>
            <a:ext cx="2249334" cy="369332"/>
          </a:xfrm>
          <a:prstGeom prst="rect">
            <a:avLst/>
          </a:prstGeom>
          <a:noFill/>
        </p:spPr>
        <p:txBody>
          <a:bodyPr wrap="none" rtlCol="0">
            <a:spAutoFit/>
          </a:bodyPr>
          <a:lstStyle/>
          <a:p>
            <a:pPr algn="r"/>
            <a:r>
              <a:rPr lang="en-US" b="1" dirty="0" smtClean="0">
                <a:solidFill>
                  <a:srgbClr val="373945"/>
                </a:solidFill>
                <a:latin typeface="Arial Black" panose="020B0A04020102020204" pitchFamily="34" charset="0"/>
                <a:cs typeface="Arial" panose="020B0604020202020204" pitchFamily="34" charset="0"/>
              </a:rPr>
              <a:t>September 2014</a:t>
            </a:r>
            <a:endParaRPr lang="en-US" b="1" dirty="0">
              <a:solidFill>
                <a:srgbClr val="373945"/>
              </a:solidFill>
              <a:latin typeface="Arial Black" panose="020B0A04020102020204" pitchFamily="34" charset="0"/>
              <a:cs typeface="Arial" panose="020B0604020202020204" pitchFamily="34" charset="0"/>
            </a:endParaRPr>
          </a:p>
        </p:txBody>
      </p:sp>
      <p:sp>
        <p:nvSpPr>
          <p:cNvPr id="52" name="TextBox 51"/>
          <p:cNvSpPr txBox="1"/>
          <p:nvPr/>
        </p:nvSpPr>
        <p:spPr>
          <a:xfrm>
            <a:off x="1053548" y="4893270"/>
            <a:ext cx="3288448" cy="923330"/>
          </a:xfrm>
          <a:prstGeom prst="rect">
            <a:avLst/>
          </a:prstGeom>
          <a:noFill/>
        </p:spPr>
        <p:txBody>
          <a:bodyPr wrap="square" rtlCol="0">
            <a:spAutoFit/>
          </a:bodyPr>
          <a:lstStyle/>
          <a:p>
            <a:pPr algn="r"/>
            <a:r>
              <a:rPr lang="en-US" dirty="0" smtClean="0">
                <a:solidFill>
                  <a:srgbClr val="373945"/>
                </a:solidFill>
                <a:latin typeface="Arial" panose="020B0604020202020204" pitchFamily="34" charset="0"/>
                <a:cs typeface="Arial" panose="020B0604020202020204" pitchFamily="34" charset="0"/>
              </a:rPr>
              <a:t>HUD releases a draft assessment tool, called the Assessment of Fair Housing</a:t>
            </a:r>
            <a:endParaRPr lang="en-US" dirty="0">
              <a:solidFill>
                <a:srgbClr val="373945"/>
              </a:solidFill>
              <a:latin typeface="Arial" panose="020B0604020202020204" pitchFamily="34" charset="0"/>
              <a:cs typeface="Arial" panose="020B0604020202020204" pitchFamily="34" charset="0"/>
            </a:endParaRPr>
          </a:p>
        </p:txBody>
      </p:sp>
      <p:grpSp>
        <p:nvGrpSpPr>
          <p:cNvPr id="53" name="Group 52"/>
          <p:cNvGrpSpPr/>
          <p:nvPr/>
        </p:nvGrpSpPr>
        <p:grpSpPr>
          <a:xfrm flipV="1">
            <a:off x="4199535" y="4343400"/>
            <a:ext cx="398417" cy="402878"/>
            <a:chOff x="3551085" y="4308822"/>
            <a:chExt cx="398417" cy="402878"/>
          </a:xfrm>
        </p:grpSpPr>
        <p:sp>
          <p:nvSpPr>
            <p:cNvPr id="54" name="Oval 53"/>
            <p:cNvSpPr/>
            <p:nvPr/>
          </p:nvSpPr>
          <p:spPr>
            <a:xfrm>
              <a:off x="3551085" y="4308822"/>
              <a:ext cx="385717" cy="385717"/>
            </a:xfrm>
            <a:prstGeom prst="ellipse">
              <a:avLst/>
            </a:prstGeom>
            <a:solidFill>
              <a:schemeClr val="tx1"/>
            </a:solidFill>
            <a:ln w="12700">
              <a:solidFill>
                <a:schemeClr val="tx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Picture 5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59922" y="4322120"/>
              <a:ext cx="389580" cy="389580"/>
            </a:xfrm>
            <a:prstGeom prst="rect">
              <a:avLst/>
            </a:prstGeom>
          </p:spPr>
        </p:pic>
      </p:grpSp>
      <p:sp>
        <p:nvSpPr>
          <p:cNvPr id="56" name="TextBox 55"/>
          <p:cNvSpPr txBox="1"/>
          <p:nvPr/>
        </p:nvSpPr>
        <p:spPr>
          <a:xfrm>
            <a:off x="2697772" y="2957036"/>
            <a:ext cx="1860147" cy="646331"/>
          </a:xfrm>
          <a:prstGeom prst="rect">
            <a:avLst/>
          </a:prstGeom>
          <a:noFill/>
        </p:spPr>
        <p:txBody>
          <a:bodyPr wrap="square" rtlCol="0">
            <a:spAutoFit/>
          </a:bodyPr>
          <a:lstStyle/>
          <a:p>
            <a:pPr algn="r"/>
            <a:r>
              <a:rPr lang="en-US" dirty="0" smtClean="0">
                <a:solidFill>
                  <a:srgbClr val="373945"/>
                </a:solidFill>
                <a:latin typeface="Arial" panose="020B0604020202020204" pitchFamily="34" charset="0"/>
                <a:cs typeface="Arial" panose="020B0604020202020204" pitchFamily="34" charset="0"/>
              </a:rPr>
              <a:t>60-day public </a:t>
            </a:r>
          </a:p>
          <a:p>
            <a:pPr algn="r"/>
            <a:r>
              <a:rPr lang="en-US" dirty="0" smtClean="0">
                <a:solidFill>
                  <a:srgbClr val="373945"/>
                </a:solidFill>
                <a:latin typeface="Arial" panose="020B0604020202020204" pitchFamily="34" charset="0"/>
                <a:cs typeface="Arial" panose="020B0604020202020204" pitchFamily="34" charset="0"/>
              </a:rPr>
              <a:t>comment</a:t>
            </a:r>
            <a:endParaRPr lang="en-US" dirty="0">
              <a:solidFill>
                <a:srgbClr val="373945"/>
              </a:solidFill>
              <a:latin typeface="Arial" panose="020B0604020202020204" pitchFamily="34" charset="0"/>
              <a:cs typeface="Arial" panose="020B0604020202020204" pitchFamily="34" charset="0"/>
            </a:endParaRPr>
          </a:p>
        </p:txBody>
      </p:sp>
      <p:sp>
        <p:nvSpPr>
          <p:cNvPr id="57" name="TextBox 56"/>
          <p:cNvSpPr txBox="1"/>
          <p:nvPr/>
        </p:nvSpPr>
        <p:spPr>
          <a:xfrm>
            <a:off x="2347057" y="2057400"/>
            <a:ext cx="2210862" cy="923330"/>
          </a:xfrm>
          <a:prstGeom prst="rect">
            <a:avLst/>
          </a:prstGeom>
          <a:noFill/>
        </p:spPr>
        <p:txBody>
          <a:bodyPr wrap="none" rtlCol="0">
            <a:spAutoFit/>
          </a:bodyPr>
          <a:lstStyle/>
          <a:p>
            <a:pPr algn="r"/>
            <a:r>
              <a:rPr lang="en-US" b="1" dirty="0" smtClean="0">
                <a:solidFill>
                  <a:srgbClr val="373945"/>
                </a:solidFill>
                <a:latin typeface="Arial Black" panose="020B0A04020102020204" pitchFamily="34" charset="0"/>
                <a:cs typeface="Arial" panose="020B0604020202020204" pitchFamily="34" charset="0"/>
              </a:rPr>
              <a:t>September 26 –</a:t>
            </a:r>
            <a:br>
              <a:rPr lang="en-US" b="1" dirty="0" smtClean="0">
                <a:solidFill>
                  <a:srgbClr val="373945"/>
                </a:solidFill>
                <a:latin typeface="Arial Black" panose="020B0A04020102020204" pitchFamily="34" charset="0"/>
                <a:cs typeface="Arial" panose="020B0604020202020204" pitchFamily="34" charset="0"/>
              </a:rPr>
            </a:br>
            <a:r>
              <a:rPr lang="en-US" b="1" dirty="0" smtClean="0">
                <a:solidFill>
                  <a:srgbClr val="373945"/>
                </a:solidFill>
                <a:latin typeface="Arial Black" panose="020B0A04020102020204" pitchFamily="34" charset="0"/>
                <a:cs typeface="Arial" panose="020B0604020202020204" pitchFamily="34" charset="0"/>
              </a:rPr>
              <a:t>November 24</a:t>
            </a:r>
          </a:p>
          <a:p>
            <a:pPr algn="r"/>
            <a:r>
              <a:rPr lang="en-US" b="1" dirty="0" smtClean="0">
                <a:solidFill>
                  <a:srgbClr val="373945"/>
                </a:solidFill>
                <a:latin typeface="Arial Black" panose="020B0A04020102020204" pitchFamily="34" charset="0"/>
                <a:cs typeface="Arial" panose="020B0604020202020204" pitchFamily="34" charset="0"/>
              </a:rPr>
              <a:t>2014</a:t>
            </a:r>
            <a:endParaRPr lang="en-US" b="1" dirty="0">
              <a:solidFill>
                <a:srgbClr val="373945"/>
              </a:solidFill>
              <a:latin typeface="Arial Black" panose="020B0A04020102020204" pitchFamily="34" charset="0"/>
              <a:cs typeface="Arial" panose="020B0604020202020204" pitchFamily="34" charset="0"/>
            </a:endParaRPr>
          </a:p>
        </p:txBody>
      </p:sp>
      <p:cxnSp>
        <p:nvCxnSpPr>
          <p:cNvPr id="58" name="Straight Arrow Connector 57"/>
          <p:cNvCxnSpPr>
            <a:stCxn id="59" idx="1"/>
          </p:cNvCxnSpPr>
          <p:nvPr/>
        </p:nvCxnSpPr>
        <p:spPr>
          <a:xfrm flipV="1">
            <a:off x="4599541" y="2291080"/>
            <a:ext cx="0" cy="1556869"/>
          </a:xfrm>
          <a:prstGeom prst="straightConnector1">
            <a:avLst/>
          </a:prstGeom>
          <a:ln w="19050">
            <a:solidFill>
              <a:srgbClr val="373945"/>
            </a:solidFill>
            <a:tailEnd type="oval" w="lg" len="lg"/>
          </a:ln>
        </p:spPr>
        <p:style>
          <a:lnRef idx="1">
            <a:schemeClr val="accent1"/>
          </a:lnRef>
          <a:fillRef idx="0">
            <a:schemeClr val="accent1"/>
          </a:fillRef>
          <a:effectRef idx="0">
            <a:schemeClr val="accent1"/>
          </a:effectRef>
          <a:fontRef idx="minor">
            <a:schemeClr val="tx1"/>
          </a:fontRef>
        </p:style>
      </p:cxnSp>
      <p:sp>
        <p:nvSpPr>
          <p:cNvPr id="59" name="Left Bracket 58"/>
          <p:cNvSpPr/>
          <p:nvPr/>
        </p:nvSpPr>
        <p:spPr>
          <a:xfrm rot="5400000">
            <a:off x="4540718" y="3708333"/>
            <a:ext cx="117646" cy="396877"/>
          </a:xfrm>
          <a:prstGeom prst="leftBracket">
            <a:avLst>
              <a:gd name="adj" fmla="val 0"/>
            </a:avLst>
          </a:prstGeom>
          <a:ln w="19050">
            <a:solidFill>
              <a:srgbClr val="37394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0" name="Straight Arrow Connector 59"/>
          <p:cNvCxnSpPr>
            <a:stCxn id="61" idx="1"/>
          </p:cNvCxnSpPr>
          <p:nvPr/>
        </p:nvCxnSpPr>
        <p:spPr>
          <a:xfrm flipV="1">
            <a:off x="6545813" y="2278380"/>
            <a:ext cx="0" cy="1564806"/>
          </a:xfrm>
          <a:prstGeom prst="straightConnector1">
            <a:avLst/>
          </a:prstGeom>
          <a:ln w="19050">
            <a:solidFill>
              <a:srgbClr val="373945"/>
            </a:solidFill>
            <a:tailEnd type="oval" w="lg" len="lg"/>
          </a:ln>
        </p:spPr>
        <p:style>
          <a:lnRef idx="1">
            <a:schemeClr val="accent1"/>
          </a:lnRef>
          <a:fillRef idx="0">
            <a:schemeClr val="accent1"/>
          </a:fillRef>
          <a:effectRef idx="0">
            <a:schemeClr val="accent1"/>
          </a:effectRef>
          <a:fontRef idx="minor">
            <a:schemeClr val="tx1"/>
          </a:fontRef>
        </p:style>
      </p:cxnSp>
      <p:sp>
        <p:nvSpPr>
          <p:cNvPr id="61" name="Left Bracket 60"/>
          <p:cNvSpPr/>
          <p:nvPr/>
        </p:nvSpPr>
        <p:spPr>
          <a:xfrm rot="5400000">
            <a:off x="6486990" y="3703570"/>
            <a:ext cx="117646" cy="396877"/>
          </a:xfrm>
          <a:prstGeom prst="leftBracket">
            <a:avLst>
              <a:gd name="adj" fmla="val 0"/>
            </a:avLst>
          </a:prstGeom>
          <a:ln w="19050">
            <a:solidFill>
              <a:srgbClr val="37394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TextBox 61"/>
          <p:cNvSpPr txBox="1"/>
          <p:nvPr/>
        </p:nvSpPr>
        <p:spPr>
          <a:xfrm>
            <a:off x="4474012" y="2957036"/>
            <a:ext cx="2001607" cy="646331"/>
          </a:xfrm>
          <a:prstGeom prst="rect">
            <a:avLst/>
          </a:prstGeom>
          <a:noFill/>
        </p:spPr>
        <p:txBody>
          <a:bodyPr wrap="square" rtlCol="0">
            <a:spAutoFit/>
          </a:bodyPr>
          <a:lstStyle/>
          <a:p>
            <a:pPr algn="r"/>
            <a:r>
              <a:rPr lang="en-US" dirty="0" smtClean="0">
                <a:solidFill>
                  <a:srgbClr val="373945"/>
                </a:solidFill>
                <a:latin typeface="Arial" panose="020B0604020202020204" pitchFamily="34" charset="0"/>
                <a:cs typeface="Arial" panose="020B0604020202020204" pitchFamily="34" charset="0"/>
              </a:rPr>
              <a:t>30-day public comment</a:t>
            </a:r>
            <a:endParaRPr lang="en-US" dirty="0">
              <a:solidFill>
                <a:srgbClr val="373945"/>
              </a:solidFill>
              <a:latin typeface="Arial" panose="020B0604020202020204" pitchFamily="34" charset="0"/>
              <a:cs typeface="Arial" panose="020B0604020202020204" pitchFamily="34" charset="0"/>
            </a:endParaRPr>
          </a:p>
        </p:txBody>
      </p:sp>
      <p:sp>
        <p:nvSpPr>
          <p:cNvPr id="63" name="TextBox 62"/>
          <p:cNvSpPr txBox="1"/>
          <p:nvPr/>
        </p:nvSpPr>
        <p:spPr>
          <a:xfrm>
            <a:off x="5023619" y="2057400"/>
            <a:ext cx="1452000" cy="923330"/>
          </a:xfrm>
          <a:prstGeom prst="rect">
            <a:avLst/>
          </a:prstGeom>
          <a:noFill/>
        </p:spPr>
        <p:txBody>
          <a:bodyPr wrap="none" rtlCol="0" anchor="b">
            <a:spAutoFit/>
          </a:bodyPr>
          <a:lstStyle/>
          <a:p>
            <a:pPr algn="r"/>
            <a:r>
              <a:rPr lang="en-US" b="1" dirty="0" smtClean="0">
                <a:solidFill>
                  <a:srgbClr val="373945"/>
                </a:solidFill>
                <a:latin typeface="Arial Black" panose="020B0A04020102020204" pitchFamily="34" charset="0"/>
                <a:cs typeface="Arial" panose="020B0604020202020204" pitchFamily="34" charset="0"/>
              </a:rPr>
              <a:t>July </a:t>
            </a:r>
            <a:r>
              <a:rPr lang="en-US" b="1" dirty="0">
                <a:solidFill>
                  <a:srgbClr val="373945"/>
                </a:solidFill>
                <a:latin typeface="Arial Black" panose="020B0A04020102020204" pitchFamily="34" charset="0"/>
                <a:cs typeface="Arial" panose="020B0604020202020204" pitchFamily="34" charset="0"/>
              </a:rPr>
              <a:t>1</a:t>
            </a:r>
            <a:r>
              <a:rPr lang="en-US" b="1" dirty="0" smtClean="0">
                <a:solidFill>
                  <a:srgbClr val="373945"/>
                </a:solidFill>
                <a:latin typeface="Arial Black" panose="020B0A04020102020204" pitchFamily="34" charset="0"/>
                <a:cs typeface="Arial" panose="020B0604020202020204" pitchFamily="34" charset="0"/>
              </a:rPr>
              <a:t>6 –</a:t>
            </a:r>
            <a:br>
              <a:rPr lang="en-US" b="1" dirty="0" smtClean="0">
                <a:solidFill>
                  <a:srgbClr val="373945"/>
                </a:solidFill>
                <a:latin typeface="Arial Black" panose="020B0A04020102020204" pitchFamily="34" charset="0"/>
                <a:cs typeface="Arial" panose="020B0604020202020204" pitchFamily="34" charset="0"/>
              </a:rPr>
            </a:br>
            <a:r>
              <a:rPr lang="en-US" b="1" dirty="0" smtClean="0">
                <a:solidFill>
                  <a:srgbClr val="373945"/>
                </a:solidFill>
                <a:latin typeface="Arial Black" panose="020B0A04020102020204" pitchFamily="34" charset="0"/>
                <a:cs typeface="Arial" panose="020B0604020202020204" pitchFamily="34" charset="0"/>
              </a:rPr>
              <a:t>August 15</a:t>
            </a:r>
          </a:p>
          <a:p>
            <a:pPr algn="r"/>
            <a:r>
              <a:rPr lang="en-US" b="1" dirty="0" smtClean="0">
                <a:solidFill>
                  <a:srgbClr val="373945"/>
                </a:solidFill>
                <a:latin typeface="Arial Black" panose="020B0A04020102020204" pitchFamily="34" charset="0"/>
                <a:cs typeface="Arial" panose="020B0604020202020204" pitchFamily="34" charset="0"/>
              </a:rPr>
              <a:t>2015</a:t>
            </a:r>
            <a:endParaRPr lang="en-US" b="1" dirty="0">
              <a:solidFill>
                <a:srgbClr val="373945"/>
              </a:solidFill>
              <a:latin typeface="Arial Black" panose="020B0A04020102020204" pitchFamily="34" charset="0"/>
              <a:cs typeface="Arial" panose="020B0604020202020204" pitchFamily="34" charset="0"/>
            </a:endParaRPr>
          </a:p>
        </p:txBody>
      </p:sp>
      <p:cxnSp>
        <p:nvCxnSpPr>
          <p:cNvPr id="64" name="Straight Arrow Connector 63"/>
          <p:cNvCxnSpPr/>
          <p:nvPr/>
        </p:nvCxnSpPr>
        <p:spPr>
          <a:xfrm>
            <a:off x="6348067" y="3962400"/>
            <a:ext cx="0" cy="2398282"/>
          </a:xfrm>
          <a:prstGeom prst="straightConnector1">
            <a:avLst/>
          </a:prstGeom>
          <a:ln w="19050">
            <a:solidFill>
              <a:srgbClr val="373945"/>
            </a:solidFill>
            <a:tailEnd type="oval" w="lg" len="lg"/>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191936" y="5909029"/>
            <a:ext cx="1093183" cy="646331"/>
          </a:xfrm>
          <a:prstGeom prst="rect">
            <a:avLst/>
          </a:prstGeom>
          <a:noFill/>
        </p:spPr>
        <p:txBody>
          <a:bodyPr wrap="none" rtlCol="0" anchor="b">
            <a:spAutoFit/>
          </a:bodyPr>
          <a:lstStyle/>
          <a:p>
            <a:pPr algn="r"/>
            <a:r>
              <a:rPr lang="en-US" b="1" dirty="0" smtClean="0">
                <a:solidFill>
                  <a:srgbClr val="373945"/>
                </a:solidFill>
                <a:latin typeface="Arial Black" panose="020B0A04020102020204" pitchFamily="34" charset="0"/>
                <a:cs typeface="Arial" panose="020B0604020202020204" pitchFamily="34" charset="0"/>
              </a:rPr>
              <a:t>July 16</a:t>
            </a:r>
            <a:br>
              <a:rPr lang="en-US" b="1" dirty="0" smtClean="0">
                <a:solidFill>
                  <a:srgbClr val="373945"/>
                </a:solidFill>
                <a:latin typeface="Arial Black" panose="020B0A04020102020204" pitchFamily="34" charset="0"/>
                <a:cs typeface="Arial" panose="020B0604020202020204" pitchFamily="34" charset="0"/>
              </a:rPr>
            </a:br>
            <a:r>
              <a:rPr lang="en-US" b="1" dirty="0" smtClean="0">
                <a:solidFill>
                  <a:srgbClr val="373945"/>
                </a:solidFill>
                <a:latin typeface="Arial Black" panose="020B0A04020102020204" pitchFamily="34" charset="0"/>
                <a:cs typeface="Arial" panose="020B0604020202020204" pitchFamily="34" charset="0"/>
              </a:rPr>
              <a:t>2015</a:t>
            </a:r>
            <a:endParaRPr lang="en-US" b="1" dirty="0">
              <a:solidFill>
                <a:srgbClr val="373945"/>
              </a:solidFill>
              <a:latin typeface="Arial Black" panose="020B0A04020102020204" pitchFamily="34" charset="0"/>
              <a:cs typeface="Arial" panose="020B0604020202020204" pitchFamily="34" charset="0"/>
            </a:endParaRPr>
          </a:p>
        </p:txBody>
      </p:sp>
      <p:sp>
        <p:nvSpPr>
          <p:cNvPr id="66" name="TextBox 65"/>
          <p:cNvSpPr txBox="1"/>
          <p:nvPr/>
        </p:nvSpPr>
        <p:spPr>
          <a:xfrm>
            <a:off x="4656482" y="4635500"/>
            <a:ext cx="1628637" cy="1200329"/>
          </a:xfrm>
          <a:prstGeom prst="rect">
            <a:avLst/>
          </a:prstGeom>
          <a:noFill/>
        </p:spPr>
        <p:txBody>
          <a:bodyPr wrap="square" rtlCol="0">
            <a:spAutoFit/>
          </a:bodyPr>
          <a:lstStyle/>
          <a:p>
            <a:pPr algn="r"/>
            <a:r>
              <a:rPr lang="en-US" dirty="0" smtClean="0">
                <a:solidFill>
                  <a:srgbClr val="373945"/>
                </a:solidFill>
                <a:latin typeface="Arial" panose="020B0604020202020204" pitchFamily="34" charset="0"/>
                <a:cs typeface="Arial" panose="020B0604020202020204" pitchFamily="34" charset="0"/>
              </a:rPr>
              <a:t>Final Rule is published</a:t>
            </a:r>
          </a:p>
          <a:p>
            <a:pPr algn="r"/>
            <a:r>
              <a:rPr lang="en-US" dirty="0" smtClean="0">
                <a:solidFill>
                  <a:srgbClr val="373945"/>
                </a:solidFill>
                <a:latin typeface="Arial" panose="020B0604020202020204" pitchFamily="34" charset="0"/>
                <a:cs typeface="Arial" panose="020B0604020202020204" pitchFamily="34" charset="0"/>
              </a:rPr>
              <a:t>(Supreme Court ruling)</a:t>
            </a:r>
            <a:endParaRPr lang="en-US" dirty="0">
              <a:solidFill>
                <a:srgbClr val="373945"/>
              </a:solidFill>
              <a:latin typeface="Arial" panose="020B0604020202020204" pitchFamily="34" charset="0"/>
              <a:cs typeface="Arial" panose="020B0604020202020204" pitchFamily="34" charset="0"/>
            </a:endParaRPr>
          </a:p>
        </p:txBody>
      </p:sp>
      <p:cxnSp>
        <p:nvCxnSpPr>
          <p:cNvPr id="67" name="Straight Arrow Connector 66"/>
          <p:cNvCxnSpPr/>
          <p:nvPr/>
        </p:nvCxnSpPr>
        <p:spPr>
          <a:xfrm flipV="1">
            <a:off x="7455452" y="1605275"/>
            <a:ext cx="0" cy="2895605"/>
          </a:xfrm>
          <a:prstGeom prst="straightConnector1">
            <a:avLst/>
          </a:prstGeom>
          <a:ln w="19050">
            <a:solidFill>
              <a:srgbClr val="373945"/>
            </a:solidFill>
            <a:tailEnd type="oval" w="lg" len="lg"/>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7514259" y="1436830"/>
            <a:ext cx="1467068" cy="646331"/>
          </a:xfrm>
          <a:prstGeom prst="rect">
            <a:avLst/>
          </a:prstGeom>
          <a:noFill/>
        </p:spPr>
        <p:txBody>
          <a:bodyPr wrap="none" rtlCol="0">
            <a:spAutoFit/>
          </a:bodyPr>
          <a:lstStyle/>
          <a:p>
            <a:r>
              <a:rPr lang="en-US" b="1" dirty="0" smtClean="0">
                <a:solidFill>
                  <a:srgbClr val="373945"/>
                </a:solidFill>
                <a:latin typeface="Arial Black" panose="020B0A04020102020204" pitchFamily="34" charset="0"/>
                <a:cs typeface="Arial" panose="020B0604020202020204" pitchFamily="34" charset="0"/>
              </a:rPr>
              <a:t>December</a:t>
            </a:r>
          </a:p>
          <a:p>
            <a:r>
              <a:rPr lang="en-US" b="1" dirty="0" smtClean="0">
                <a:solidFill>
                  <a:srgbClr val="373945"/>
                </a:solidFill>
                <a:latin typeface="Arial Black" panose="020B0A04020102020204" pitchFamily="34" charset="0"/>
                <a:cs typeface="Arial" panose="020B0604020202020204" pitchFamily="34" charset="0"/>
              </a:rPr>
              <a:t>31, 2015</a:t>
            </a:r>
            <a:endParaRPr lang="en-US" b="1" dirty="0">
              <a:solidFill>
                <a:srgbClr val="373945"/>
              </a:solidFill>
              <a:latin typeface="Arial Black" panose="020B0A04020102020204" pitchFamily="34" charset="0"/>
              <a:cs typeface="Arial" panose="020B0604020202020204" pitchFamily="34" charset="0"/>
            </a:endParaRPr>
          </a:p>
        </p:txBody>
      </p:sp>
      <p:sp>
        <p:nvSpPr>
          <p:cNvPr id="69" name="TextBox 68"/>
          <p:cNvSpPr txBox="1"/>
          <p:nvPr/>
        </p:nvSpPr>
        <p:spPr>
          <a:xfrm>
            <a:off x="7514260" y="2104072"/>
            <a:ext cx="1467068" cy="1200329"/>
          </a:xfrm>
          <a:prstGeom prst="rect">
            <a:avLst/>
          </a:prstGeom>
          <a:noFill/>
        </p:spPr>
        <p:txBody>
          <a:bodyPr wrap="square" rtlCol="0">
            <a:spAutoFit/>
          </a:bodyPr>
          <a:lstStyle/>
          <a:p>
            <a:r>
              <a:rPr lang="en-US" dirty="0" smtClean="0">
                <a:solidFill>
                  <a:srgbClr val="373945"/>
                </a:solidFill>
                <a:latin typeface="Arial" panose="020B0604020202020204" pitchFamily="34" charset="0"/>
                <a:cs typeface="Arial" panose="020B0604020202020204" pitchFamily="34" charset="0"/>
              </a:rPr>
              <a:t>Happy New Year! </a:t>
            </a:r>
          </a:p>
          <a:p>
            <a:r>
              <a:rPr lang="en-US" dirty="0" smtClean="0">
                <a:solidFill>
                  <a:srgbClr val="373945"/>
                </a:solidFill>
                <a:latin typeface="Arial" panose="020B0604020202020204" pitchFamily="34" charset="0"/>
                <a:cs typeface="Arial" panose="020B0604020202020204" pitchFamily="34" charset="0"/>
              </a:rPr>
              <a:t>Final AFH released</a:t>
            </a:r>
            <a:endParaRPr lang="en-US" dirty="0">
              <a:solidFill>
                <a:srgbClr val="37394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047660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is the AFH?</a:t>
            </a:r>
            <a:endParaRPr lang="en-US" dirty="0"/>
          </a:p>
        </p:txBody>
      </p:sp>
      <p:sp>
        <p:nvSpPr>
          <p:cNvPr id="3" name="Content Placeholder 2"/>
          <p:cNvSpPr>
            <a:spLocks noGrp="1"/>
          </p:cNvSpPr>
          <p:nvPr>
            <p:ph sz="quarter" idx="1"/>
          </p:nvPr>
        </p:nvSpPr>
        <p:spPr>
          <a:xfrm>
            <a:off x="301752" y="1527048"/>
            <a:ext cx="8503920" cy="4873752"/>
          </a:xfrm>
        </p:spPr>
        <p:txBody>
          <a:bodyPr>
            <a:normAutofit/>
          </a:bodyPr>
          <a:lstStyle/>
          <a:p>
            <a:pPr marL="274320" lvl="3" indent="0">
              <a:spcAft>
                <a:spcPts val="1200"/>
              </a:spcAft>
              <a:buClr>
                <a:schemeClr val="accent1"/>
              </a:buClr>
              <a:buSzPct val="85000"/>
              <a:buNone/>
              <a:defRPr/>
            </a:pPr>
            <a:r>
              <a:rPr lang="en-US" sz="1800" dirty="0" smtClean="0"/>
              <a:t>The AFH is:</a:t>
            </a:r>
          </a:p>
          <a:p>
            <a:pPr marL="548640" lvl="3" indent="-274320">
              <a:spcAft>
                <a:spcPts val="1200"/>
              </a:spcAft>
              <a:buClr>
                <a:schemeClr val="accent1"/>
              </a:buClr>
              <a:buSzPct val="85000"/>
              <a:buFont typeface="Wingdings 2"/>
              <a:buChar char=""/>
              <a:defRPr/>
            </a:pPr>
            <a:r>
              <a:rPr lang="en-US" sz="1800" dirty="0" smtClean="0"/>
              <a:t>A </a:t>
            </a:r>
            <a:r>
              <a:rPr lang="en-US" sz="1800" dirty="0"/>
              <a:t>data- and community-driven approach to assessing segregation and expanding opportunity, among other fair housing </a:t>
            </a:r>
            <a:r>
              <a:rPr lang="en-US" sz="1800" dirty="0" smtClean="0"/>
              <a:t>issues</a:t>
            </a:r>
            <a:endParaRPr lang="en-US" sz="1800" dirty="0"/>
          </a:p>
          <a:p>
            <a:pPr marL="548640" lvl="3" indent="-274320">
              <a:spcAft>
                <a:spcPts val="1200"/>
              </a:spcAft>
              <a:buClr>
                <a:schemeClr val="accent1"/>
              </a:buClr>
              <a:buSzPct val="85000"/>
              <a:buFont typeface="Wingdings 2"/>
              <a:buChar char=""/>
              <a:defRPr/>
            </a:pPr>
            <a:r>
              <a:rPr lang="en-US" sz="1800" dirty="0" smtClean="0"/>
              <a:t>Designed </a:t>
            </a:r>
            <a:r>
              <a:rPr lang="en-US" sz="1800" dirty="0"/>
              <a:t>to aid local leaders and community stakeholders in developing fair housing priorities and goals that will ultimately increase fair housing choice, build opportunity for all residents, and strengthen communities</a:t>
            </a:r>
            <a:r>
              <a:rPr lang="en-US" sz="1800" dirty="0" smtClean="0"/>
              <a:t>.</a:t>
            </a:r>
          </a:p>
          <a:p>
            <a:pPr marL="274320" lvl="3" indent="0">
              <a:spcAft>
                <a:spcPts val="1200"/>
              </a:spcAft>
              <a:buClr>
                <a:schemeClr val="accent1"/>
              </a:buClr>
              <a:buSzPct val="85000"/>
              <a:buNone/>
              <a:defRPr/>
            </a:pPr>
            <a:endParaRPr lang="en-US" sz="1800" b="1" i="1" dirty="0" smtClean="0"/>
          </a:p>
          <a:p>
            <a:pPr marL="274320" lvl="3" indent="0" algn="ctr">
              <a:spcAft>
                <a:spcPts val="1200"/>
              </a:spcAft>
              <a:buClr>
                <a:schemeClr val="accent1"/>
              </a:buClr>
              <a:buSzPct val="85000"/>
              <a:buNone/>
              <a:defRPr/>
            </a:pPr>
            <a:r>
              <a:rPr lang="en-US" sz="2400" i="1" dirty="0" smtClean="0">
                <a:solidFill>
                  <a:schemeClr val="tx2">
                    <a:lumMod val="75000"/>
                  </a:schemeClr>
                </a:solidFill>
              </a:rPr>
              <a:t>The purpose of the AFFH rule is to set up a framework </a:t>
            </a:r>
            <a:br>
              <a:rPr lang="en-US" sz="2400" i="1" dirty="0" smtClean="0">
                <a:solidFill>
                  <a:schemeClr val="tx2">
                    <a:lumMod val="75000"/>
                  </a:schemeClr>
                </a:solidFill>
              </a:rPr>
            </a:br>
            <a:r>
              <a:rPr lang="en-US" sz="2400" i="1" dirty="0" smtClean="0">
                <a:solidFill>
                  <a:schemeClr val="tx2">
                    <a:lumMod val="75000"/>
                  </a:schemeClr>
                </a:solidFill>
              </a:rPr>
              <a:t>for taking </a:t>
            </a:r>
            <a:r>
              <a:rPr lang="en-US" sz="2400" b="1" i="1" dirty="0" smtClean="0">
                <a:solidFill>
                  <a:schemeClr val="tx2">
                    <a:lumMod val="75000"/>
                  </a:schemeClr>
                </a:solidFill>
              </a:rPr>
              <a:t>meaningful </a:t>
            </a:r>
            <a:r>
              <a:rPr lang="en-US" sz="2400" b="1" i="1" dirty="0">
                <a:solidFill>
                  <a:schemeClr val="tx2">
                    <a:lumMod val="75000"/>
                  </a:schemeClr>
                </a:solidFill>
              </a:rPr>
              <a:t>actions</a:t>
            </a:r>
            <a:r>
              <a:rPr lang="en-US" sz="2400" i="1" dirty="0">
                <a:solidFill>
                  <a:schemeClr val="tx2">
                    <a:lumMod val="75000"/>
                  </a:schemeClr>
                </a:solidFill>
              </a:rPr>
              <a:t>, </a:t>
            </a:r>
            <a:r>
              <a:rPr lang="en-US" sz="2400" i="1" dirty="0" smtClean="0">
                <a:solidFill>
                  <a:schemeClr val="tx2">
                    <a:lumMod val="75000"/>
                  </a:schemeClr>
                </a:solidFill>
              </a:rPr>
              <a:t>to affirmatively </a:t>
            </a:r>
            <a:br>
              <a:rPr lang="en-US" sz="2400" i="1" dirty="0" smtClean="0">
                <a:solidFill>
                  <a:schemeClr val="tx2">
                    <a:lumMod val="75000"/>
                  </a:schemeClr>
                </a:solidFill>
              </a:rPr>
            </a:br>
            <a:r>
              <a:rPr lang="en-US" sz="2400" i="1" dirty="0" smtClean="0">
                <a:solidFill>
                  <a:schemeClr val="tx2">
                    <a:lumMod val="75000"/>
                  </a:schemeClr>
                </a:solidFill>
              </a:rPr>
              <a:t>further fair housing. </a:t>
            </a:r>
          </a:p>
          <a:p>
            <a:pPr marL="274320" lvl="3" indent="0" algn="ctr">
              <a:spcAft>
                <a:spcPts val="1200"/>
              </a:spcAft>
              <a:buClr>
                <a:schemeClr val="accent1"/>
              </a:buClr>
              <a:buSzPct val="85000"/>
              <a:buNone/>
              <a:defRPr/>
            </a:pPr>
            <a:r>
              <a:rPr lang="en-US" sz="2400" i="1" dirty="0" smtClean="0">
                <a:solidFill>
                  <a:schemeClr val="tx2">
                    <a:lumMod val="75000"/>
                  </a:schemeClr>
                </a:solidFill>
              </a:rPr>
              <a:t>The AFH is that framework.</a:t>
            </a:r>
            <a:endParaRPr lang="en-US" sz="2400" i="1" dirty="0">
              <a:solidFill>
                <a:schemeClr val="tx2">
                  <a:lumMod val="75000"/>
                </a:schemeClr>
              </a:solidFill>
            </a:endParaRPr>
          </a:p>
          <a:p>
            <a:pPr marL="548640" lvl="3" indent="-274320">
              <a:spcAft>
                <a:spcPts val="1200"/>
              </a:spcAft>
              <a:buClr>
                <a:schemeClr val="accent1"/>
              </a:buClr>
              <a:buSzPct val="85000"/>
              <a:buFont typeface="Wingdings 2"/>
              <a:buChar char=""/>
              <a:defRPr/>
            </a:pPr>
            <a:endParaRPr lang="en-US" sz="1800" dirty="0"/>
          </a:p>
          <a:p>
            <a:pPr marL="548640" lvl="3" indent="-274320">
              <a:spcAft>
                <a:spcPts val="1200"/>
              </a:spcAft>
              <a:buClr>
                <a:schemeClr val="accent1"/>
              </a:buClr>
              <a:buSzPct val="85000"/>
              <a:buFont typeface="Wingdings 2"/>
              <a:buChar char=""/>
              <a:defRPr/>
            </a:pPr>
            <a:endParaRPr lang="en-US" sz="1800" dirty="0"/>
          </a:p>
        </p:txBody>
      </p:sp>
    </p:spTree>
    <p:extLst>
      <p:ext uri="{BB962C8B-B14F-4D97-AF65-F5344CB8AC3E}">
        <p14:creationId xmlns:p14="http://schemas.microsoft.com/office/powerpoint/2010/main" xmlns="" val="3267132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AFH Topics</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92500" lnSpcReduction="10000"/>
          </a:bodyPr>
          <a:lstStyle/>
          <a:p>
            <a:pPr marL="0" indent="0">
              <a:buFont typeface="Wingdings" pitchFamily="2" charset="2"/>
              <a:buNone/>
              <a:defRPr/>
            </a:pPr>
            <a:r>
              <a:rPr lang="en-US" sz="2400" b="1" dirty="0" smtClean="0">
                <a:solidFill>
                  <a:schemeClr val="tx2"/>
                </a:solidFill>
              </a:rPr>
              <a:t>Analysis of Fair Housing Issues:</a:t>
            </a:r>
          </a:p>
          <a:p>
            <a:pPr marL="548640" lvl="3" indent="-274320">
              <a:spcAft>
                <a:spcPts val="1200"/>
              </a:spcAft>
              <a:buClr>
                <a:schemeClr val="accent1"/>
              </a:buClr>
              <a:buSzPct val="85000"/>
              <a:buFont typeface="Wingdings 2"/>
              <a:buChar char=""/>
              <a:defRPr/>
            </a:pPr>
            <a:r>
              <a:rPr lang="en-US" sz="1800" dirty="0"/>
              <a:t>Demographic Summary</a:t>
            </a:r>
          </a:p>
          <a:p>
            <a:pPr marL="548640" lvl="3" indent="-274320">
              <a:spcAft>
                <a:spcPts val="1200"/>
              </a:spcAft>
              <a:buClr>
                <a:schemeClr val="accent1"/>
              </a:buClr>
              <a:buSzPct val="85000"/>
              <a:buFont typeface="Wingdings 2"/>
              <a:buChar char=""/>
              <a:defRPr/>
            </a:pPr>
            <a:r>
              <a:rPr lang="en-US" sz="1800" dirty="0"/>
              <a:t>Segregation/Integration</a:t>
            </a:r>
          </a:p>
          <a:p>
            <a:pPr marL="548640" lvl="3" indent="-274320">
              <a:spcAft>
                <a:spcPts val="1200"/>
              </a:spcAft>
              <a:buClr>
                <a:schemeClr val="accent1"/>
              </a:buClr>
              <a:buSzPct val="85000"/>
              <a:buFont typeface="Wingdings 2"/>
              <a:buChar char=""/>
              <a:defRPr/>
            </a:pPr>
            <a:r>
              <a:rPr lang="en-US" sz="1800" dirty="0"/>
              <a:t>R/ECAPs</a:t>
            </a:r>
          </a:p>
          <a:p>
            <a:pPr marL="548640" lvl="3" indent="-274320">
              <a:spcAft>
                <a:spcPts val="1200"/>
              </a:spcAft>
              <a:buClr>
                <a:schemeClr val="accent1"/>
              </a:buClr>
              <a:buSzPct val="85000"/>
              <a:buFont typeface="Wingdings 2"/>
              <a:buChar char=""/>
              <a:defRPr/>
            </a:pPr>
            <a:r>
              <a:rPr lang="en-US" sz="1800" dirty="0"/>
              <a:t>Disparities in Access to Opportunity</a:t>
            </a:r>
          </a:p>
          <a:p>
            <a:pPr marL="548640" lvl="3" indent="-274320">
              <a:spcAft>
                <a:spcPts val="1200"/>
              </a:spcAft>
              <a:buClr>
                <a:schemeClr val="accent1"/>
              </a:buClr>
              <a:buSzPct val="85000"/>
              <a:buFont typeface="Wingdings 2"/>
              <a:buChar char=""/>
              <a:defRPr/>
            </a:pPr>
            <a:r>
              <a:rPr lang="en-US" sz="1800" dirty="0"/>
              <a:t>Disproportionate Housing Needs</a:t>
            </a:r>
          </a:p>
          <a:p>
            <a:pPr marL="0" indent="0">
              <a:spcBef>
                <a:spcPts val="1200"/>
              </a:spcBef>
              <a:buNone/>
              <a:defRPr/>
            </a:pPr>
            <a:r>
              <a:rPr lang="en-US" sz="2400" b="1" dirty="0" smtClean="0">
                <a:solidFill>
                  <a:schemeClr val="tx2"/>
                </a:solidFill>
              </a:rPr>
              <a:t>Publicly </a:t>
            </a:r>
            <a:r>
              <a:rPr lang="en-US" sz="2400" b="1" dirty="0">
                <a:solidFill>
                  <a:schemeClr val="tx2"/>
                </a:solidFill>
              </a:rPr>
              <a:t>Supported Housing Analysis</a:t>
            </a:r>
          </a:p>
          <a:p>
            <a:pPr marL="0" indent="0">
              <a:spcBef>
                <a:spcPts val="1200"/>
              </a:spcBef>
              <a:buNone/>
              <a:defRPr/>
            </a:pPr>
            <a:r>
              <a:rPr lang="en-US" sz="2400" b="1" dirty="0">
                <a:solidFill>
                  <a:schemeClr val="tx2"/>
                </a:solidFill>
              </a:rPr>
              <a:t>Disability and Access Analysis</a:t>
            </a:r>
          </a:p>
          <a:p>
            <a:pPr marL="0" indent="0">
              <a:spcBef>
                <a:spcPts val="1200"/>
              </a:spcBef>
              <a:buNone/>
              <a:defRPr/>
            </a:pPr>
            <a:r>
              <a:rPr lang="en-US" sz="2400" b="1" dirty="0">
                <a:solidFill>
                  <a:schemeClr val="tx2"/>
                </a:solidFill>
              </a:rPr>
              <a:t>Fair Housing Enforcement, Outreach Capacity, and Resources Analysis</a:t>
            </a:r>
          </a:p>
          <a:p>
            <a:pPr marL="0" indent="0">
              <a:spcBef>
                <a:spcPts val="1200"/>
              </a:spcBef>
              <a:buNone/>
              <a:defRPr/>
            </a:pPr>
            <a:r>
              <a:rPr lang="en-US" sz="2400" b="1" dirty="0">
                <a:solidFill>
                  <a:schemeClr val="tx2"/>
                </a:solidFill>
              </a:rPr>
              <a:t>Goals and </a:t>
            </a:r>
            <a:r>
              <a:rPr lang="en-US" sz="2400" b="1" dirty="0" smtClean="0">
                <a:solidFill>
                  <a:schemeClr val="tx2"/>
                </a:solidFill>
              </a:rPr>
              <a:t>Priorities</a:t>
            </a:r>
            <a:endParaRPr lang="en-US" dirty="0"/>
          </a:p>
        </p:txBody>
      </p:sp>
    </p:spTree>
    <p:extLst>
      <p:ext uri="{BB962C8B-B14F-4D97-AF65-F5344CB8AC3E}">
        <p14:creationId xmlns:p14="http://schemas.microsoft.com/office/powerpoint/2010/main" xmlns="" val="785267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AFH Requires Community Input</a:t>
            </a:r>
            <a:endParaRPr lang="en-US" dirty="0"/>
          </a:p>
        </p:txBody>
      </p:sp>
      <p:sp>
        <p:nvSpPr>
          <p:cNvPr id="3" name="Content Placeholder 2"/>
          <p:cNvSpPr>
            <a:spLocks noGrp="1"/>
          </p:cNvSpPr>
          <p:nvPr>
            <p:ph sz="quarter" idx="1"/>
          </p:nvPr>
        </p:nvSpPr>
        <p:spPr>
          <a:xfrm>
            <a:off x="301752" y="1527048"/>
            <a:ext cx="8503920" cy="4873752"/>
          </a:xfrm>
        </p:spPr>
        <p:txBody>
          <a:bodyPr>
            <a:normAutofit/>
          </a:bodyPr>
          <a:lstStyle/>
          <a:p>
            <a:pPr marL="0" indent="0">
              <a:buFont typeface="Wingdings" pitchFamily="2" charset="2"/>
              <a:buNone/>
              <a:defRPr/>
            </a:pPr>
            <a:r>
              <a:rPr lang="en-US" sz="2400" b="1" dirty="0" smtClean="0">
                <a:solidFill>
                  <a:schemeClr val="tx2"/>
                </a:solidFill>
              </a:rPr>
              <a:t>AFH Community Participation Requirements</a:t>
            </a:r>
          </a:p>
          <a:p>
            <a:pPr marL="617220" lvl="3" indent="-342900">
              <a:spcAft>
                <a:spcPts val="1200"/>
              </a:spcAft>
              <a:buClr>
                <a:schemeClr val="accent1"/>
              </a:buClr>
              <a:buSzPct val="85000"/>
              <a:buFont typeface="+mj-lt"/>
              <a:buAutoNum type="arabicPeriod"/>
              <a:defRPr/>
            </a:pPr>
            <a:r>
              <a:rPr lang="en-US" sz="1800" dirty="0"/>
              <a:t>Update Citizen Participation Plan to include AFH.</a:t>
            </a:r>
          </a:p>
          <a:p>
            <a:pPr marL="617220" lvl="3" indent="-342900">
              <a:spcAft>
                <a:spcPts val="1200"/>
              </a:spcAft>
              <a:buClr>
                <a:schemeClr val="accent1"/>
              </a:buClr>
              <a:buSzPct val="85000"/>
              <a:buFont typeface="+mj-lt"/>
              <a:buAutoNum type="arabicPeriod"/>
              <a:defRPr/>
            </a:pPr>
            <a:r>
              <a:rPr lang="en-US" sz="1800" dirty="0"/>
              <a:t>Make AFH data available to the community and provide opportunities for meaningful participation</a:t>
            </a:r>
          </a:p>
          <a:p>
            <a:pPr marL="617220" lvl="3" indent="-342900">
              <a:spcAft>
                <a:spcPts val="1200"/>
              </a:spcAft>
              <a:buClr>
                <a:schemeClr val="accent1"/>
              </a:buClr>
              <a:buSzPct val="85000"/>
              <a:buFont typeface="+mj-lt"/>
              <a:buAutoNum type="arabicPeriod"/>
              <a:defRPr/>
            </a:pPr>
            <a:r>
              <a:rPr lang="en-US" sz="1800" dirty="0"/>
              <a:t>Provide opportunities for the public to be involved in developing the AFH and setting goals and priorities</a:t>
            </a:r>
          </a:p>
          <a:p>
            <a:pPr marL="617220" lvl="3" indent="-342900">
              <a:spcAft>
                <a:spcPts val="1200"/>
              </a:spcAft>
              <a:buClr>
                <a:schemeClr val="accent1"/>
              </a:buClr>
              <a:buSzPct val="85000"/>
              <a:buFont typeface="+mj-lt"/>
              <a:buAutoNum type="arabicPeriod"/>
              <a:defRPr/>
            </a:pPr>
            <a:r>
              <a:rPr lang="en-US" sz="1800" dirty="0"/>
              <a:t>Ask, “who is missing from the process?” and seek them out</a:t>
            </a:r>
          </a:p>
          <a:p>
            <a:pPr marL="617220" lvl="3" indent="-342900">
              <a:spcAft>
                <a:spcPts val="1200"/>
              </a:spcAft>
              <a:buClr>
                <a:schemeClr val="accent1"/>
              </a:buClr>
              <a:buSzPct val="85000"/>
              <a:buFont typeface="+mj-lt"/>
              <a:buAutoNum type="arabicPeriod"/>
              <a:defRPr/>
            </a:pPr>
            <a:r>
              <a:rPr lang="en-US" sz="1800" dirty="0"/>
              <a:t>Summarize all comments obtained in the community participation process. Include a summary of any comments or views not accepted and the reasons why. Similar to Con Plan requirements.</a:t>
            </a:r>
          </a:p>
          <a:p>
            <a:pPr marL="617220" lvl="3" indent="-342900">
              <a:spcAft>
                <a:spcPts val="1200"/>
              </a:spcAft>
              <a:buClr>
                <a:schemeClr val="accent1"/>
              </a:buClr>
              <a:buSzPct val="85000"/>
              <a:buFont typeface="+mj-lt"/>
              <a:buAutoNum type="arabicPeriod"/>
              <a:defRPr/>
            </a:pPr>
            <a:r>
              <a:rPr lang="en-US" sz="1800" dirty="0"/>
              <a:t>Hold at least one public hearing before draft AFH released</a:t>
            </a:r>
          </a:p>
          <a:p>
            <a:pPr marL="617220" lvl="3" indent="-342900">
              <a:spcAft>
                <a:spcPts val="1200"/>
              </a:spcAft>
              <a:buClr>
                <a:schemeClr val="accent1"/>
              </a:buClr>
              <a:buSzPct val="85000"/>
              <a:buFont typeface="+mj-lt"/>
              <a:buAutoNum type="arabicPeriod"/>
              <a:defRPr/>
            </a:pPr>
            <a:r>
              <a:rPr lang="en-US" sz="1800" dirty="0"/>
              <a:t>Minimum 30 day public comment </a:t>
            </a:r>
            <a:r>
              <a:rPr lang="en-US" sz="1800" dirty="0" smtClean="0"/>
              <a:t>period</a:t>
            </a:r>
          </a:p>
        </p:txBody>
      </p:sp>
    </p:spTree>
    <p:extLst>
      <p:ext uri="{BB962C8B-B14F-4D97-AF65-F5344CB8AC3E}">
        <p14:creationId xmlns:p14="http://schemas.microsoft.com/office/powerpoint/2010/main" xmlns="" val="533913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657" t="-308" r="3326" b="2132"/>
          <a:stretch/>
        </p:blipFill>
        <p:spPr bwMode="auto">
          <a:xfrm>
            <a:off x="171091" y="1447800"/>
            <a:ext cx="8827698" cy="529518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AFFH Data Mapping Tool</a:t>
            </a:r>
            <a:endParaRPr lang="en-US" dirty="0"/>
          </a:p>
        </p:txBody>
      </p:sp>
    </p:spTree>
    <p:extLst>
      <p:ext uri="{BB962C8B-B14F-4D97-AF65-F5344CB8AC3E}">
        <p14:creationId xmlns:p14="http://schemas.microsoft.com/office/powerpoint/2010/main" xmlns="" val="4271218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for Collaboration</a:t>
            </a:r>
            <a:endParaRPr lang="en-US" dirty="0"/>
          </a:p>
        </p:txBody>
      </p:sp>
      <p:sp>
        <p:nvSpPr>
          <p:cNvPr id="3" name="Content Placeholder 2"/>
          <p:cNvSpPr>
            <a:spLocks noGrp="1"/>
          </p:cNvSpPr>
          <p:nvPr>
            <p:ph sz="quarter" idx="1"/>
          </p:nvPr>
        </p:nvSpPr>
        <p:spPr>
          <a:xfrm>
            <a:off x="301752" y="1527048"/>
            <a:ext cx="8503920" cy="4873752"/>
          </a:xfrm>
        </p:spPr>
        <p:txBody>
          <a:bodyPr>
            <a:normAutofit/>
          </a:bodyPr>
          <a:lstStyle/>
          <a:p>
            <a:pPr>
              <a:defRPr/>
            </a:pPr>
            <a:r>
              <a:rPr lang="en-US" sz="2400" b="1" dirty="0" smtClean="0">
                <a:solidFill>
                  <a:schemeClr val="tx2"/>
                </a:solidFill>
              </a:rPr>
              <a:t>Regional: </a:t>
            </a:r>
            <a:r>
              <a:rPr lang="en-US" sz="2400" dirty="0" smtClean="0">
                <a:solidFill>
                  <a:schemeClr val="tx2"/>
                </a:solidFill>
              </a:rPr>
              <a:t>when two or more entitlements collaborate on an AFH</a:t>
            </a:r>
          </a:p>
          <a:p>
            <a:pPr>
              <a:defRPr/>
            </a:pPr>
            <a:endParaRPr lang="en-US" sz="2400" dirty="0" smtClean="0">
              <a:solidFill>
                <a:schemeClr val="tx2"/>
              </a:solidFill>
            </a:endParaRPr>
          </a:p>
          <a:p>
            <a:pPr>
              <a:defRPr/>
            </a:pPr>
            <a:r>
              <a:rPr lang="en-US" sz="2400" b="1" dirty="0" smtClean="0">
                <a:solidFill>
                  <a:schemeClr val="tx2"/>
                </a:solidFill>
              </a:rPr>
              <a:t>Joint: </a:t>
            </a:r>
            <a:r>
              <a:rPr lang="en-US" sz="2400" dirty="0" smtClean="0">
                <a:solidFill>
                  <a:schemeClr val="tx2"/>
                </a:solidFill>
              </a:rPr>
              <a:t>when an entitlement and a PHA collaborate on an AFH</a:t>
            </a:r>
          </a:p>
          <a:p>
            <a:pPr>
              <a:defRPr/>
            </a:pPr>
            <a:endParaRPr lang="en-US" sz="2400" dirty="0" smtClean="0">
              <a:solidFill>
                <a:schemeClr val="tx2"/>
              </a:solidFill>
            </a:endParaRPr>
          </a:p>
          <a:p>
            <a:pPr>
              <a:defRPr/>
            </a:pPr>
            <a:r>
              <a:rPr lang="en-US" sz="2400" b="1" dirty="0" smtClean="0">
                <a:solidFill>
                  <a:schemeClr val="tx2"/>
                </a:solidFill>
              </a:rPr>
              <a:t>Individual: </a:t>
            </a:r>
            <a:r>
              <a:rPr lang="en-US" sz="2400" dirty="0" smtClean="0">
                <a:solidFill>
                  <a:schemeClr val="tx2"/>
                </a:solidFill>
              </a:rPr>
              <a:t>when and entitlement or a PHA submit their own AFH</a:t>
            </a:r>
          </a:p>
        </p:txBody>
      </p:sp>
    </p:spTree>
    <p:extLst>
      <p:ext uri="{BB962C8B-B14F-4D97-AF65-F5344CB8AC3E}">
        <p14:creationId xmlns:p14="http://schemas.microsoft.com/office/powerpoint/2010/main" xmlns="" val="130043558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
  <TotalTime>1170</TotalTime>
  <Words>1934</Words>
  <Application>Microsoft Office PowerPoint</Application>
  <PresentationFormat>On-screen Show (4:3)</PresentationFormat>
  <Paragraphs>203</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Civic</vt:lpstr>
      <vt:lpstr>Demystifying the Assessment of Fair Housing (AFH)</vt:lpstr>
      <vt:lpstr>Fair Housing Overview</vt:lpstr>
      <vt:lpstr>Fair Housing Overview</vt:lpstr>
      <vt:lpstr>the AI becomes the AFH</vt:lpstr>
      <vt:lpstr>So… what is the AFH?</vt:lpstr>
      <vt:lpstr>Primary AFH Topics</vt:lpstr>
      <vt:lpstr>AFH Requires Community Input</vt:lpstr>
      <vt:lpstr>AFFH Data Mapping Tool</vt:lpstr>
      <vt:lpstr>Opportunities for Collaboration</vt:lpstr>
      <vt:lpstr>AFH Implementation</vt:lpstr>
      <vt:lpstr>AFH Process</vt:lpstr>
      <vt:lpstr>AFH Tool Background</vt:lpstr>
      <vt:lpstr>El Paso County, Colorado - Background</vt:lpstr>
      <vt:lpstr>El Paso County, Colorado - Entitlement Community and PHAs</vt:lpstr>
      <vt:lpstr>El Paso County, Colorado - AFH Details</vt:lpstr>
      <vt:lpstr>El Paso County, CO - Implementation Schedule</vt:lpstr>
      <vt:lpstr>El Paso County, CO  Early Challenges of AFH Implementation </vt:lpstr>
      <vt:lpstr>HUD Involvement</vt:lpstr>
      <vt:lpstr>  Public/Political Perception of the AFFH Rule and AFH Tool</vt:lpstr>
      <vt:lpstr>AFH Tool Resources to Consider </vt:lpstr>
      <vt:lpstr>Public Participation</vt:lpstr>
      <vt:lpstr>Primary and Secondary Data Sources</vt:lpstr>
      <vt:lpstr>Evaluating R/E CAPs</vt:lpstr>
      <vt:lpstr>Goals</vt:lpstr>
      <vt:lpstr>AFH Process</vt:lpstr>
      <vt:lpstr>HUD Response</vt:lpstr>
      <vt:lpstr>Final Lessons Learned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NACCED AFH Webinar</dc:title>
  <dc:creator>finlatier</dc:creator>
  <cp:lastModifiedBy>finlatier</cp:lastModifiedBy>
  <cp:revision>67</cp:revision>
  <dcterms:created xsi:type="dcterms:W3CDTF">2016-02-12T20:57:46Z</dcterms:created>
  <dcterms:modified xsi:type="dcterms:W3CDTF">2017-05-10T20:38:10Z</dcterms:modified>
</cp:coreProperties>
</file>