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6" r:id="rId2"/>
    <p:sldId id="290" r:id="rId3"/>
    <p:sldId id="291" r:id="rId4"/>
    <p:sldId id="292" r:id="rId5"/>
    <p:sldId id="294" r:id="rId6"/>
    <p:sldId id="306" r:id="rId7"/>
    <p:sldId id="297" r:id="rId8"/>
    <p:sldId id="298" r:id="rId9"/>
    <p:sldId id="295" r:id="rId10"/>
    <p:sldId id="296" r:id="rId11"/>
    <p:sldId id="304" r:id="rId12"/>
    <p:sldId id="300" r:id="rId13"/>
    <p:sldId id="301" r:id="rId14"/>
    <p:sldId id="302" r:id="rId15"/>
    <p:sldId id="299" r:id="rId16"/>
    <p:sldId id="278" r:id="rId17"/>
    <p:sldId id="307" r:id="rId18"/>
    <p:sldId id="308" r:id="rId19"/>
    <p:sldId id="309" r:id="rId20"/>
    <p:sldId id="30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6048"/>
    <a:srgbClr val="373945"/>
    <a:srgbClr val="3CA8BE"/>
    <a:srgbClr val="5ECAC7"/>
    <a:srgbClr val="DDDDDD"/>
    <a:srgbClr val="F4BE92"/>
    <a:srgbClr val="E31B23"/>
    <a:srgbClr val="65C1C3"/>
    <a:srgbClr val="46B1B4"/>
    <a:srgbClr val="37C3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729" autoAdjust="0"/>
  </p:normalViewPr>
  <p:slideViewPr>
    <p:cSldViewPr>
      <p:cViewPr varScale="1">
        <p:scale>
          <a:sx n="106" d="100"/>
          <a:sy n="106" d="100"/>
        </p:scale>
        <p:origin x="-176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6" d="100"/>
          <a:sy n="76" d="100"/>
        </p:scale>
        <p:origin x="-236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9A3DB2-0076-4928-A884-F61B9840C5B9}" type="datetimeFigureOut">
              <a:rPr lang="en-US" smtClean="0"/>
              <a:t>5/17/2017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466E019-C60A-45CD-AA87-B291C44901AF}" type="slidenum">
              <a:rPr lang="en-US" smtClean="0"/>
              <a:t>‹#›</a:t>
            </a:fld>
            <a:endParaRPr lang="en-US"/>
          </a:p>
        </p:txBody>
      </p:sp>
    </p:spTree>
    <p:extLst>
      <p:ext uri="{BB962C8B-B14F-4D97-AF65-F5344CB8AC3E}">
        <p14:creationId xmlns:p14="http://schemas.microsoft.com/office/powerpoint/2010/main" val="2375917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0A40D2-2C40-4733-956E-C0394976AC05}" type="datetimeFigureOut">
              <a:rPr lang="en-US" smtClean="0"/>
              <a:t>5/17/2017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B77B5F-D129-4A75-B147-F149C21619B0}" type="slidenum">
              <a:rPr lang="en-US" smtClean="0"/>
              <a:t>‹#›</a:t>
            </a:fld>
            <a:endParaRPr lang="en-US"/>
          </a:p>
        </p:txBody>
      </p:sp>
    </p:spTree>
    <p:extLst>
      <p:ext uri="{BB962C8B-B14F-4D97-AF65-F5344CB8AC3E}">
        <p14:creationId xmlns:p14="http://schemas.microsoft.com/office/powerpoint/2010/main" val="2943481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Session 2, 3:45-5:15(?), Thursday, May 25, 2017</a:t>
            </a:r>
          </a:p>
          <a:p>
            <a:r>
              <a:rPr lang="en-US" sz="1200" b="1" kern="1200" dirty="0" smtClean="0">
                <a:solidFill>
                  <a:schemeClr val="tx1"/>
                </a:solidFill>
                <a:effectLst/>
                <a:latin typeface="+mn-lt"/>
                <a:ea typeface="+mn-ea"/>
                <a:cs typeface="+mn-cs"/>
              </a:rPr>
              <a:t>What does this mean? Interpreting the HUD maps and data for the Assessment of Fair Housing</a:t>
            </a:r>
          </a:p>
          <a:p>
            <a:r>
              <a:rPr lang="en-US" sz="1200" kern="1200" dirty="0" smtClean="0">
                <a:solidFill>
                  <a:schemeClr val="tx1"/>
                </a:solidFill>
                <a:effectLst/>
                <a:latin typeface="+mn-lt"/>
                <a:ea typeface="+mn-ea"/>
                <a:cs typeface="+mn-cs"/>
              </a:rPr>
              <a:t>In this interactive session, </a:t>
            </a:r>
            <a:r>
              <a:rPr lang="en-US" sz="1200" kern="1200" dirty="0" smtClean="0">
                <a:solidFill>
                  <a:schemeClr val="tx1"/>
                </a:solidFill>
                <a:effectLst/>
                <a:latin typeface="+mn-lt"/>
                <a:ea typeface="+mn-ea"/>
                <a:cs typeface="+mn-cs"/>
              </a:rPr>
              <a:t>Mollie</a:t>
            </a:r>
            <a:r>
              <a:rPr lang="en-US" sz="1200" kern="1200" baseline="0" dirty="0" smtClean="0">
                <a:solidFill>
                  <a:schemeClr val="tx1"/>
                </a:solidFill>
                <a:effectLst/>
                <a:latin typeface="+mn-lt"/>
                <a:ea typeface="+mn-ea"/>
                <a:cs typeface="+mn-cs"/>
              </a:rPr>
              <a:t> Fitzpatrick </a:t>
            </a:r>
            <a:r>
              <a:rPr lang="en-US" sz="1200" kern="1200" dirty="0" smtClean="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Mehgie Tabar with BBC Research &amp; Consulting will show attendees how to navigate HUD’s AFFH-T—the online data and mapping system developed for the Assessment of Fair Housing (AFH)—and how to interpret the maps and tables. As a member of HUD’s national training team for the AFH, </a:t>
            </a:r>
            <a:r>
              <a:rPr lang="en-US" sz="1200" kern="1200" dirty="0" smtClean="0">
                <a:solidFill>
                  <a:schemeClr val="tx1"/>
                </a:solidFill>
                <a:effectLst/>
                <a:latin typeface="+mn-lt"/>
                <a:ea typeface="+mn-ea"/>
                <a:cs typeface="+mn-cs"/>
              </a:rPr>
              <a:t>Mollie </a:t>
            </a:r>
            <a:r>
              <a:rPr lang="en-US" sz="1200" kern="1200" dirty="0" smtClean="0">
                <a:solidFill>
                  <a:schemeClr val="tx1"/>
                </a:solidFill>
                <a:effectLst/>
                <a:latin typeface="+mn-lt"/>
                <a:ea typeface="+mn-ea"/>
                <a:cs typeface="+mn-cs"/>
              </a:rPr>
              <a:t>leads training modules on data and mapping and uses the tool in BBC’s consulting work for jurisdictions. Mehgie has used the AFFH-T tool in preparing fair housing and AFH studies for Santa Fe, New Mexico; Pocatello, Idaho; San Mateo County, CA; and the State of Minnesota. </a:t>
            </a:r>
          </a:p>
          <a:p>
            <a:endParaRPr lang="en-US" dirty="0"/>
          </a:p>
        </p:txBody>
      </p:sp>
      <p:sp>
        <p:nvSpPr>
          <p:cNvPr id="4" name="Slide Number Placeholder 3"/>
          <p:cNvSpPr>
            <a:spLocks noGrp="1"/>
          </p:cNvSpPr>
          <p:nvPr>
            <p:ph type="sldNum" sz="quarter" idx="10"/>
          </p:nvPr>
        </p:nvSpPr>
        <p:spPr/>
        <p:txBody>
          <a:bodyPr/>
          <a:lstStyle/>
          <a:p>
            <a:fld id="{0AB77B5F-D129-4A75-B147-F149C21619B0}" type="slidenum">
              <a:rPr lang="en-US" smtClean="0"/>
              <a:t>1</a:t>
            </a:fld>
            <a:endParaRPr lang="en-US"/>
          </a:p>
        </p:txBody>
      </p:sp>
    </p:spTree>
    <p:extLst>
      <p:ext uri="{BB962C8B-B14F-4D97-AF65-F5344CB8AC3E}">
        <p14:creationId xmlns:p14="http://schemas.microsoft.com/office/powerpoint/2010/main" val="1372764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endParaRPr lang="en-US" altLang="en-US" smtClean="0"/>
          </a:p>
        </p:txBody>
      </p:sp>
      <p:sp>
        <p:nvSpPr>
          <p:cNvPr id="481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endParaRPr lang="en-US" altLang="en-US" smtClean="0"/>
          </a:p>
        </p:txBody>
      </p:sp>
      <p:sp>
        <p:nvSpPr>
          <p:cNvPr id="481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endParaRPr lang="en-US" altLang="en-US" smtClean="0"/>
          </a:p>
        </p:txBody>
      </p:sp>
      <p:sp>
        <p:nvSpPr>
          <p:cNvPr id="481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endParaRPr lang="en-US" altLang="en-US" smtClean="0"/>
          </a:p>
        </p:txBody>
      </p:sp>
      <p:sp>
        <p:nvSpPr>
          <p:cNvPr id="481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endParaRPr lang="en-US" altLang="en-US" smtClean="0"/>
          </a:p>
        </p:txBody>
      </p:sp>
      <p:sp>
        <p:nvSpPr>
          <p:cNvPr id="481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373945"/>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97834" y="838200"/>
            <a:ext cx="7636566" cy="2308324"/>
          </a:xfrm>
        </p:spPr>
        <p:txBody>
          <a:bodyPr wrap="square" lIns="91440" tIns="457200" rIns="91440" bIns="457200" anchor="t">
            <a:spAutoFit/>
          </a:bodyPr>
          <a:lstStyle>
            <a:lvl1pPr>
              <a:lnSpc>
                <a:spcPts val="5400"/>
              </a:lnSpc>
              <a:defRPr sz="5400" baseline="0">
                <a:solidFill>
                  <a:srgbClr val="5ECAC7"/>
                </a:solidFill>
              </a:defRPr>
            </a:lvl1pPr>
          </a:lstStyle>
          <a:p>
            <a:r>
              <a:rPr lang="en-US" dirty="0" smtClean="0"/>
              <a:t>Presentation title</a:t>
            </a:r>
            <a:endParaRPr lang="en-US" dirty="0"/>
          </a:p>
        </p:txBody>
      </p:sp>
      <p:sp>
        <p:nvSpPr>
          <p:cNvPr id="14" name="Text Placeholder 13"/>
          <p:cNvSpPr>
            <a:spLocks noGrp="1"/>
          </p:cNvSpPr>
          <p:nvPr>
            <p:ph type="body" sz="quarter" idx="13" hasCustomPrompt="1"/>
          </p:nvPr>
        </p:nvSpPr>
        <p:spPr>
          <a:xfrm>
            <a:off x="917712" y="722313"/>
            <a:ext cx="7616688" cy="523875"/>
          </a:xfrm>
        </p:spPr>
        <p:txBody>
          <a:bodyPr>
            <a:normAutofit/>
          </a:bodyPr>
          <a:lstStyle>
            <a:lvl1pPr marL="0" indent="0">
              <a:spcAft>
                <a:spcPts val="0"/>
              </a:spcAft>
              <a:buNone/>
              <a:defRPr sz="2800">
                <a:solidFill>
                  <a:schemeClr val="bg1"/>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add Client name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496" y="5826624"/>
            <a:ext cx="1186381" cy="775171"/>
          </a:xfrm>
          <a:prstGeom prst="rect">
            <a:avLst/>
          </a:prstGeom>
        </p:spPr>
      </p:pic>
      <p:sp>
        <p:nvSpPr>
          <p:cNvPr id="10" name="TextBox 9"/>
          <p:cNvSpPr txBox="1"/>
          <p:nvPr userDrawn="1"/>
        </p:nvSpPr>
        <p:spPr>
          <a:xfrm>
            <a:off x="2226755" y="5768910"/>
            <a:ext cx="1821332" cy="900246"/>
          </a:xfrm>
          <a:prstGeom prst="rect">
            <a:avLst/>
          </a:prstGeom>
          <a:noFill/>
        </p:spPr>
        <p:txBody>
          <a:bodyPr wrap="none" rtlCol="0">
            <a:spAutoFit/>
          </a:bodyPr>
          <a:lstStyle/>
          <a:p>
            <a:r>
              <a:rPr lang="en-US" sz="1050" dirty="0" smtClean="0">
                <a:ln w="19050">
                  <a:noFill/>
                </a:ln>
                <a:solidFill>
                  <a:schemeClr val="bg1"/>
                </a:solidFill>
                <a:latin typeface="Arial" panose="020B0604020202020204" pitchFamily="34" charset="0"/>
                <a:cs typeface="Arial" panose="020B0604020202020204" pitchFamily="34" charset="0"/>
              </a:rPr>
              <a:t>1999 Broadway</a:t>
            </a:r>
          </a:p>
          <a:p>
            <a:r>
              <a:rPr lang="en-US" sz="1050" dirty="0" smtClean="0">
                <a:ln w="19050">
                  <a:noFill/>
                </a:ln>
                <a:solidFill>
                  <a:schemeClr val="bg1"/>
                </a:solidFill>
                <a:latin typeface="Arial" panose="020B0604020202020204" pitchFamily="34" charset="0"/>
                <a:cs typeface="Arial" panose="020B0604020202020204" pitchFamily="34" charset="0"/>
              </a:rPr>
              <a:t>Suite 2200</a:t>
            </a:r>
          </a:p>
          <a:p>
            <a:r>
              <a:rPr lang="en-US" sz="1050" dirty="0" smtClean="0">
                <a:ln w="19050">
                  <a:noFill/>
                </a:ln>
                <a:solidFill>
                  <a:schemeClr val="bg1"/>
                </a:solidFill>
                <a:latin typeface="Arial" panose="020B0604020202020204" pitchFamily="34" charset="0"/>
                <a:cs typeface="Arial" panose="020B0604020202020204" pitchFamily="34" charset="0"/>
              </a:rPr>
              <a:t>Denver, Colorado 80202</a:t>
            </a:r>
          </a:p>
          <a:p>
            <a:r>
              <a:rPr lang="en-US" sz="1050" dirty="0" smtClean="0">
                <a:ln w="19050">
                  <a:noFill/>
                </a:ln>
                <a:solidFill>
                  <a:schemeClr val="bg1"/>
                </a:solidFill>
                <a:latin typeface="Arial" panose="020B0604020202020204" pitchFamily="34" charset="0"/>
                <a:cs typeface="Arial" panose="020B0604020202020204" pitchFamily="34" charset="0"/>
              </a:rPr>
              <a:t>303.321.2547 x (extension)</a:t>
            </a:r>
          </a:p>
          <a:p>
            <a:r>
              <a:rPr lang="en-US" sz="1050" dirty="0" smtClean="0">
                <a:ln w="19050">
                  <a:noFill/>
                </a:ln>
                <a:solidFill>
                  <a:schemeClr val="bg1"/>
                </a:solidFill>
                <a:latin typeface="Arial" panose="020B0604020202020204" pitchFamily="34" charset="0"/>
                <a:cs typeface="Arial" panose="020B0604020202020204" pitchFamily="34" charset="0"/>
              </a:rPr>
              <a:t>email@bbcresearch.com</a:t>
            </a:r>
            <a:endParaRPr lang="en-US" sz="1050" dirty="0">
              <a:ln w="19050">
                <a:noFill/>
              </a:ln>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4061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373945"/>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01046" y="2007886"/>
            <a:ext cx="7493480" cy="784830"/>
          </a:xfrm>
        </p:spPr>
        <p:txBody>
          <a:bodyPr/>
          <a:lstStyle>
            <a:lvl1pPr>
              <a:lnSpc>
                <a:spcPts val="5400"/>
              </a:lnSpc>
              <a:spcAft>
                <a:spcPts val="4200"/>
              </a:spcAft>
              <a:defRPr sz="5400">
                <a:solidFill>
                  <a:srgbClr val="F86048"/>
                </a:solidFill>
              </a:defRPr>
            </a:lvl1pPr>
          </a:lstStyle>
          <a:p>
            <a:r>
              <a:rPr lang="en-US" dirty="0" smtClean="0"/>
              <a:t>questions?</a:t>
            </a:r>
            <a:endParaRPr lang="en-US" dirty="0"/>
          </a:p>
        </p:txBody>
      </p:sp>
      <p:sp>
        <p:nvSpPr>
          <p:cNvPr id="3" name="Slide Number Placeholder 2"/>
          <p:cNvSpPr>
            <a:spLocks noGrp="1"/>
          </p:cNvSpPr>
          <p:nvPr>
            <p:ph type="sldNum" sz="quarter" idx="10"/>
          </p:nvPr>
        </p:nvSpPr>
        <p:spPr/>
        <p:txBody>
          <a:bodyPr/>
          <a:lstStyle>
            <a:lvl1pPr>
              <a:defRPr>
                <a:solidFill>
                  <a:schemeClr val="bg1"/>
                </a:solidFill>
              </a:defRPr>
            </a:lvl1pPr>
          </a:lstStyle>
          <a:p>
            <a:fld id="{1821CF56-6D7D-4D5A-919E-BD589990AD02}" type="slidenum">
              <a:rPr lang="en-US" smtClean="0"/>
              <a:pPr/>
              <a:t>‹#›</a:t>
            </a:fld>
            <a:endParaRPr lang="en-US" dirty="0"/>
          </a:p>
        </p:txBody>
      </p:sp>
    </p:spTree>
    <p:extLst>
      <p:ext uri="{BB962C8B-B14F-4D97-AF65-F5344CB8AC3E}">
        <p14:creationId xmlns:p14="http://schemas.microsoft.com/office/powerpoint/2010/main" val="3676422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886968" y="1600200"/>
            <a:ext cx="7799832" cy="4525963"/>
          </a:xfrm>
        </p:spPr>
        <p:txBody>
          <a:bodyPr/>
          <a:lstStyle>
            <a:lvl1pPr marL="0" indent="0">
              <a:spcBef>
                <a:spcPts val="0"/>
              </a:spcBef>
              <a:spcAft>
                <a:spcPts val="600"/>
              </a:spcAft>
              <a:buClr>
                <a:srgbClr val="373945"/>
              </a:buClr>
              <a:buFont typeface="Arial Black" panose="020B0A04020102020204" pitchFamily="34" charset="0"/>
              <a:buNone/>
              <a:defRPr sz="1800" b="1">
                <a:solidFill>
                  <a:srgbClr val="F86048"/>
                </a:solidFill>
                <a:latin typeface="Arial Black" panose="020B0A04020102020204" pitchFamily="34" charset="0"/>
              </a:defRPr>
            </a:lvl1pPr>
            <a:lvl2pPr marL="576263" indent="-288925">
              <a:buClr>
                <a:srgbClr val="F86048"/>
              </a:buClr>
              <a:buFont typeface="Wingdings 3" panose="05040102010807070707" pitchFamily="18" charset="2"/>
              <a:buChar char="}"/>
              <a:defRPr sz="1600">
                <a:solidFill>
                  <a:srgbClr val="373945"/>
                </a:solidFill>
                <a:latin typeface="Arial" panose="020B0604020202020204" pitchFamily="34" charset="0"/>
                <a:cs typeface="Arial" panose="020B0604020202020204" pitchFamily="34" charset="0"/>
              </a:defRPr>
            </a:lvl2pPr>
            <a:lvl3pPr>
              <a:defRPr sz="1600">
                <a:solidFill>
                  <a:srgbClr val="373945"/>
                </a:solidFill>
                <a:latin typeface="Arial" panose="020B0604020202020204" pitchFamily="34" charset="0"/>
                <a:cs typeface="Arial" panose="020B0604020202020204" pitchFamily="34" charset="0"/>
              </a:defRPr>
            </a:lvl3pPr>
            <a:lvl4pPr>
              <a:defRPr sz="1400">
                <a:solidFill>
                  <a:srgbClr val="373945"/>
                </a:solidFill>
                <a:latin typeface="Arial" panose="020B0604020202020204" pitchFamily="34" charset="0"/>
                <a:cs typeface="Arial" panose="020B0604020202020204" pitchFamily="34" charset="0"/>
              </a:defRPr>
            </a:lvl4pPr>
            <a:lvl5pPr>
              <a:defRPr sz="1400">
                <a:solidFill>
                  <a:srgbClr val="373945"/>
                </a:solidFill>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457200" y="6356350"/>
            <a:ext cx="5562600" cy="365125"/>
          </a:xfrm>
          <a:prstGeom prst="rect">
            <a:avLst/>
          </a:prstGeom>
        </p:spPr>
        <p:txBody>
          <a:bodyPr/>
          <a:lstStyle>
            <a:lvl1pPr algn="l">
              <a:defRPr sz="1100">
                <a:solidFill>
                  <a:srgbClr val="373945"/>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p>
            <a:fld id="{9B63F7DA-4281-4CE0-82C2-E4DF47DC9592}" type="slidenum">
              <a:rPr lang="en-US" smtClean="0"/>
              <a:t>‹#›</a:t>
            </a:fld>
            <a:endParaRPr lang="en-US"/>
          </a:p>
        </p:txBody>
      </p:sp>
    </p:spTree>
    <p:extLst>
      <p:ext uri="{BB962C8B-B14F-4D97-AF65-F5344CB8AC3E}">
        <p14:creationId xmlns:p14="http://schemas.microsoft.com/office/powerpoint/2010/main" val="181501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2" name="Text Placeholder 11"/>
          <p:cNvSpPr>
            <a:spLocks noGrp="1"/>
          </p:cNvSpPr>
          <p:nvPr>
            <p:ph type="body" sz="quarter" idx="14" hasCustomPrompt="1"/>
          </p:nvPr>
        </p:nvSpPr>
        <p:spPr>
          <a:xfrm>
            <a:off x="901700" y="1219200"/>
            <a:ext cx="7632700" cy="923330"/>
          </a:xfrm>
        </p:spPr>
        <p:txBody>
          <a:bodyPr>
            <a:spAutoFit/>
          </a:bodyPr>
          <a:lstStyle>
            <a:lvl1pPr marL="0" indent="0">
              <a:spcAft>
                <a:spcPts val="0"/>
              </a:spcAft>
              <a:buNone/>
              <a:defRPr sz="5400" cap="all" baseline="0">
                <a:solidFill>
                  <a:srgbClr val="5ECAC7"/>
                </a:solidFill>
              </a:defRPr>
            </a:lvl1pPr>
          </a:lstStyle>
          <a:p>
            <a:pPr lvl="0"/>
            <a:r>
              <a:rPr lang="en-US" dirty="0" smtClean="0"/>
              <a:t>agenda</a:t>
            </a:r>
            <a:endParaRPr lang="en-US" dirty="0"/>
          </a:p>
        </p:txBody>
      </p:sp>
      <p:sp>
        <p:nvSpPr>
          <p:cNvPr id="6" name="Slide Number Placeholder 5"/>
          <p:cNvSpPr>
            <a:spLocks noGrp="1"/>
          </p:cNvSpPr>
          <p:nvPr>
            <p:ph type="sldNum" sz="quarter" idx="12"/>
          </p:nvPr>
        </p:nvSpPr>
        <p:spPr/>
        <p:txBody>
          <a:bodyPr/>
          <a:lstStyle>
            <a:lvl1pPr>
              <a:defRPr>
                <a:solidFill>
                  <a:srgbClr val="373945"/>
                </a:solidFill>
              </a:defRPr>
            </a:lvl1pPr>
          </a:lstStyle>
          <a:p>
            <a:fld id="{9B63F7DA-4281-4CE0-82C2-E4DF47DC9592}" type="slidenum">
              <a:rPr lang="en-US" smtClean="0"/>
              <a:pPr/>
              <a:t>‹#›</a:t>
            </a:fld>
            <a:endParaRPr lang="en-US"/>
          </a:p>
        </p:txBody>
      </p:sp>
      <p:sp>
        <p:nvSpPr>
          <p:cNvPr id="10" name="Text Placeholder 9"/>
          <p:cNvSpPr>
            <a:spLocks noGrp="1"/>
          </p:cNvSpPr>
          <p:nvPr>
            <p:ph type="body" sz="quarter" idx="13" hasCustomPrompt="1"/>
          </p:nvPr>
        </p:nvSpPr>
        <p:spPr>
          <a:xfrm>
            <a:off x="887413" y="2506663"/>
            <a:ext cx="7646987" cy="3284537"/>
          </a:xfrm>
        </p:spPr>
        <p:txBody>
          <a:bodyPr/>
          <a:lstStyle>
            <a:lvl1pPr marL="285750" indent="-285750">
              <a:buClr>
                <a:srgbClr val="5ECAC7"/>
              </a:buClr>
              <a:buFont typeface="Wingdings 3" panose="05040102010807070707" pitchFamily="18" charset="2"/>
              <a:buChar char="}"/>
              <a:defRPr>
                <a:solidFill>
                  <a:srgbClr val="373945"/>
                </a:solidFill>
              </a:defRPr>
            </a:lvl1pPr>
            <a:lvl2pPr marL="293688" indent="0">
              <a:spcBef>
                <a:spcPts val="0"/>
              </a:spcBef>
              <a:spcAft>
                <a:spcPts val="1800"/>
              </a:spcAft>
              <a:buNone/>
              <a:defRPr>
                <a:solidFill>
                  <a:srgbClr val="373945"/>
                </a:solidFill>
              </a:defRPr>
            </a:lvl2pPr>
          </a:lstStyle>
          <a:p>
            <a:pPr lvl="0"/>
            <a:r>
              <a:rPr lang="en-US" dirty="0" smtClean="0"/>
              <a:t>Click to edit text</a:t>
            </a:r>
          </a:p>
          <a:p>
            <a:pPr lvl="1"/>
            <a:r>
              <a:rPr lang="en-US" dirty="0" smtClean="0"/>
              <a:t>Second level</a:t>
            </a:r>
          </a:p>
        </p:txBody>
      </p:sp>
    </p:spTree>
    <p:extLst>
      <p:ext uri="{BB962C8B-B14F-4D97-AF65-F5344CB8AC3E}">
        <p14:creationId xmlns:p14="http://schemas.microsoft.com/office/powerpoint/2010/main" val="1178719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5ECAC7"/>
        </a:solidFill>
        <a:effectLst/>
      </p:bgPr>
    </p:bg>
    <p:spTree>
      <p:nvGrpSpPr>
        <p:cNvPr id="1" name=""/>
        <p:cNvGrpSpPr/>
        <p:nvPr/>
      </p:nvGrpSpPr>
      <p:grpSpPr>
        <a:xfrm>
          <a:off x="0" y="0"/>
          <a:ext cx="0" cy="0"/>
          <a:chOff x="0" y="0"/>
          <a:chExt cx="0" cy="0"/>
        </a:xfrm>
      </p:grpSpPr>
      <p:sp>
        <p:nvSpPr>
          <p:cNvPr id="12" name="Text Placeholder 11"/>
          <p:cNvSpPr>
            <a:spLocks noGrp="1"/>
          </p:cNvSpPr>
          <p:nvPr>
            <p:ph type="body" sz="quarter" idx="14" hasCustomPrompt="1"/>
          </p:nvPr>
        </p:nvSpPr>
        <p:spPr>
          <a:xfrm>
            <a:off x="901700" y="1219200"/>
            <a:ext cx="7632700" cy="923330"/>
          </a:xfrm>
        </p:spPr>
        <p:txBody>
          <a:bodyPr>
            <a:spAutoFit/>
          </a:bodyPr>
          <a:lstStyle>
            <a:lvl1pPr marL="0" indent="0">
              <a:spcAft>
                <a:spcPts val="0"/>
              </a:spcAft>
              <a:buNone/>
              <a:defRPr sz="5400" cap="all" baseline="0">
                <a:solidFill>
                  <a:srgbClr val="373945"/>
                </a:solidFill>
              </a:defRPr>
            </a:lvl1pPr>
          </a:lstStyle>
          <a:p>
            <a:pPr lvl="0"/>
            <a:r>
              <a:rPr lang="en-US" dirty="0" smtClean="0"/>
              <a:t>Section Title</a:t>
            </a:r>
            <a:endParaRPr lang="en-US" dirty="0"/>
          </a:p>
        </p:txBody>
      </p:sp>
      <p:sp>
        <p:nvSpPr>
          <p:cNvPr id="6" name="Slide Number Placeholder 5"/>
          <p:cNvSpPr>
            <a:spLocks noGrp="1"/>
          </p:cNvSpPr>
          <p:nvPr>
            <p:ph type="sldNum" sz="quarter" idx="12"/>
          </p:nvPr>
        </p:nvSpPr>
        <p:spPr/>
        <p:txBody>
          <a:bodyPr/>
          <a:lstStyle>
            <a:lvl1pPr>
              <a:defRPr>
                <a:solidFill>
                  <a:srgbClr val="373945"/>
                </a:solidFill>
              </a:defRPr>
            </a:lvl1pPr>
          </a:lstStyle>
          <a:p>
            <a:fld id="{9B63F7DA-4281-4CE0-82C2-E4DF47DC9592}" type="slidenum">
              <a:rPr lang="en-US" smtClean="0"/>
              <a:pPr/>
              <a:t>‹#›</a:t>
            </a:fld>
            <a:endParaRPr lang="en-US"/>
          </a:p>
        </p:txBody>
      </p:sp>
      <p:sp>
        <p:nvSpPr>
          <p:cNvPr id="10" name="Text Placeholder 9"/>
          <p:cNvSpPr>
            <a:spLocks noGrp="1"/>
          </p:cNvSpPr>
          <p:nvPr>
            <p:ph type="body" sz="quarter" idx="13" hasCustomPrompt="1"/>
          </p:nvPr>
        </p:nvSpPr>
        <p:spPr>
          <a:xfrm>
            <a:off x="887413" y="2506663"/>
            <a:ext cx="7646987" cy="3284537"/>
          </a:xfrm>
        </p:spPr>
        <p:txBody>
          <a:bodyPr/>
          <a:lstStyle>
            <a:lvl1pPr marL="285750" indent="-285750">
              <a:buClr>
                <a:srgbClr val="373945"/>
              </a:buClr>
              <a:buFont typeface="Wingdings 3" panose="05040102010807070707" pitchFamily="18" charset="2"/>
              <a:buChar char="}"/>
              <a:defRPr>
                <a:solidFill>
                  <a:srgbClr val="373945"/>
                </a:solidFill>
              </a:defRPr>
            </a:lvl1pPr>
            <a:lvl2pPr marL="293688" indent="0">
              <a:spcBef>
                <a:spcPts val="0"/>
              </a:spcBef>
              <a:spcAft>
                <a:spcPts val="1800"/>
              </a:spcAft>
              <a:buClr>
                <a:srgbClr val="373945"/>
              </a:buClr>
              <a:buNone/>
              <a:defRPr>
                <a:solidFill>
                  <a:srgbClr val="373945"/>
                </a:solidFill>
              </a:defRPr>
            </a:lvl2pPr>
          </a:lstStyle>
          <a:p>
            <a:pPr lvl="0"/>
            <a:r>
              <a:rPr lang="en-US" dirty="0" smtClean="0"/>
              <a:t>Click to edit text</a:t>
            </a:r>
          </a:p>
          <a:p>
            <a:pPr lvl="1"/>
            <a:r>
              <a:rPr lang="en-US" dirty="0" smtClean="0"/>
              <a:t>Second level (tab over to decrease list level)</a:t>
            </a:r>
          </a:p>
        </p:txBody>
      </p:sp>
    </p:spTree>
    <p:extLst>
      <p:ext uri="{BB962C8B-B14F-4D97-AF65-F5344CB8AC3E}">
        <p14:creationId xmlns:p14="http://schemas.microsoft.com/office/powerpoint/2010/main" val="3299668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1800"/>
            </a:lvl1pPr>
            <a:lvl2pPr>
              <a:defRPr sz="16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1800"/>
            </a:lvl1pPr>
            <a:lvl2pPr>
              <a:defRPr sz="16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B63F7DA-4281-4CE0-82C2-E4DF47DC9592}" type="slidenum">
              <a:rPr lang="en-US" smtClean="0"/>
              <a:t>‹#›</a:t>
            </a:fld>
            <a:endParaRPr lang="en-US"/>
          </a:p>
        </p:txBody>
      </p:sp>
    </p:spTree>
    <p:extLst>
      <p:ext uri="{BB962C8B-B14F-4D97-AF65-F5344CB8AC3E}">
        <p14:creationId xmlns:p14="http://schemas.microsoft.com/office/powerpoint/2010/main" val="278487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B63F7DA-4281-4CE0-82C2-E4DF47DC9592}" type="slidenum">
              <a:rPr lang="en-US" smtClean="0"/>
              <a:t>‹#›</a:t>
            </a:fld>
            <a:endParaRPr lang="en-US"/>
          </a:p>
        </p:txBody>
      </p:sp>
    </p:spTree>
    <p:extLst>
      <p:ext uri="{BB962C8B-B14F-4D97-AF65-F5344CB8AC3E}">
        <p14:creationId xmlns:p14="http://schemas.microsoft.com/office/powerpoint/2010/main" val="3502375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B63F7DA-4281-4CE0-82C2-E4DF47DC9592}" type="slidenum">
              <a:rPr lang="en-US" smtClean="0"/>
              <a:t>‹#›</a:t>
            </a:fld>
            <a:endParaRPr lang="en-US"/>
          </a:p>
        </p:txBody>
      </p:sp>
    </p:spTree>
    <p:extLst>
      <p:ext uri="{BB962C8B-B14F-4D97-AF65-F5344CB8AC3E}">
        <p14:creationId xmlns:p14="http://schemas.microsoft.com/office/powerpoint/2010/main" val="2444559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2546350"/>
          </a:xfrm>
        </p:spPr>
        <p:txBody>
          <a:bodyPr anchor="t"/>
          <a:lstStyle>
            <a:lvl1pPr algn="l">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800"/>
            </a:lvl1pPr>
            <a:lvl2pPr>
              <a:defRPr sz="16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B63F7DA-4281-4CE0-82C2-E4DF47DC9592}" type="slidenum">
              <a:rPr lang="en-US" smtClean="0"/>
              <a:t>‹#›</a:t>
            </a:fld>
            <a:endParaRPr lang="en-US"/>
          </a:p>
        </p:txBody>
      </p:sp>
    </p:spTree>
    <p:extLst>
      <p:ext uri="{BB962C8B-B14F-4D97-AF65-F5344CB8AC3E}">
        <p14:creationId xmlns:p14="http://schemas.microsoft.com/office/powerpoint/2010/main" val="3823787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B63F7DA-4281-4CE0-82C2-E4DF47DC9592}" type="slidenum">
              <a:rPr lang="en-US" smtClean="0"/>
              <a:t>‹#›</a:t>
            </a:fld>
            <a:endParaRPr lang="en-US"/>
          </a:p>
        </p:txBody>
      </p:sp>
    </p:spTree>
    <p:extLst>
      <p:ext uri="{BB962C8B-B14F-4D97-AF65-F5344CB8AC3E}">
        <p14:creationId xmlns:p14="http://schemas.microsoft.com/office/powerpoint/2010/main" val="3312449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926" y="254696"/>
            <a:ext cx="8521874" cy="913070"/>
          </a:xfrm>
          <a:prstGeom prst="rect">
            <a:avLst/>
          </a:prstGeom>
        </p:spPr>
        <p:txBody>
          <a:bodyPr vert="horz" wrap="square" lIns="91440" tIns="45720" rIns="91440" bIns="45720" rtlCol="0" anchor="ctr">
            <a:spAutoFit/>
          </a:bodyPr>
          <a:lstStyle/>
          <a:p>
            <a:r>
              <a:rPr lang="en-US" smtClean="0"/>
              <a:t>Click to edit Master title style</a:t>
            </a:r>
            <a:endParaRPr lang="en-US" dirty="0"/>
          </a:p>
        </p:txBody>
      </p:sp>
      <p:sp>
        <p:nvSpPr>
          <p:cNvPr id="3" name="Text Placeholder 2"/>
          <p:cNvSpPr>
            <a:spLocks noGrp="1"/>
          </p:cNvSpPr>
          <p:nvPr>
            <p:ph type="body" idx="1"/>
          </p:nvPr>
        </p:nvSpPr>
        <p:spPr>
          <a:xfrm>
            <a:off x="886968" y="1600200"/>
            <a:ext cx="7799832" cy="4525963"/>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373945"/>
                </a:solidFill>
              </a:defRPr>
            </a:lvl1pPr>
          </a:lstStyle>
          <a:p>
            <a:fld id="{1821CF56-6D7D-4D5A-919E-BD589990AD02}" type="slidenum">
              <a:rPr lang="en-US" smtClean="0"/>
              <a:t>‹#›</a:t>
            </a:fld>
            <a:endParaRPr lang="en-US" dirty="0"/>
          </a:p>
        </p:txBody>
      </p:sp>
    </p:spTree>
    <p:extLst>
      <p:ext uri="{BB962C8B-B14F-4D97-AF65-F5344CB8AC3E}">
        <p14:creationId xmlns:p14="http://schemas.microsoft.com/office/powerpoint/2010/main" val="3128408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52" r:id="rId5"/>
    <p:sldLayoutId id="2147483654" r:id="rId6"/>
    <p:sldLayoutId id="2147483655" r:id="rId7"/>
    <p:sldLayoutId id="2147483656" r:id="rId8"/>
    <p:sldLayoutId id="2147483657" r:id="rId9"/>
    <p:sldLayoutId id="2147483658" r:id="rId10"/>
  </p:sldLayoutIdLst>
  <p:hf hdr="0" ftr="0" dt="0"/>
  <p:txStyles>
    <p:titleStyle>
      <a:lvl1pPr algn="l" defTabSz="914400" rtl="0" eaLnBrk="1" latinLnBrk="0" hangingPunct="1">
        <a:lnSpc>
          <a:spcPts val="3200"/>
        </a:lnSpc>
        <a:spcBef>
          <a:spcPct val="0"/>
        </a:spcBef>
        <a:buNone/>
        <a:defRPr sz="3200" b="0" kern="1200" cap="all" baseline="0">
          <a:solidFill>
            <a:srgbClr val="373945"/>
          </a:solidFill>
          <a:latin typeface="Arial Black" panose="020B0A04020102020204" pitchFamily="34" charset="0"/>
          <a:ea typeface="+mj-ea"/>
          <a:cs typeface="+mj-cs"/>
        </a:defRPr>
      </a:lvl1pPr>
    </p:titleStyle>
    <p:bodyStyle>
      <a:lvl1pPr marL="0" indent="0" algn="l" defTabSz="914400" rtl="0" eaLnBrk="1" latinLnBrk="0" hangingPunct="1">
        <a:spcBef>
          <a:spcPts val="0"/>
        </a:spcBef>
        <a:spcAft>
          <a:spcPts val="600"/>
        </a:spcAft>
        <a:buClr>
          <a:srgbClr val="373945"/>
        </a:buClr>
        <a:buFont typeface="Wingdings 3" panose="05040102010807070707" pitchFamily="18" charset="2"/>
        <a:buNone/>
        <a:defRPr sz="1800" kern="1200">
          <a:solidFill>
            <a:srgbClr val="F86048"/>
          </a:solidFill>
          <a:latin typeface="Arial Black" panose="020B0A04020102020204" pitchFamily="34" charset="0"/>
          <a:ea typeface="+mn-ea"/>
          <a:cs typeface="+mn-cs"/>
        </a:defRPr>
      </a:lvl1pPr>
      <a:lvl2pPr marL="576263" indent="-288925" algn="l" defTabSz="914400" rtl="0" eaLnBrk="1" latinLnBrk="0" hangingPunct="1">
        <a:spcBef>
          <a:spcPts val="0"/>
        </a:spcBef>
        <a:spcAft>
          <a:spcPts val="600"/>
        </a:spcAft>
        <a:buClr>
          <a:srgbClr val="F86048"/>
        </a:buClr>
        <a:buFont typeface="Wingdings 3" panose="05040102010807070707" pitchFamily="18" charset="2"/>
        <a:buChar char="}"/>
        <a:defRPr sz="1600" kern="1200">
          <a:solidFill>
            <a:srgbClr val="373945"/>
          </a:solidFill>
          <a:latin typeface="Arial" panose="020B0604020202020204" pitchFamily="34" charset="0"/>
          <a:ea typeface="+mn-ea"/>
          <a:cs typeface="Arial" panose="020B0604020202020204" pitchFamily="34" charset="0"/>
        </a:defRPr>
      </a:lvl2pPr>
      <a:lvl3pPr marL="801688" indent="-225425" algn="l" defTabSz="914400" rtl="0" eaLnBrk="1" latinLnBrk="0" hangingPunct="1">
        <a:spcBef>
          <a:spcPts val="0"/>
        </a:spcBef>
        <a:spcAft>
          <a:spcPts val="600"/>
        </a:spcAft>
        <a:buFont typeface="Arial" panose="020B0604020202020204" pitchFamily="34" charset="0"/>
        <a:buChar char="●"/>
        <a:defRPr sz="1600" i="1" kern="1200">
          <a:solidFill>
            <a:srgbClr val="373945"/>
          </a:solidFill>
          <a:latin typeface="Arial" panose="020B0604020202020204" pitchFamily="34" charset="0"/>
          <a:ea typeface="+mn-ea"/>
          <a:cs typeface="Arial" panose="020B0604020202020204" pitchFamily="34" charset="0"/>
        </a:defRPr>
      </a:lvl3pPr>
      <a:lvl4pPr marL="1089025" indent="-231775" algn="l" defTabSz="914400" rtl="0" eaLnBrk="1" latinLnBrk="0" hangingPunct="1">
        <a:spcBef>
          <a:spcPts val="0"/>
        </a:spcBef>
        <a:spcAft>
          <a:spcPts val="600"/>
        </a:spcAft>
        <a:buFont typeface="Arial" panose="020B0604020202020204" pitchFamily="34" charset="0"/>
        <a:buChar char="»"/>
        <a:defRPr sz="1400" kern="1200">
          <a:solidFill>
            <a:srgbClr val="373945"/>
          </a:solidFill>
          <a:latin typeface="Arial" panose="020B0604020202020204" pitchFamily="34" charset="0"/>
          <a:ea typeface="+mn-ea"/>
          <a:cs typeface="Arial" panose="020B0604020202020204" pitchFamily="34" charset="0"/>
        </a:defRPr>
      </a:lvl4pPr>
      <a:lvl5pPr marL="1314450" indent="-225425" algn="l" defTabSz="914400" rtl="0" eaLnBrk="1" latinLnBrk="0" hangingPunct="1">
        <a:spcBef>
          <a:spcPts val="0"/>
        </a:spcBef>
        <a:spcAft>
          <a:spcPts val="600"/>
        </a:spcAft>
        <a:buFont typeface="Courier New" panose="02070309020205020404" pitchFamily="49" charset="0"/>
        <a:buChar char="o"/>
        <a:defRPr sz="1400" i="1" kern="1200">
          <a:solidFill>
            <a:srgbClr val="373945"/>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gis.hud.gov/affht/" TargetMode="Externa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haggeler@bbcresearch.com" TargetMode="Externa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373945"/>
        </a:solidFill>
        <a:effectLst/>
      </p:bgPr>
    </p:bg>
    <p:spTree>
      <p:nvGrpSpPr>
        <p:cNvPr id="1" name=""/>
        <p:cNvGrpSpPr/>
        <p:nvPr/>
      </p:nvGrpSpPr>
      <p:grpSpPr>
        <a:xfrm>
          <a:off x="0" y="0"/>
          <a:ext cx="0" cy="0"/>
          <a:chOff x="0" y="0"/>
          <a:chExt cx="0" cy="0"/>
        </a:xfrm>
      </p:grpSpPr>
      <p:sp>
        <p:nvSpPr>
          <p:cNvPr id="4" name="TextBox 3"/>
          <p:cNvSpPr txBox="1"/>
          <p:nvPr/>
        </p:nvSpPr>
        <p:spPr>
          <a:xfrm>
            <a:off x="897835" y="1240856"/>
            <a:ext cx="7407966" cy="1486625"/>
          </a:xfrm>
          <a:prstGeom prst="rect">
            <a:avLst/>
          </a:prstGeom>
          <a:noFill/>
        </p:spPr>
        <p:txBody>
          <a:bodyPr wrap="square" rtlCol="0">
            <a:spAutoFit/>
          </a:bodyPr>
          <a:lstStyle/>
          <a:p>
            <a:pPr>
              <a:lnSpc>
                <a:spcPts val="5400"/>
              </a:lnSpc>
            </a:pPr>
            <a:r>
              <a:rPr lang="en-US" sz="5400" cap="all" dirty="0" smtClean="0">
                <a:ln w="19050">
                  <a:noFill/>
                </a:ln>
                <a:solidFill>
                  <a:srgbClr val="5ECAC7"/>
                </a:solidFill>
                <a:latin typeface="Arial Black" panose="020B0A04020102020204" pitchFamily="34" charset="0"/>
              </a:rPr>
              <a:t>Data and maps in the </a:t>
            </a:r>
            <a:r>
              <a:rPr lang="en-US" sz="5400" cap="all" dirty="0" err="1" smtClean="0">
                <a:ln w="19050">
                  <a:noFill/>
                </a:ln>
                <a:solidFill>
                  <a:srgbClr val="5ECAC7"/>
                </a:solidFill>
                <a:latin typeface="Arial Black" panose="020B0A04020102020204" pitchFamily="34" charset="0"/>
              </a:rPr>
              <a:t>afh</a:t>
            </a:r>
            <a:endParaRPr lang="en-US" sz="5400" cap="all" dirty="0" smtClean="0">
              <a:ln w="19050">
                <a:noFill/>
              </a:ln>
              <a:solidFill>
                <a:srgbClr val="5ECAC7"/>
              </a:solidFill>
              <a:latin typeface="Arial Black" panose="020B0A04020102020204" pitchFamily="34" charset="0"/>
            </a:endParaRPr>
          </a:p>
        </p:txBody>
      </p:sp>
      <p:cxnSp>
        <p:nvCxnSpPr>
          <p:cNvPr id="10" name="Straight Connector 9"/>
          <p:cNvCxnSpPr/>
          <p:nvPr/>
        </p:nvCxnSpPr>
        <p:spPr>
          <a:xfrm>
            <a:off x="1050314" y="3886200"/>
            <a:ext cx="609600"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962049" y="4876800"/>
            <a:ext cx="2940613" cy="815608"/>
          </a:xfrm>
          <a:prstGeom prst="rect">
            <a:avLst/>
          </a:prstGeom>
          <a:noFill/>
        </p:spPr>
        <p:txBody>
          <a:bodyPr wrap="none" rtlCol="0">
            <a:spAutoFit/>
          </a:bodyPr>
          <a:lstStyle/>
          <a:p>
            <a:pPr>
              <a:spcAft>
                <a:spcPts val="600"/>
              </a:spcAft>
            </a:pPr>
            <a:r>
              <a:rPr lang="en-US" sz="1400" cap="all" dirty="0" smtClean="0">
                <a:ln w="19050">
                  <a:noFill/>
                </a:ln>
                <a:solidFill>
                  <a:schemeClr val="bg1"/>
                </a:solidFill>
                <a:latin typeface="Arial" panose="020B0604020202020204" pitchFamily="34" charset="0"/>
                <a:cs typeface="Arial" panose="020B0604020202020204" pitchFamily="34" charset="0"/>
              </a:rPr>
              <a:t>Presented by: </a:t>
            </a:r>
          </a:p>
          <a:p>
            <a:r>
              <a:rPr lang="en-US" sz="1400" dirty="0" smtClean="0">
                <a:ln w="19050">
                  <a:noFill/>
                </a:ln>
                <a:solidFill>
                  <a:schemeClr val="bg1"/>
                </a:solidFill>
                <a:latin typeface="Arial" panose="020B0604020202020204" pitchFamily="34" charset="0"/>
                <a:cs typeface="Arial" panose="020B0604020202020204" pitchFamily="34" charset="0"/>
              </a:rPr>
              <a:t>Mollie Fitzpatrick, </a:t>
            </a:r>
            <a:r>
              <a:rPr lang="en-US" sz="1400" i="1" dirty="0" smtClean="0">
                <a:ln w="19050">
                  <a:noFill/>
                </a:ln>
                <a:solidFill>
                  <a:schemeClr val="bg1"/>
                </a:solidFill>
                <a:latin typeface="Arial" panose="020B0604020202020204" pitchFamily="34" charset="0"/>
                <a:cs typeface="Arial" panose="020B0604020202020204" pitchFamily="34" charset="0"/>
              </a:rPr>
              <a:t>Director</a:t>
            </a:r>
            <a:br>
              <a:rPr lang="en-US" sz="1400" i="1" dirty="0" smtClean="0">
                <a:ln w="19050">
                  <a:noFill/>
                </a:ln>
                <a:solidFill>
                  <a:schemeClr val="bg1"/>
                </a:solidFill>
                <a:latin typeface="Arial" panose="020B0604020202020204" pitchFamily="34" charset="0"/>
                <a:cs typeface="Arial" panose="020B0604020202020204" pitchFamily="34" charset="0"/>
              </a:rPr>
            </a:br>
            <a:r>
              <a:rPr lang="en-US" sz="1400" dirty="0" smtClean="0">
                <a:ln w="19050">
                  <a:noFill/>
                </a:ln>
                <a:solidFill>
                  <a:schemeClr val="bg1"/>
                </a:solidFill>
                <a:latin typeface="Arial" panose="020B0604020202020204" pitchFamily="34" charset="0"/>
                <a:cs typeface="Arial" panose="020B0604020202020204" pitchFamily="34" charset="0"/>
              </a:rPr>
              <a:t>Mehgie Tabar, </a:t>
            </a:r>
            <a:r>
              <a:rPr lang="en-US" sz="1400" i="1" dirty="0" smtClean="0">
                <a:ln w="19050">
                  <a:noFill/>
                </a:ln>
                <a:solidFill>
                  <a:schemeClr val="bg1"/>
                </a:solidFill>
                <a:latin typeface="Arial" panose="020B0604020202020204" pitchFamily="34" charset="0"/>
                <a:cs typeface="Arial" panose="020B0604020202020204" pitchFamily="34" charset="0"/>
              </a:rPr>
              <a:t>Research Associate</a:t>
            </a:r>
            <a:endParaRPr lang="en-US" sz="1400" i="1" dirty="0">
              <a:ln w="19050">
                <a:noFill/>
              </a:ln>
              <a:solidFill>
                <a:schemeClr val="bg1"/>
              </a:solidFill>
              <a:latin typeface="Arial" panose="020B0604020202020204" pitchFamily="34" charset="0"/>
              <a:cs typeface="Arial" panose="020B0604020202020204" pitchFamily="34" charset="0"/>
            </a:endParaRPr>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496" y="5826624"/>
            <a:ext cx="1186381" cy="775171"/>
          </a:xfrm>
          <a:prstGeom prst="rect">
            <a:avLst/>
          </a:prstGeom>
        </p:spPr>
      </p:pic>
      <p:sp>
        <p:nvSpPr>
          <p:cNvPr id="17" name="TextBox 16"/>
          <p:cNvSpPr txBox="1"/>
          <p:nvPr/>
        </p:nvSpPr>
        <p:spPr>
          <a:xfrm>
            <a:off x="2235200" y="5768910"/>
            <a:ext cx="2375063" cy="900246"/>
          </a:xfrm>
          <a:prstGeom prst="rect">
            <a:avLst/>
          </a:prstGeom>
          <a:noFill/>
        </p:spPr>
        <p:txBody>
          <a:bodyPr wrap="square" rtlCol="0">
            <a:spAutoFit/>
          </a:bodyPr>
          <a:lstStyle/>
          <a:p>
            <a:r>
              <a:rPr lang="en-US" sz="1050" dirty="0" smtClean="0">
                <a:ln w="19050">
                  <a:noFill/>
                </a:ln>
                <a:solidFill>
                  <a:schemeClr val="bg1"/>
                </a:solidFill>
                <a:latin typeface="Arial" panose="020B0604020202020204" pitchFamily="34" charset="0"/>
                <a:cs typeface="Arial" panose="020B0604020202020204" pitchFamily="34" charset="0"/>
              </a:rPr>
              <a:t>1999 Broadway</a:t>
            </a:r>
          </a:p>
          <a:p>
            <a:r>
              <a:rPr lang="en-US" sz="1050" dirty="0" smtClean="0">
                <a:ln w="19050">
                  <a:noFill/>
                </a:ln>
                <a:solidFill>
                  <a:schemeClr val="bg1"/>
                </a:solidFill>
                <a:latin typeface="Arial" panose="020B0604020202020204" pitchFamily="34" charset="0"/>
                <a:cs typeface="Arial" panose="020B0604020202020204" pitchFamily="34" charset="0"/>
              </a:rPr>
              <a:t>Suite 2200</a:t>
            </a:r>
          </a:p>
          <a:p>
            <a:r>
              <a:rPr lang="en-US" sz="1050" dirty="0" smtClean="0">
                <a:ln w="19050">
                  <a:noFill/>
                </a:ln>
                <a:solidFill>
                  <a:schemeClr val="bg1"/>
                </a:solidFill>
                <a:latin typeface="Arial" panose="020B0604020202020204" pitchFamily="34" charset="0"/>
                <a:cs typeface="Arial" panose="020B0604020202020204" pitchFamily="34" charset="0"/>
              </a:rPr>
              <a:t>Denver, Colorado 80202</a:t>
            </a:r>
          </a:p>
          <a:p>
            <a:r>
              <a:rPr lang="en-US" sz="1050" dirty="0" smtClean="0">
                <a:ln w="19050">
                  <a:noFill/>
                </a:ln>
                <a:solidFill>
                  <a:schemeClr val="bg1"/>
                </a:solidFill>
                <a:latin typeface="Arial" panose="020B0604020202020204" pitchFamily="34" charset="0"/>
                <a:cs typeface="Arial" panose="020B0604020202020204" pitchFamily="34" charset="0"/>
              </a:rPr>
              <a:t>303.321.2547 x 256</a:t>
            </a:r>
          </a:p>
          <a:p>
            <a:r>
              <a:rPr lang="en-US" sz="1050" dirty="0" smtClean="0">
                <a:ln w="19050">
                  <a:noFill/>
                </a:ln>
                <a:solidFill>
                  <a:schemeClr val="bg1"/>
                </a:solidFill>
                <a:latin typeface="Arial" panose="020B0604020202020204" pitchFamily="34" charset="0"/>
                <a:cs typeface="Arial" panose="020B0604020202020204" pitchFamily="34" charset="0"/>
              </a:rPr>
              <a:t>haggeler@bbcresearch.com</a:t>
            </a:r>
            <a:endParaRPr lang="en-US" sz="1050" dirty="0">
              <a:ln w="19050">
                <a:noFill/>
              </a:ln>
              <a:solidFill>
                <a:schemeClr val="bg1"/>
              </a:solidFill>
              <a:latin typeface="Arial" panose="020B0604020202020204" pitchFamily="34" charset="0"/>
              <a:cs typeface="Arial" panose="020B0604020202020204" pitchFamily="34" charset="0"/>
            </a:endParaRPr>
          </a:p>
        </p:txBody>
      </p:sp>
      <p:sp>
        <p:nvSpPr>
          <p:cNvPr id="18" name="TextBox 17"/>
          <p:cNvSpPr txBox="1"/>
          <p:nvPr/>
        </p:nvSpPr>
        <p:spPr>
          <a:xfrm>
            <a:off x="960861" y="4114800"/>
            <a:ext cx="3720890" cy="815608"/>
          </a:xfrm>
          <a:prstGeom prst="rect">
            <a:avLst/>
          </a:prstGeom>
          <a:noFill/>
        </p:spPr>
        <p:txBody>
          <a:bodyPr wrap="none" rtlCol="0" anchor="t">
            <a:spAutoFit/>
          </a:bodyPr>
          <a:lstStyle/>
          <a:p>
            <a:pPr>
              <a:spcAft>
                <a:spcPts val="600"/>
              </a:spcAft>
            </a:pPr>
            <a:r>
              <a:rPr lang="en-US" sz="1400" cap="all" dirty="0" smtClean="0">
                <a:ln w="19050">
                  <a:noFill/>
                </a:ln>
                <a:solidFill>
                  <a:schemeClr val="bg1"/>
                </a:solidFill>
                <a:latin typeface="Arial" panose="020B0604020202020204" pitchFamily="34" charset="0"/>
                <a:cs typeface="Arial" panose="020B0604020202020204" pitchFamily="34" charset="0"/>
              </a:rPr>
              <a:t>Presented to:</a:t>
            </a:r>
          </a:p>
          <a:p>
            <a:r>
              <a:rPr lang="en-US" sz="1400" dirty="0" smtClean="0">
                <a:ln w="19050">
                  <a:noFill/>
                </a:ln>
                <a:solidFill>
                  <a:schemeClr val="bg1"/>
                </a:solidFill>
                <a:latin typeface="Arial" panose="020B0604020202020204" pitchFamily="34" charset="0"/>
                <a:cs typeface="Arial" panose="020B0604020202020204" pitchFamily="34" charset="0"/>
              </a:rPr>
              <a:t>CO &amp; Mountain Plains NAHRO Conference</a:t>
            </a:r>
          </a:p>
          <a:p>
            <a:endParaRPr lang="en-US" sz="1400" i="1" dirty="0">
              <a:ln w="19050">
                <a:noFill/>
              </a:ln>
              <a:solidFill>
                <a:schemeClr val="bg1"/>
              </a:solidFill>
              <a:latin typeface="Arial" panose="020B0604020202020204" pitchFamily="34" charset="0"/>
              <a:cs typeface="Arial" panose="020B0604020202020204" pitchFamily="34" charset="0"/>
            </a:endParaRPr>
          </a:p>
        </p:txBody>
      </p:sp>
      <p:sp>
        <p:nvSpPr>
          <p:cNvPr id="9" name="TextBox 8"/>
          <p:cNvSpPr txBox="1"/>
          <p:nvPr/>
        </p:nvSpPr>
        <p:spPr>
          <a:xfrm>
            <a:off x="6696635" y="6361379"/>
            <a:ext cx="2142565" cy="307777"/>
          </a:xfrm>
          <a:prstGeom prst="rect">
            <a:avLst/>
          </a:prstGeom>
          <a:noFill/>
        </p:spPr>
        <p:txBody>
          <a:bodyPr wrap="square" rtlCol="0" anchor="b">
            <a:spAutoFit/>
          </a:bodyPr>
          <a:lstStyle/>
          <a:p>
            <a:pPr algn="r"/>
            <a:r>
              <a:rPr lang="en-US" sz="1400" i="1" dirty="0" smtClean="0">
                <a:solidFill>
                  <a:schemeClr val="bg1"/>
                </a:solidFill>
                <a:latin typeface="Arial" pitchFamily="34" charset="0"/>
                <a:cs typeface="Arial" pitchFamily="34" charset="0"/>
              </a:rPr>
              <a:t>May 25, 2017</a:t>
            </a:r>
            <a:endParaRPr lang="en-US"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601723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926" y="251939"/>
            <a:ext cx="8826674" cy="918585"/>
          </a:xfrm>
        </p:spPr>
        <p:txBody>
          <a:bodyPr/>
          <a:lstStyle/>
          <a:p>
            <a:r>
              <a:rPr lang="en-US" dirty="0"/>
              <a:t>Publicly Supported Housing Patterns Analysis</a:t>
            </a:r>
          </a:p>
        </p:txBody>
      </p:sp>
      <p:sp>
        <p:nvSpPr>
          <p:cNvPr id="4" name="Slide Number Placeholder 3"/>
          <p:cNvSpPr>
            <a:spLocks noGrp="1"/>
          </p:cNvSpPr>
          <p:nvPr>
            <p:ph type="sldNum" sz="quarter" idx="12"/>
          </p:nvPr>
        </p:nvSpPr>
        <p:spPr/>
        <p:txBody>
          <a:bodyPr/>
          <a:lstStyle/>
          <a:p>
            <a:fld id="{9B63F7DA-4281-4CE0-82C2-E4DF47DC9592}" type="slidenum">
              <a:rPr lang="en-US" smtClean="0"/>
              <a:t>10</a:t>
            </a:fld>
            <a:endParaRPr lang="en-US"/>
          </a:p>
        </p:txBody>
      </p:sp>
      <p:sp>
        <p:nvSpPr>
          <p:cNvPr id="5" name="Content Placeholder 9"/>
          <p:cNvSpPr txBox="1">
            <a:spLocks/>
          </p:cNvSpPr>
          <p:nvPr/>
        </p:nvSpPr>
        <p:spPr>
          <a:xfrm>
            <a:off x="723900" y="1447800"/>
            <a:ext cx="7861302" cy="4876800"/>
          </a:xfrm>
          <a:prstGeom prst="rect">
            <a:avLst/>
          </a:prstGeom>
        </p:spPr>
        <p:txBody>
          <a:bodyPr vert="horz" lIns="91440" tIns="45720" rIns="91440" bIns="45720" rtlCol="0">
            <a:noAutofit/>
          </a:bodyPr>
          <a:lstStyle>
            <a:lvl1pPr marL="285750" indent="-285750" algn="l" defTabSz="914400" rtl="0" eaLnBrk="1" latinLnBrk="0" hangingPunct="1">
              <a:spcBef>
                <a:spcPts val="0"/>
              </a:spcBef>
              <a:spcAft>
                <a:spcPts val="1200"/>
              </a:spcAft>
              <a:buClr>
                <a:srgbClr val="E31B23"/>
              </a:buClr>
              <a:buSzPct val="100000"/>
              <a:buFont typeface="Arial" panose="020B0604020202020204" pitchFamily="34" charset="0"/>
              <a:buChar char="●"/>
              <a:defRPr sz="2400" kern="1200">
                <a:solidFill>
                  <a:schemeClr val="tx1">
                    <a:lumMod val="65000"/>
                    <a:lumOff val="35000"/>
                  </a:schemeClr>
                </a:solidFill>
                <a:latin typeface="+mn-lt"/>
                <a:ea typeface="+mn-ea"/>
                <a:cs typeface="+mn-cs"/>
              </a:defRPr>
            </a:lvl1pPr>
            <a:lvl2pPr marL="684213" indent="-287338" algn="l" defTabSz="914400" rtl="0" eaLnBrk="1" latinLnBrk="0" hangingPunct="1">
              <a:spcBef>
                <a:spcPts val="0"/>
              </a:spcBef>
              <a:spcAft>
                <a:spcPts val="600"/>
              </a:spcAft>
              <a:buClr>
                <a:srgbClr val="E31B23"/>
              </a:buClr>
              <a:buSzPct val="70000"/>
              <a:buFont typeface="Arial" pitchFamily="34" charset="0"/>
              <a:buChar char="►"/>
              <a:defRPr sz="2000" kern="1200">
                <a:solidFill>
                  <a:schemeClr val="tx1">
                    <a:lumMod val="50000"/>
                    <a:lumOff val="50000"/>
                  </a:schemeClr>
                </a:solidFill>
                <a:latin typeface="+mn-lt"/>
                <a:ea typeface="+mn-ea"/>
                <a:cs typeface="+mn-cs"/>
              </a:defRPr>
            </a:lvl2pPr>
            <a:lvl3pPr marL="969963" indent="-231775" algn="l" defTabSz="914400" rtl="0" eaLnBrk="1" latinLnBrk="0" hangingPunct="1">
              <a:spcBef>
                <a:spcPts val="0"/>
              </a:spcBef>
              <a:spcAft>
                <a:spcPts val="600"/>
              </a:spcAft>
              <a:buClr>
                <a:srgbClr val="E31B23"/>
              </a:buClr>
              <a:buFont typeface="Calibri" panose="020F0502020204030204" pitchFamily="34" charset="0"/>
              <a:buChar char="○"/>
              <a:tabLst/>
              <a:defRPr sz="1600" kern="1200">
                <a:solidFill>
                  <a:schemeClr val="tx1">
                    <a:lumMod val="50000"/>
                    <a:lumOff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solidFill>
                  <a:srgbClr val="F86048"/>
                </a:solidFill>
                <a:latin typeface="Arial Black" panose="020B0A04020102020204" pitchFamily="34" charset="0"/>
                <a:ea typeface="Verdana" panose="020B0604030504040204" pitchFamily="34" charset="0"/>
                <a:cs typeface="Arial" panose="020B0604020202020204" pitchFamily="34" charset="0"/>
              </a:rPr>
              <a:t>Concentrations of racial/ethnic groups in public housing</a:t>
            </a:r>
          </a:p>
          <a:p>
            <a:pPr marL="0" indent="0">
              <a:buNone/>
            </a:pPr>
            <a:r>
              <a:rPr lang="en-US" sz="1800" dirty="0">
                <a:solidFill>
                  <a:srgbClr val="F86048"/>
                </a:solidFill>
                <a:latin typeface="Arial Black" panose="020B0A04020102020204" pitchFamily="34" charset="0"/>
                <a:ea typeface="Verdana" panose="020B0604030504040204" pitchFamily="34" charset="0"/>
                <a:cs typeface="Arial" panose="020B0604020202020204" pitchFamily="34" charset="0"/>
              </a:rPr>
              <a:t>Concentrations of voucher holders in certain neighborhoods</a:t>
            </a:r>
          </a:p>
          <a:p>
            <a:pPr>
              <a:spcAft>
                <a:spcPts val="600"/>
              </a:spcAft>
              <a:buClr>
                <a:srgbClr val="F86048"/>
              </a:buClr>
              <a:buFont typeface="Wingdings 3" panose="05040102010807070707" pitchFamily="18" charset="2"/>
              <a:buChar char="}"/>
            </a:pPr>
            <a:r>
              <a:rPr lang="en-US" sz="1800" dirty="0">
                <a:solidFill>
                  <a:srgbClr val="373945"/>
                </a:solidFill>
                <a:latin typeface="Arial" panose="020B0604020202020204" pitchFamily="34" charset="0"/>
                <a:ea typeface="Verdana" panose="020B0604030504040204" pitchFamily="34" charset="0"/>
                <a:cs typeface="Arial" panose="020B0604020202020204" pitchFamily="34" charset="0"/>
              </a:rPr>
              <a:t>Who is concentrated?</a:t>
            </a:r>
          </a:p>
          <a:p>
            <a:pPr>
              <a:spcAft>
                <a:spcPts val="600"/>
              </a:spcAft>
              <a:buClr>
                <a:srgbClr val="F86048"/>
              </a:buClr>
              <a:buFont typeface="Wingdings 3" panose="05040102010807070707" pitchFamily="18" charset="2"/>
              <a:buChar char="}"/>
            </a:pPr>
            <a:r>
              <a:rPr lang="en-US" sz="1800" dirty="0">
                <a:solidFill>
                  <a:srgbClr val="373945"/>
                </a:solidFill>
                <a:latin typeface="Arial" panose="020B0604020202020204" pitchFamily="34" charset="0"/>
                <a:ea typeface="Verdana" panose="020B0604030504040204" pitchFamily="34" charset="0"/>
                <a:cs typeface="Arial" panose="020B0604020202020204" pitchFamily="34" charset="0"/>
              </a:rPr>
              <a:t>Why?</a:t>
            </a:r>
          </a:p>
          <a:p>
            <a:pPr>
              <a:buClr>
                <a:srgbClr val="F86048"/>
              </a:buClr>
              <a:buFont typeface="Wingdings 3" panose="05040102010807070707" pitchFamily="18" charset="2"/>
              <a:buChar char="}"/>
            </a:pPr>
            <a:r>
              <a:rPr lang="en-US" sz="1800" dirty="0">
                <a:solidFill>
                  <a:srgbClr val="373945"/>
                </a:solidFill>
                <a:latin typeface="Arial" panose="020B0604020202020204" pitchFamily="34" charset="0"/>
                <a:ea typeface="Verdana" panose="020B0604030504040204" pitchFamily="34" charset="0"/>
                <a:cs typeface="Arial" panose="020B0604020202020204" pitchFamily="34" charset="0"/>
              </a:rPr>
              <a:t>What are the characteristics of these neighborhoods? </a:t>
            </a:r>
          </a:p>
          <a:p>
            <a:pPr marL="0" indent="0">
              <a:buNone/>
            </a:pPr>
            <a:r>
              <a:rPr lang="en-US" sz="1800" dirty="0">
                <a:solidFill>
                  <a:srgbClr val="F86048"/>
                </a:solidFill>
                <a:latin typeface="Arial Black" panose="020B0A04020102020204" pitchFamily="34" charset="0"/>
                <a:ea typeface="Verdana" panose="020B0604030504040204" pitchFamily="34" charset="0"/>
                <a:cs typeface="Arial" panose="020B0604020202020204" pitchFamily="34" charset="0"/>
              </a:rPr>
              <a:t>Difference in demographic composition of persons living in assisted housing v. income-eligible population overall</a:t>
            </a:r>
          </a:p>
          <a:p>
            <a:pPr>
              <a:spcAft>
                <a:spcPts val="600"/>
              </a:spcAft>
              <a:buClr>
                <a:srgbClr val="F86048"/>
              </a:buClr>
              <a:buFont typeface="Wingdings 3" panose="05040102010807070707" pitchFamily="18" charset="2"/>
              <a:buChar char="}"/>
            </a:pPr>
            <a:r>
              <a:rPr lang="en-US" sz="1800" dirty="0">
                <a:solidFill>
                  <a:srgbClr val="373945"/>
                </a:solidFill>
                <a:latin typeface="Arial" panose="020B0604020202020204" pitchFamily="34" charset="0"/>
                <a:ea typeface="Verdana" panose="020B0604030504040204" pitchFamily="34" charset="0"/>
                <a:cs typeface="Arial" panose="020B0604020202020204" pitchFamily="34" charset="0"/>
              </a:rPr>
              <a:t>Are certain protected classes under- or over-represented?</a:t>
            </a:r>
          </a:p>
          <a:p>
            <a:pPr>
              <a:buClr>
                <a:srgbClr val="F86048"/>
              </a:buClr>
              <a:buFont typeface="Wingdings 3" panose="05040102010807070707" pitchFamily="18" charset="2"/>
              <a:buChar char="}"/>
            </a:pPr>
            <a:r>
              <a:rPr lang="en-US" sz="1800" dirty="0">
                <a:solidFill>
                  <a:srgbClr val="373945"/>
                </a:solidFill>
                <a:latin typeface="Arial" panose="020B0604020202020204" pitchFamily="34" charset="0"/>
                <a:ea typeface="Verdana" panose="020B0604030504040204" pitchFamily="34" charset="0"/>
                <a:cs typeface="Arial" panose="020B0604020202020204" pitchFamily="34" charset="0"/>
              </a:rPr>
              <a:t>Why? </a:t>
            </a:r>
          </a:p>
          <a:p>
            <a:pPr marL="0" indent="0">
              <a:buNone/>
            </a:pPr>
            <a:r>
              <a:rPr lang="en-US" sz="1800" dirty="0" smtClean="0">
                <a:solidFill>
                  <a:srgbClr val="F86048"/>
                </a:solidFill>
                <a:latin typeface="Arial Black" panose="020B0A04020102020204" pitchFamily="34" charset="0"/>
                <a:ea typeface="Verdana" panose="020B0604030504040204" pitchFamily="34" charset="0"/>
                <a:cs typeface="Arial" panose="020B0604020202020204" pitchFamily="34" charset="0"/>
              </a:rPr>
              <a:t>Differences </a:t>
            </a:r>
            <a:r>
              <a:rPr lang="en-US" sz="1800" dirty="0">
                <a:solidFill>
                  <a:srgbClr val="F86048"/>
                </a:solidFill>
                <a:latin typeface="Arial Black" panose="020B0A04020102020204" pitchFamily="34" charset="0"/>
                <a:ea typeface="Verdana" panose="020B0604030504040204" pitchFamily="34" charset="0"/>
                <a:cs typeface="Arial" panose="020B0604020202020204" pitchFamily="34" charset="0"/>
              </a:rPr>
              <a:t>in siting of public-assisted housing </a:t>
            </a:r>
            <a:endParaRPr lang="en-US" sz="1800" dirty="0" smtClean="0">
              <a:solidFill>
                <a:srgbClr val="F86048"/>
              </a:solidFill>
              <a:latin typeface="Arial Black" panose="020B0A04020102020204" pitchFamily="34" charset="0"/>
              <a:ea typeface="Verdana" panose="020B0604030504040204" pitchFamily="34" charset="0"/>
              <a:cs typeface="Arial" panose="020B0604020202020204" pitchFamily="34" charset="0"/>
            </a:endParaRPr>
          </a:p>
          <a:p>
            <a:pPr marL="0" indent="0">
              <a:buNone/>
            </a:pPr>
            <a:r>
              <a:rPr lang="en-US" sz="1800" dirty="0" smtClean="0">
                <a:solidFill>
                  <a:srgbClr val="F86048"/>
                </a:solidFill>
                <a:latin typeface="Arial Black" panose="020B0A04020102020204" pitchFamily="34" charset="0"/>
                <a:ea typeface="Verdana" panose="020B0604030504040204" pitchFamily="34" charset="0"/>
                <a:cs typeface="Arial" panose="020B0604020202020204" pitchFamily="34" charset="0"/>
              </a:rPr>
              <a:t>Public </a:t>
            </a:r>
            <a:r>
              <a:rPr lang="en-US" sz="1800" dirty="0">
                <a:solidFill>
                  <a:srgbClr val="F86048"/>
                </a:solidFill>
                <a:latin typeface="Arial Black" panose="020B0A04020102020204" pitchFamily="34" charset="0"/>
                <a:ea typeface="Verdana" panose="020B0604030504040204" pitchFamily="34" charset="0"/>
                <a:cs typeface="Arial" panose="020B0604020202020204" pitchFamily="34" charset="0"/>
              </a:rPr>
              <a:t>housing authority policies, decisions for preferences, siting of housing, community opposition, impediments to mobility, quality of affordable housing information</a:t>
            </a:r>
          </a:p>
        </p:txBody>
      </p:sp>
    </p:spTree>
    <p:extLst>
      <p:ext uri="{BB962C8B-B14F-4D97-AF65-F5344CB8AC3E}">
        <p14:creationId xmlns:p14="http://schemas.microsoft.com/office/powerpoint/2010/main" val="3545795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926" y="457123"/>
            <a:ext cx="8521874" cy="508216"/>
          </a:xfrm>
        </p:spPr>
        <p:txBody>
          <a:bodyPr/>
          <a:lstStyle/>
          <a:p>
            <a:r>
              <a:rPr lang="en-US" dirty="0" smtClean="0">
                <a:solidFill>
                  <a:schemeClr val="accent1">
                    <a:lumMod val="75000"/>
                  </a:schemeClr>
                </a:solidFill>
              </a:rPr>
              <a:t>Disability and access analysis</a:t>
            </a:r>
            <a:endParaRPr lang="en-US" dirty="0">
              <a:solidFill>
                <a:schemeClr val="accent1">
                  <a:lumMod val="75000"/>
                </a:schemeClr>
              </a:solidFill>
            </a:endParaRPr>
          </a:p>
        </p:txBody>
      </p:sp>
      <p:sp>
        <p:nvSpPr>
          <p:cNvPr id="3" name="Content Placeholder 2"/>
          <p:cNvSpPr>
            <a:spLocks noGrp="1"/>
          </p:cNvSpPr>
          <p:nvPr>
            <p:ph idx="1"/>
          </p:nvPr>
        </p:nvSpPr>
        <p:spPr>
          <a:xfrm>
            <a:off x="886968" y="1600200"/>
            <a:ext cx="7495032" cy="4525963"/>
          </a:xfrm>
        </p:spPr>
        <p:txBody>
          <a:bodyPr/>
          <a:lstStyle/>
          <a:p>
            <a:pPr marL="342900" indent="-342900">
              <a:spcAft>
                <a:spcPts val="1200"/>
              </a:spcAft>
              <a:buClr>
                <a:schemeClr val="accent1">
                  <a:lumMod val="75000"/>
                </a:schemeClr>
              </a:buClr>
              <a:buFont typeface="Wingdings 3" panose="05040102010807070707" pitchFamily="18" charset="2"/>
              <a:buChar char="}"/>
            </a:pPr>
            <a:r>
              <a:rPr lang="en-US" sz="2400" dirty="0">
                <a:solidFill>
                  <a:srgbClr val="373945"/>
                </a:solidFill>
              </a:rPr>
              <a:t>Locational distribution by age, reasons for demographic patterns</a:t>
            </a:r>
          </a:p>
          <a:p>
            <a:pPr marL="342900" indent="-342900">
              <a:spcAft>
                <a:spcPts val="1200"/>
              </a:spcAft>
              <a:buClr>
                <a:schemeClr val="accent1">
                  <a:lumMod val="75000"/>
                </a:schemeClr>
              </a:buClr>
              <a:buFont typeface="Wingdings 3" panose="05040102010807070707" pitchFamily="18" charset="2"/>
              <a:buChar char="}"/>
            </a:pPr>
            <a:r>
              <a:rPr lang="en-US" sz="2400" dirty="0">
                <a:solidFill>
                  <a:srgbClr val="373945"/>
                </a:solidFill>
              </a:rPr>
              <a:t>Is there sufficient affordable and accessible housing in a range of unit sizes? </a:t>
            </a:r>
          </a:p>
          <a:p>
            <a:pPr marL="342900" indent="-342900">
              <a:spcAft>
                <a:spcPts val="1200"/>
              </a:spcAft>
              <a:buClr>
                <a:schemeClr val="accent1">
                  <a:lumMod val="75000"/>
                </a:schemeClr>
              </a:buClr>
              <a:buFont typeface="Wingdings 3" panose="05040102010807070707" pitchFamily="18" charset="2"/>
              <a:buChar char="}"/>
            </a:pPr>
            <a:r>
              <a:rPr lang="en-US" sz="2400" dirty="0">
                <a:solidFill>
                  <a:srgbClr val="373945"/>
                </a:solidFill>
              </a:rPr>
              <a:t>To what extent do persons with disabilities in or from the jurisdiction or region reside in segregated or integrated settings? </a:t>
            </a:r>
          </a:p>
        </p:txBody>
      </p:sp>
      <p:sp>
        <p:nvSpPr>
          <p:cNvPr id="4" name="Slide Number Placeholder 3"/>
          <p:cNvSpPr>
            <a:spLocks noGrp="1"/>
          </p:cNvSpPr>
          <p:nvPr>
            <p:ph type="sldNum" sz="quarter" idx="12"/>
          </p:nvPr>
        </p:nvSpPr>
        <p:spPr/>
        <p:txBody>
          <a:bodyPr/>
          <a:lstStyle/>
          <a:p>
            <a:fld id="{9B63F7DA-4281-4CE0-82C2-E4DF47DC9592}" type="slidenum">
              <a:rPr lang="en-US" smtClean="0"/>
              <a:t>11</a:t>
            </a:fld>
            <a:endParaRPr lang="en-US"/>
          </a:p>
        </p:txBody>
      </p:sp>
    </p:spTree>
    <p:extLst>
      <p:ext uri="{BB962C8B-B14F-4D97-AF65-F5344CB8AC3E}">
        <p14:creationId xmlns:p14="http://schemas.microsoft.com/office/powerpoint/2010/main" val="35005311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926" y="457123"/>
            <a:ext cx="8521874" cy="508216"/>
          </a:xfrm>
        </p:spPr>
        <p:txBody>
          <a:bodyPr/>
          <a:lstStyle/>
          <a:p>
            <a:r>
              <a:rPr lang="en-US" dirty="0" smtClean="0"/>
              <a:t>Disability and access analysis</a:t>
            </a:r>
            <a:endParaRPr lang="en-US" dirty="0"/>
          </a:p>
        </p:txBody>
      </p:sp>
      <p:sp>
        <p:nvSpPr>
          <p:cNvPr id="3" name="Content Placeholder 2"/>
          <p:cNvSpPr>
            <a:spLocks noGrp="1"/>
          </p:cNvSpPr>
          <p:nvPr>
            <p:ph idx="1"/>
          </p:nvPr>
        </p:nvSpPr>
        <p:spPr>
          <a:xfrm>
            <a:off x="609600" y="1600200"/>
            <a:ext cx="7924800" cy="4525963"/>
          </a:xfrm>
        </p:spPr>
        <p:txBody>
          <a:bodyPr/>
          <a:lstStyle/>
          <a:p>
            <a:pPr>
              <a:spcAft>
                <a:spcPts val="1200"/>
              </a:spcAft>
              <a:buClr>
                <a:schemeClr val="accent1">
                  <a:lumMod val="75000"/>
                </a:schemeClr>
              </a:buClr>
            </a:pPr>
            <a:r>
              <a:rPr lang="en-US" sz="2400" dirty="0" smtClean="0">
                <a:solidFill>
                  <a:schemeClr val="accent1">
                    <a:lumMod val="75000"/>
                  </a:schemeClr>
                </a:solidFill>
              </a:rPr>
              <a:t>What are the range of options for persons with disabilities to access affordable housing and supportive services?</a:t>
            </a:r>
            <a:endParaRPr lang="en-US" sz="2400" dirty="0">
              <a:solidFill>
                <a:schemeClr val="accent1">
                  <a:lumMod val="75000"/>
                </a:schemeClr>
              </a:solidFill>
            </a:endParaRPr>
          </a:p>
          <a:p>
            <a:pPr marL="342900" indent="-342900">
              <a:spcAft>
                <a:spcPts val="1200"/>
              </a:spcAft>
              <a:buClr>
                <a:schemeClr val="accent1">
                  <a:lumMod val="75000"/>
                </a:schemeClr>
              </a:buClr>
              <a:buFont typeface="+mj-lt"/>
              <a:buAutoNum type="alphaUcPeriod"/>
            </a:pPr>
            <a:r>
              <a:rPr lang="en-US" b="0" dirty="0">
                <a:solidFill>
                  <a:srgbClr val="373945"/>
                </a:solidFill>
                <a:latin typeface="Arial" panose="020B0604020202020204" pitchFamily="34" charset="0"/>
                <a:cs typeface="Arial" panose="020B0604020202020204" pitchFamily="34" charset="0"/>
              </a:rPr>
              <a:t>To what extent are persons with disabilities able to access the following?  Identify barriers faced</a:t>
            </a:r>
            <a:r>
              <a:rPr lang="en-US" b="0" dirty="0" smtClean="0">
                <a:solidFill>
                  <a:srgbClr val="373945"/>
                </a:solidFill>
                <a:latin typeface="Arial" panose="020B0604020202020204" pitchFamily="34" charset="0"/>
                <a:cs typeface="Arial" panose="020B0604020202020204" pitchFamily="34" charset="0"/>
              </a:rPr>
              <a:t>.</a:t>
            </a:r>
          </a:p>
          <a:p>
            <a:pPr marL="635000" lvl="1" indent="-292100">
              <a:buClr>
                <a:schemeClr val="accent1">
                  <a:lumMod val="75000"/>
                </a:schemeClr>
              </a:buClr>
              <a:buFont typeface="+mj-lt"/>
              <a:buAutoNum type="arabicParenR"/>
            </a:pPr>
            <a:r>
              <a:rPr lang="en-US" dirty="0"/>
              <a:t>Government services and facilities</a:t>
            </a:r>
          </a:p>
          <a:p>
            <a:pPr marL="635000" lvl="1" indent="-292100">
              <a:buClr>
                <a:schemeClr val="accent1">
                  <a:lumMod val="75000"/>
                </a:schemeClr>
              </a:buClr>
              <a:buFont typeface="+mj-lt"/>
              <a:buAutoNum type="arabicParenR"/>
            </a:pPr>
            <a:r>
              <a:rPr lang="en-US" dirty="0"/>
              <a:t>Public infrastructure (e.g., sidewalks, pedestrian crossings, pedestrian signals)</a:t>
            </a:r>
          </a:p>
          <a:p>
            <a:pPr marL="635000" lvl="1" indent="-292100">
              <a:buClr>
                <a:schemeClr val="accent1">
                  <a:lumMod val="75000"/>
                </a:schemeClr>
              </a:buClr>
              <a:buFont typeface="+mj-lt"/>
              <a:buAutoNum type="arabicParenR"/>
            </a:pPr>
            <a:r>
              <a:rPr lang="en-US" dirty="0"/>
              <a:t>Transportation</a:t>
            </a:r>
          </a:p>
          <a:p>
            <a:pPr marL="635000" lvl="1" indent="-292100">
              <a:buClr>
                <a:schemeClr val="accent1">
                  <a:lumMod val="75000"/>
                </a:schemeClr>
              </a:buClr>
              <a:buFont typeface="+mj-lt"/>
              <a:buAutoNum type="arabicParenR"/>
            </a:pPr>
            <a:r>
              <a:rPr lang="en-US" dirty="0"/>
              <a:t>Proficient schools and educational programs</a:t>
            </a:r>
          </a:p>
          <a:p>
            <a:pPr marL="635000" lvl="1" indent="-292100">
              <a:spcAft>
                <a:spcPts val="1200"/>
              </a:spcAft>
              <a:buClr>
                <a:schemeClr val="accent1">
                  <a:lumMod val="75000"/>
                </a:schemeClr>
              </a:buClr>
              <a:buFont typeface="+mj-lt"/>
              <a:buAutoNum type="arabicParenR"/>
            </a:pPr>
            <a:r>
              <a:rPr lang="en-US" dirty="0"/>
              <a:t>Jobs </a:t>
            </a:r>
            <a:endParaRPr lang="en-US" dirty="0" smtClean="0"/>
          </a:p>
          <a:p>
            <a:pPr marL="342900" lvl="1" indent="-342900">
              <a:spcAft>
                <a:spcPts val="1200"/>
              </a:spcAft>
              <a:buClr>
                <a:schemeClr val="accent1">
                  <a:lumMod val="75000"/>
                </a:schemeClr>
              </a:buClr>
              <a:buFont typeface="+mj-lt"/>
              <a:buAutoNum type="alphaUcPeriod" startAt="2"/>
            </a:pPr>
            <a:r>
              <a:rPr lang="en-US" sz="1800" dirty="0"/>
              <a:t>What processes exist in the jurisdiction and region for persons with disabilities to request and obtain reasonable accommodations and accessibility modifications to address the barriers discussed above? </a:t>
            </a:r>
          </a:p>
        </p:txBody>
      </p:sp>
      <p:sp>
        <p:nvSpPr>
          <p:cNvPr id="4" name="Slide Number Placeholder 3"/>
          <p:cNvSpPr>
            <a:spLocks noGrp="1"/>
          </p:cNvSpPr>
          <p:nvPr>
            <p:ph type="sldNum" sz="quarter" idx="12"/>
          </p:nvPr>
        </p:nvSpPr>
        <p:spPr/>
        <p:txBody>
          <a:bodyPr/>
          <a:lstStyle/>
          <a:p>
            <a:fld id="{9B63F7DA-4281-4CE0-82C2-E4DF47DC9592}" type="slidenum">
              <a:rPr lang="en-US" smtClean="0"/>
              <a:t>12</a:t>
            </a:fld>
            <a:endParaRPr lang="en-US"/>
          </a:p>
        </p:txBody>
      </p:sp>
    </p:spTree>
    <p:extLst>
      <p:ext uri="{BB962C8B-B14F-4D97-AF65-F5344CB8AC3E}">
        <p14:creationId xmlns:p14="http://schemas.microsoft.com/office/powerpoint/2010/main" val="3846301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64926" y="251939"/>
            <a:ext cx="8521874" cy="918585"/>
          </a:xfrm>
        </p:spPr>
        <p:txBody>
          <a:bodyPr/>
          <a:lstStyle/>
          <a:p>
            <a:pPr eaLnBrk="1" hangingPunct="1"/>
            <a:r>
              <a:rPr lang="en-US" altLang="en-US" dirty="0" smtClean="0">
                <a:solidFill>
                  <a:srgbClr val="F86048"/>
                </a:solidFill>
              </a:rPr>
              <a:t>Fair housing contributing factors</a:t>
            </a:r>
          </a:p>
        </p:txBody>
      </p:sp>
      <p:sp>
        <p:nvSpPr>
          <p:cNvPr id="4099" name="Content Placeholder 2"/>
          <p:cNvSpPr>
            <a:spLocks noGrp="1"/>
          </p:cNvSpPr>
          <p:nvPr>
            <p:ph idx="1"/>
          </p:nvPr>
        </p:nvSpPr>
        <p:spPr>
          <a:xfrm>
            <a:off x="808383" y="2286000"/>
            <a:ext cx="7527234" cy="2971800"/>
          </a:xfrm>
        </p:spPr>
        <p:txBody>
          <a:bodyPr/>
          <a:lstStyle/>
          <a:p>
            <a:pPr marL="0" indent="0" algn="ctr" eaLnBrk="1" hangingPunct="1">
              <a:buFont typeface="Arial" charset="0"/>
              <a:buNone/>
            </a:pPr>
            <a:r>
              <a:rPr lang="en-US" altLang="en-US" sz="2400" dirty="0" smtClean="0">
                <a:solidFill>
                  <a:srgbClr val="373945"/>
                </a:solidFill>
              </a:rPr>
              <a:t>Defined by rule as:</a:t>
            </a:r>
          </a:p>
          <a:p>
            <a:pPr marL="0" indent="0" algn="ctr" eaLnBrk="1" hangingPunct="1">
              <a:buFont typeface="Arial" charset="0"/>
              <a:buNone/>
            </a:pPr>
            <a:r>
              <a:rPr lang="en-US" altLang="en-US" sz="2400" i="1" dirty="0" smtClean="0">
                <a:solidFill>
                  <a:srgbClr val="373945"/>
                </a:solidFill>
                <a:latin typeface="Cambria" panose="02040503050406030204" pitchFamily="18" charset="0"/>
              </a:rPr>
              <a:t>“a factor that creates, contributes to, perpetuates, or increases the severity of </a:t>
            </a:r>
            <a:r>
              <a:rPr lang="en-US" altLang="en-US" sz="2400" i="1" dirty="0" smtClean="0">
                <a:latin typeface="Cambria" panose="02040503050406030204" pitchFamily="18" charset="0"/>
              </a:rPr>
              <a:t>one or more </a:t>
            </a:r>
            <a:r>
              <a:rPr lang="en-US" altLang="en-US" sz="2400" i="1" dirty="0" smtClean="0">
                <a:solidFill>
                  <a:srgbClr val="373945"/>
                </a:solidFill>
                <a:latin typeface="Cambria" panose="02040503050406030204" pitchFamily="18" charset="0"/>
              </a:rPr>
              <a:t>fair housing issues.”</a:t>
            </a:r>
          </a:p>
          <a:p>
            <a:pPr marL="0" indent="0" algn="r" eaLnBrk="1" hangingPunct="1">
              <a:buFont typeface="Arial" charset="0"/>
              <a:buNone/>
            </a:pPr>
            <a:r>
              <a:rPr lang="en-US" altLang="en-US" sz="2400" b="0" i="1" dirty="0" smtClean="0">
                <a:solidFill>
                  <a:srgbClr val="373945"/>
                </a:solidFill>
                <a:latin typeface="Cambria" panose="02040503050406030204" pitchFamily="18" charset="0"/>
              </a:rPr>
              <a:t>-24 C.F.R. Sec. 5.152</a:t>
            </a:r>
          </a:p>
        </p:txBody>
      </p:sp>
      <p:sp>
        <p:nvSpPr>
          <p:cNvPr id="5" name="Slide Number Placeholder 3"/>
          <p:cNvSpPr>
            <a:spLocks noGrp="1"/>
          </p:cNvSpPr>
          <p:nvPr>
            <p:ph type="sldNum" sz="quarter" idx="12"/>
          </p:nvPr>
        </p:nvSpPr>
        <p:spPr>
          <a:xfrm>
            <a:off x="6781800" y="6356350"/>
            <a:ext cx="2133600" cy="365125"/>
          </a:xfrm>
        </p:spPr>
        <p:txBody>
          <a:bodyPr/>
          <a:lstStyle/>
          <a:p>
            <a:fld id="{9B63F7DA-4281-4CE0-82C2-E4DF47DC9592}" type="slidenum">
              <a:rPr lang="en-US" smtClean="0">
                <a:solidFill>
                  <a:srgbClr val="373945"/>
                </a:solidFill>
              </a:rPr>
              <a:pPr/>
              <a:t>13</a:t>
            </a:fld>
            <a:endParaRPr lang="en-US" dirty="0">
              <a:solidFill>
                <a:srgbClr val="373945"/>
              </a:solidFill>
            </a:endParaRPr>
          </a:p>
        </p:txBody>
      </p:sp>
    </p:spTree>
    <p:extLst>
      <p:ext uri="{BB962C8B-B14F-4D97-AF65-F5344CB8AC3E}">
        <p14:creationId xmlns:p14="http://schemas.microsoft.com/office/powerpoint/2010/main" val="35380257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64926" y="152400"/>
            <a:ext cx="8521874" cy="502702"/>
          </a:xfrm>
        </p:spPr>
        <p:txBody>
          <a:bodyPr/>
          <a:lstStyle/>
          <a:p>
            <a:pPr eaLnBrk="1" hangingPunct="1"/>
            <a:r>
              <a:rPr lang="en-US" altLang="en-US" sz="2800" dirty="0" smtClean="0">
                <a:solidFill>
                  <a:srgbClr val="F86048"/>
                </a:solidFill>
              </a:rPr>
              <a:t>Fair housing contributing factors</a:t>
            </a:r>
          </a:p>
        </p:txBody>
      </p:sp>
      <p:sp>
        <p:nvSpPr>
          <p:cNvPr id="5" name="Slide Number Placeholder 3"/>
          <p:cNvSpPr>
            <a:spLocks noGrp="1"/>
          </p:cNvSpPr>
          <p:nvPr>
            <p:ph type="sldNum" sz="quarter" idx="12"/>
          </p:nvPr>
        </p:nvSpPr>
        <p:spPr>
          <a:xfrm>
            <a:off x="6781800" y="6356350"/>
            <a:ext cx="2133600" cy="365125"/>
          </a:xfrm>
        </p:spPr>
        <p:txBody>
          <a:bodyPr/>
          <a:lstStyle/>
          <a:p>
            <a:fld id="{9B63F7DA-4281-4CE0-82C2-E4DF47DC9592}" type="slidenum">
              <a:rPr lang="en-US" smtClean="0">
                <a:solidFill>
                  <a:srgbClr val="373945"/>
                </a:solidFill>
              </a:rPr>
              <a:pPr/>
              <a:t>14</a:t>
            </a:fld>
            <a:endParaRPr lang="en-US" dirty="0">
              <a:solidFill>
                <a:srgbClr val="373945"/>
              </a:solidFill>
            </a:endParaRPr>
          </a:p>
        </p:txBody>
      </p:sp>
      <p:sp>
        <p:nvSpPr>
          <p:cNvPr id="6" name="Content Placeholder 2"/>
          <p:cNvSpPr>
            <a:spLocks noGrp="1"/>
          </p:cNvSpPr>
          <p:nvPr>
            <p:ph idx="1"/>
          </p:nvPr>
        </p:nvSpPr>
        <p:spPr>
          <a:xfrm>
            <a:off x="824484" y="683120"/>
            <a:ext cx="7495032" cy="533400"/>
          </a:xfrm>
        </p:spPr>
        <p:txBody>
          <a:bodyPr/>
          <a:lstStyle/>
          <a:p>
            <a:pPr algn="ctr"/>
            <a:r>
              <a:rPr lang="en-US" sz="1600" dirty="0" smtClean="0">
                <a:solidFill>
                  <a:srgbClr val="373945"/>
                </a:solidFill>
                <a:latin typeface="Arial" panose="020B0604020202020204" pitchFamily="34" charset="0"/>
                <a:cs typeface="Arial" panose="020B0604020202020204" pitchFamily="34" charset="0"/>
              </a:rPr>
              <a:t>Excellent description beginning on page 202 of AFFH Rule Guidebook:</a:t>
            </a:r>
          </a:p>
        </p:txBody>
      </p:sp>
      <p:graphicFrame>
        <p:nvGraphicFramePr>
          <p:cNvPr id="3" name="Table 2"/>
          <p:cNvGraphicFramePr>
            <a:graphicFrameLocks noGrp="1"/>
          </p:cNvGraphicFramePr>
          <p:nvPr>
            <p:extLst>
              <p:ext uri="{D42A27DB-BD31-4B8C-83A1-F6EECF244321}">
                <p14:modId xmlns:p14="http://schemas.microsoft.com/office/powerpoint/2010/main" val="1080140579"/>
              </p:ext>
            </p:extLst>
          </p:nvPr>
        </p:nvGraphicFramePr>
        <p:xfrm>
          <a:off x="546100" y="1082040"/>
          <a:ext cx="8051800" cy="5547360"/>
        </p:xfrm>
        <a:graphic>
          <a:graphicData uri="http://schemas.openxmlformats.org/drawingml/2006/table">
            <a:tbl>
              <a:tblPr firstRow="1" bandRow="1">
                <a:tableStyleId>{5C22544A-7EE6-4342-B048-85BDC9FD1C3A}</a:tableStyleId>
              </a:tblPr>
              <a:tblGrid>
                <a:gridCol w="4025900"/>
                <a:gridCol w="4025900"/>
              </a:tblGrid>
              <a:tr h="235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smtClean="0">
                          <a:solidFill>
                            <a:srgbClr val="373945"/>
                          </a:solidFill>
                          <a:latin typeface="Arial" panose="020B0604020202020204" pitchFamily="34" charset="0"/>
                          <a:cs typeface="Arial" panose="020B0604020202020204" pitchFamily="34" charset="0"/>
                        </a:rPr>
                        <a:t>Access to financial services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smtClean="0">
                          <a:solidFill>
                            <a:srgbClr val="373945"/>
                          </a:solidFill>
                          <a:latin typeface="Arial" panose="020B0604020202020204" pitchFamily="34" charset="0"/>
                          <a:cs typeface="Arial" panose="020B0604020202020204" pitchFamily="34" charset="0"/>
                        </a:rPr>
                        <a:t>Lack of local private fair housing outreach and enforcement</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235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Access to proficient schools for person with disabilities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Lack of local public fair housing enforcement</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235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Access to publicly supported housing for persons with disabilities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Lack of private investment in specific neighborhoods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3834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Access to transportation for persons with disabilities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Lack of public investment in specific neighborhoods, including services or amenities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3834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Admissions and occupancy policies and procedures, including preferences in publicly supported housing</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Lack of regional cooperation</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235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The availability of affordable units in a range of sizes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Lack of resources for fair housing agencies and organizations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3834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The availability, type, frequency, and reliability of public transportation</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Lack of state or local fair housing laws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235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Community opposition</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Land use and zoning laws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235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Deteriorated and abandoned properties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Lending discrimination</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235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Displacement of residents due to economic pressures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Location of accessible housing</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235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Impediments to mobility</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Location of employers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3834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Inaccessible buildings, sidewalks, pedestrian crossings, or other infrastructures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Location of environmental health hazards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235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Inaccessible government facilities or services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Location of proficient schools and school assignment policies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235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Lack of affordable, accessible housing in a range of unit sizes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Location and types of affordable housing</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235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Lack of affordable in-home or community-based supportive services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Occupancy codes and restrictions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3834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Lack of affordable, integrated housing for individuals who need supportive services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Private discrimination</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235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Lack of assistance for housing accessibility modifications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Quality of affordable housing information programs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3834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Lack of assistance for transitioning from institutional settings to integrated housing</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Regulatory barriers to providing housing and supportive services for persons with disabilities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182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373945"/>
                          </a:solidFill>
                          <a:latin typeface="Arial" panose="020B0604020202020204" pitchFamily="34" charset="0"/>
                          <a:cs typeface="Arial" panose="020B0604020202020204" pitchFamily="34" charset="0"/>
                        </a:rPr>
                        <a:t>Lack of community revitalization strategies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000" dirty="0">
                        <a:latin typeface="Arial" panose="020B0604020202020204" pitchFamily="34" charset="0"/>
                        <a:cs typeface="Arial" panose="020B0604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9258616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926" y="251939"/>
            <a:ext cx="8521874" cy="918585"/>
          </a:xfrm>
        </p:spPr>
        <p:txBody>
          <a:bodyPr/>
          <a:lstStyle/>
          <a:p>
            <a:r>
              <a:rPr lang="en-US" dirty="0" smtClean="0"/>
              <a:t>Setting fair housing priorities and goals</a:t>
            </a:r>
            <a:endParaRPr lang="en-US" dirty="0"/>
          </a:p>
        </p:txBody>
      </p:sp>
      <p:sp>
        <p:nvSpPr>
          <p:cNvPr id="3" name="Content Placeholder 2"/>
          <p:cNvSpPr>
            <a:spLocks noGrp="1"/>
          </p:cNvSpPr>
          <p:nvPr>
            <p:ph idx="1"/>
          </p:nvPr>
        </p:nvSpPr>
        <p:spPr>
          <a:xfrm>
            <a:off x="886968" y="1951037"/>
            <a:ext cx="7495032" cy="4525963"/>
          </a:xfrm>
        </p:spPr>
        <p:txBody>
          <a:bodyPr/>
          <a:lstStyle/>
          <a:p>
            <a:pPr>
              <a:spcAft>
                <a:spcPts val="1200"/>
              </a:spcAft>
              <a:buClr>
                <a:schemeClr val="accent1">
                  <a:lumMod val="75000"/>
                </a:schemeClr>
              </a:buClr>
            </a:pPr>
            <a:r>
              <a:rPr lang="en-US" sz="2400" dirty="0" smtClean="0">
                <a:solidFill>
                  <a:schemeClr val="accent1">
                    <a:lumMod val="75000"/>
                  </a:schemeClr>
                </a:solidFill>
              </a:rPr>
              <a:t>Fair Housing Goals:</a:t>
            </a:r>
          </a:p>
          <a:p>
            <a:pPr marL="342900" indent="-342900">
              <a:spcAft>
                <a:spcPts val="1200"/>
              </a:spcAft>
              <a:buClr>
                <a:schemeClr val="accent1">
                  <a:lumMod val="75000"/>
                </a:schemeClr>
              </a:buClr>
              <a:buFont typeface="Wingdings 3" panose="05040102010807070707" pitchFamily="18" charset="2"/>
              <a:buChar char="}"/>
            </a:pPr>
            <a:r>
              <a:rPr lang="en-US" b="0" dirty="0" smtClean="0">
                <a:solidFill>
                  <a:srgbClr val="373945"/>
                </a:solidFill>
                <a:latin typeface="Arial" panose="020B0604020202020204" pitchFamily="34" charset="0"/>
                <a:cs typeface="Arial" panose="020B0604020202020204" pitchFamily="34" charset="0"/>
              </a:rPr>
              <a:t>Identify one or more contributing factors that the goal is designed to address</a:t>
            </a:r>
          </a:p>
          <a:p>
            <a:pPr marL="342900" indent="-342900">
              <a:spcAft>
                <a:spcPts val="1200"/>
              </a:spcAft>
              <a:buClr>
                <a:schemeClr val="accent1">
                  <a:lumMod val="75000"/>
                </a:schemeClr>
              </a:buClr>
              <a:buFont typeface="Wingdings 3" panose="05040102010807070707" pitchFamily="18" charset="2"/>
              <a:buChar char="}"/>
            </a:pPr>
            <a:r>
              <a:rPr lang="en-US" b="0" dirty="0" smtClean="0">
                <a:solidFill>
                  <a:srgbClr val="373945"/>
                </a:solidFill>
                <a:latin typeface="Arial" panose="020B0604020202020204" pitchFamily="34" charset="0"/>
                <a:cs typeface="Arial" panose="020B0604020202020204" pitchFamily="34" charset="0"/>
              </a:rPr>
              <a:t>Describe how the goal relates to overcoming the contributing factor(s) and related fair housing issues</a:t>
            </a:r>
          </a:p>
          <a:p>
            <a:pPr marL="342900" indent="-342900">
              <a:spcAft>
                <a:spcPts val="1200"/>
              </a:spcAft>
              <a:buClr>
                <a:schemeClr val="accent1">
                  <a:lumMod val="75000"/>
                </a:schemeClr>
              </a:buClr>
              <a:buFont typeface="Wingdings 3" panose="05040102010807070707" pitchFamily="18" charset="2"/>
              <a:buChar char="}"/>
            </a:pPr>
            <a:r>
              <a:rPr lang="en-US" b="0" dirty="0" smtClean="0">
                <a:solidFill>
                  <a:srgbClr val="373945"/>
                </a:solidFill>
                <a:latin typeface="Arial" panose="020B0604020202020204" pitchFamily="34" charset="0"/>
                <a:cs typeface="Arial" panose="020B0604020202020204" pitchFamily="34" charset="0"/>
              </a:rPr>
              <a:t>Identify metrics and milestones for results—with timeframes</a:t>
            </a:r>
          </a:p>
          <a:p>
            <a:pPr marL="342900" indent="-342900">
              <a:spcAft>
                <a:spcPts val="1200"/>
              </a:spcAft>
              <a:buClr>
                <a:schemeClr val="accent1">
                  <a:lumMod val="75000"/>
                </a:schemeClr>
              </a:buClr>
              <a:buFont typeface="Wingdings 3" panose="05040102010807070707" pitchFamily="18" charset="2"/>
              <a:buChar char="}"/>
            </a:pPr>
            <a:r>
              <a:rPr lang="en-US" b="0" dirty="0" smtClean="0">
                <a:solidFill>
                  <a:srgbClr val="373945"/>
                </a:solidFill>
                <a:latin typeface="Arial" panose="020B0604020202020204" pitchFamily="34" charset="0"/>
                <a:cs typeface="Arial" panose="020B0604020202020204" pitchFamily="34" charset="0"/>
              </a:rPr>
              <a:t>Identifies responsible parties</a:t>
            </a:r>
            <a:endParaRPr lang="en-US" b="0" dirty="0">
              <a:solidFill>
                <a:schemeClr val="accent1">
                  <a:lumMod val="75000"/>
                </a:schemeClr>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9B63F7DA-4281-4CE0-82C2-E4DF47DC9592}" type="slidenum">
              <a:rPr lang="en-US" smtClean="0"/>
              <a:t>15</a:t>
            </a:fld>
            <a:endParaRPr lang="en-US"/>
          </a:p>
        </p:txBody>
      </p:sp>
      <p:sp>
        <p:nvSpPr>
          <p:cNvPr id="5" name="TextBox 4"/>
          <p:cNvSpPr txBox="1"/>
          <p:nvPr/>
        </p:nvSpPr>
        <p:spPr>
          <a:xfrm>
            <a:off x="1511300" y="5638800"/>
            <a:ext cx="6121400" cy="400110"/>
          </a:xfrm>
          <a:prstGeom prst="rect">
            <a:avLst/>
          </a:prstGeom>
          <a:noFill/>
        </p:spPr>
        <p:txBody>
          <a:bodyPr wrap="square" rtlCol="0">
            <a:spAutoFit/>
          </a:bodyPr>
          <a:lstStyle/>
          <a:p>
            <a:pPr algn="ctr"/>
            <a:r>
              <a:rPr lang="en-US" sz="2000" i="1" dirty="0" smtClean="0">
                <a:solidFill>
                  <a:schemeClr val="accent1">
                    <a:lumMod val="75000"/>
                  </a:schemeClr>
                </a:solidFill>
                <a:latin typeface="Arial" panose="020B0604020202020204" pitchFamily="34" charset="0"/>
                <a:ea typeface="Verdana" panose="020B0604030504040204" pitchFamily="34" charset="0"/>
                <a:cs typeface="Arial" panose="020B0604020202020204" pitchFamily="34" charset="0"/>
              </a:rPr>
              <a:t>See Guidebook, page 124, for strategy examples</a:t>
            </a:r>
            <a:endParaRPr lang="en-US" sz="2000" i="1" dirty="0">
              <a:solidFill>
                <a:schemeClr val="accent1">
                  <a:lumMod val="75000"/>
                </a:schemeClr>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7159085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046" y="2003237"/>
            <a:ext cx="7493480" cy="794128"/>
          </a:xfrm>
        </p:spPr>
        <p:txBody>
          <a:bodyPr/>
          <a:lstStyle/>
          <a:p>
            <a:r>
              <a:rPr lang="en-US" dirty="0" smtClean="0"/>
              <a:t>The </a:t>
            </a:r>
            <a:r>
              <a:rPr lang="en-US" dirty="0" err="1" smtClean="0"/>
              <a:t>affh</a:t>
            </a:r>
            <a:r>
              <a:rPr lang="en-US" dirty="0" smtClean="0"/>
              <a:t> tool</a:t>
            </a:r>
            <a:endParaRPr lang="en-US" dirty="0"/>
          </a:p>
        </p:txBody>
      </p:sp>
      <p:sp>
        <p:nvSpPr>
          <p:cNvPr id="3" name="Slide Number Placeholder 2"/>
          <p:cNvSpPr>
            <a:spLocks noGrp="1"/>
          </p:cNvSpPr>
          <p:nvPr>
            <p:ph type="sldNum" sz="quarter" idx="10"/>
          </p:nvPr>
        </p:nvSpPr>
        <p:spPr/>
        <p:txBody>
          <a:bodyPr/>
          <a:lstStyle/>
          <a:p>
            <a:fld id="{1821CF56-6D7D-4D5A-919E-BD589990AD02}" type="slidenum">
              <a:rPr lang="en-US" smtClean="0"/>
              <a:pPr/>
              <a:t>16</a:t>
            </a:fld>
            <a:endParaRPr lang="en-US" dirty="0"/>
          </a:p>
        </p:txBody>
      </p:sp>
      <p:sp>
        <p:nvSpPr>
          <p:cNvPr id="4" name="Content Placeholder 2"/>
          <p:cNvSpPr txBox="1">
            <a:spLocks/>
          </p:cNvSpPr>
          <p:nvPr/>
        </p:nvSpPr>
        <p:spPr>
          <a:xfrm>
            <a:off x="886968" y="3048000"/>
            <a:ext cx="7495032" cy="3078163"/>
          </a:xfrm>
          <a:prstGeom prst="rect">
            <a:avLst/>
          </a:prstGeom>
        </p:spPr>
        <p:txBody>
          <a:bodyPr/>
          <a:lstStyle>
            <a:lvl1pPr marL="0" indent="0" algn="l" defTabSz="914400" rtl="0" eaLnBrk="1" latinLnBrk="0" hangingPunct="1">
              <a:spcBef>
                <a:spcPts val="0"/>
              </a:spcBef>
              <a:spcAft>
                <a:spcPts val="600"/>
              </a:spcAft>
              <a:buClr>
                <a:srgbClr val="373945"/>
              </a:buClr>
              <a:buFont typeface="Wingdings 3" panose="05040102010807070707" pitchFamily="18" charset="2"/>
              <a:buNone/>
              <a:defRPr sz="1800" kern="1200">
                <a:solidFill>
                  <a:srgbClr val="F86048"/>
                </a:solidFill>
                <a:latin typeface="Arial Black" panose="020B0A04020102020204" pitchFamily="34" charset="0"/>
                <a:ea typeface="+mn-ea"/>
                <a:cs typeface="+mn-cs"/>
              </a:defRPr>
            </a:lvl1pPr>
            <a:lvl2pPr marL="576263" indent="-288925" algn="l" defTabSz="914400" rtl="0" eaLnBrk="1" latinLnBrk="0" hangingPunct="1">
              <a:spcBef>
                <a:spcPts val="0"/>
              </a:spcBef>
              <a:spcAft>
                <a:spcPts val="600"/>
              </a:spcAft>
              <a:buClr>
                <a:srgbClr val="F86048"/>
              </a:buClr>
              <a:buFont typeface="Wingdings 3" panose="05040102010807070707" pitchFamily="18" charset="2"/>
              <a:buChar char="}"/>
              <a:defRPr sz="1600" kern="1200">
                <a:solidFill>
                  <a:srgbClr val="373945"/>
                </a:solidFill>
                <a:latin typeface="Arial" panose="020B0604020202020204" pitchFamily="34" charset="0"/>
                <a:ea typeface="+mn-ea"/>
                <a:cs typeface="Arial" panose="020B0604020202020204" pitchFamily="34" charset="0"/>
              </a:defRPr>
            </a:lvl2pPr>
            <a:lvl3pPr marL="801688" indent="-225425" algn="l" defTabSz="914400" rtl="0" eaLnBrk="1" latinLnBrk="0" hangingPunct="1">
              <a:spcBef>
                <a:spcPts val="0"/>
              </a:spcBef>
              <a:spcAft>
                <a:spcPts val="600"/>
              </a:spcAft>
              <a:buFont typeface="Arial" panose="020B0604020202020204" pitchFamily="34" charset="0"/>
              <a:buChar char="●"/>
              <a:defRPr sz="1600" i="1" kern="1200">
                <a:solidFill>
                  <a:srgbClr val="373945"/>
                </a:solidFill>
                <a:latin typeface="Arial" panose="020B0604020202020204" pitchFamily="34" charset="0"/>
                <a:ea typeface="+mn-ea"/>
                <a:cs typeface="Arial" panose="020B0604020202020204" pitchFamily="34" charset="0"/>
              </a:defRPr>
            </a:lvl3pPr>
            <a:lvl4pPr marL="1089025" indent="-231775" algn="l" defTabSz="914400" rtl="0" eaLnBrk="1" latinLnBrk="0" hangingPunct="1">
              <a:spcBef>
                <a:spcPts val="0"/>
              </a:spcBef>
              <a:spcAft>
                <a:spcPts val="600"/>
              </a:spcAft>
              <a:buFont typeface="Arial" panose="020B0604020202020204" pitchFamily="34" charset="0"/>
              <a:buChar char="»"/>
              <a:defRPr sz="1400" kern="1200">
                <a:solidFill>
                  <a:srgbClr val="373945"/>
                </a:solidFill>
                <a:latin typeface="Arial" panose="020B0604020202020204" pitchFamily="34" charset="0"/>
                <a:ea typeface="+mn-ea"/>
                <a:cs typeface="Arial" panose="020B0604020202020204" pitchFamily="34" charset="0"/>
              </a:defRPr>
            </a:lvl4pPr>
            <a:lvl5pPr marL="1314450" indent="-225425" algn="l" defTabSz="914400" rtl="0" eaLnBrk="1" latinLnBrk="0" hangingPunct="1">
              <a:spcBef>
                <a:spcPts val="0"/>
              </a:spcBef>
              <a:spcAft>
                <a:spcPts val="600"/>
              </a:spcAft>
              <a:buFont typeface="Courier New" panose="02070309020205020404" pitchFamily="49" charset="0"/>
              <a:buChar char="o"/>
              <a:defRPr sz="1400" i="1" kern="1200">
                <a:solidFill>
                  <a:srgbClr val="373945"/>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smtClean="0">
                <a:solidFill>
                  <a:schemeClr val="bg1"/>
                </a:solidFill>
                <a:hlinkClick r:id="rId2"/>
              </a:rPr>
              <a:t>https</a:t>
            </a:r>
            <a:r>
              <a:rPr lang="en-US" sz="2400" dirty="0">
                <a:solidFill>
                  <a:schemeClr val="bg1"/>
                </a:solidFill>
                <a:hlinkClick r:id="rId2"/>
              </a:rPr>
              <a:t>://egis.hud.gov/affht</a:t>
            </a:r>
            <a:r>
              <a:rPr lang="en-US" sz="2400" dirty="0" smtClean="0">
                <a:solidFill>
                  <a:schemeClr val="bg1"/>
                </a:solidFill>
                <a:hlinkClick r:id="rId2"/>
              </a:rPr>
              <a:t>/</a:t>
            </a:r>
            <a:r>
              <a:rPr lang="en-US" sz="2400" dirty="0" smtClean="0">
                <a:solidFill>
                  <a:schemeClr val="bg1"/>
                </a:solidFill>
              </a:rPr>
              <a:t> </a:t>
            </a:r>
          </a:p>
        </p:txBody>
      </p:sp>
    </p:spTree>
    <p:extLst>
      <p:ext uri="{BB962C8B-B14F-4D97-AF65-F5344CB8AC3E}">
        <p14:creationId xmlns:p14="http://schemas.microsoft.com/office/powerpoint/2010/main" val="21718115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52400" y="152400"/>
            <a:ext cx="8750474" cy="913070"/>
          </a:xfrm>
        </p:spPr>
        <p:txBody>
          <a:bodyPr/>
          <a:lstStyle/>
          <a:p>
            <a:pPr eaLnBrk="1" hangingPunct="1"/>
            <a:r>
              <a:rPr lang="en-US" altLang="en-US" sz="3000" dirty="0" smtClean="0">
                <a:solidFill>
                  <a:srgbClr val="F86048"/>
                </a:solidFill>
              </a:rPr>
              <a:t>Access to opportunity indicators</a:t>
            </a:r>
          </a:p>
        </p:txBody>
      </p:sp>
      <p:sp>
        <p:nvSpPr>
          <p:cNvPr id="5" name="Slide Number Placeholder 3"/>
          <p:cNvSpPr>
            <a:spLocks noGrp="1"/>
          </p:cNvSpPr>
          <p:nvPr>
            <p:ph type="sldNum" sz="quarter" idx="12"/>
          </p:nvPr>
        </p:nvSpPr>
        <p:spPr>
          <a:xfrm>
            <a:off x="6781800" y="6356350"/>
            <a:ext cx="2133600" cy="365125"/>
          </a:xfrm>
        </p:spPr>
        <p:txBody>
          <a:bodyPr/>
          <a:lstStyle/>
          <a:p>
            <a:fld id="{9B63F7DA-4281-4CE0-82C2-E4DF47DC9592}" type="slidenum">
              <a:rPr lang="en-US" smtClean="0">
                <a:solidFill>
                  <a:srgbClr val="373945"/>
                </a:solidFill>
              </a:rPr>
              <a:pPr/>
              <a:t>17</a:t>
            </a:fld>
            <a:endParaRPr lang="en-US" dirty="0">
              <a:solidFill>
                <a:srgbClr val="373945"/>
              </a:solidFill>
            </a:endParaRPr>
          </a:p>
        </p:txBody>
      </p:sp>
      <p:sp>
        <p:nvSpPr>
          <p:cNvPr id="6" name="Content Placeholder 2"/>
          <p:cNvSpPr>
            <a:spLocks noGrp="1"/>
          </p:cNvSpPr>
          <p:nvPr>
            <p:ph idx="1"/>
          </p:nvPr>
        </p:nvSpPr>
        <p:spPr>
          <a:xfrm>
            <a:off x="838200" y="990600"/>
            <a:ext cx="7495032" cy="4648200"/>
          </a:xfrm>
        </p:spPr>
        <p:txBody>
          <a:bodyPr/>
          <a:lstStyle/>
          <a:p>
            <a:pPr marL="285750" indent="-285750">
              <a:spcAft>
                <a:spcPts val="1200"/>
              </a:spcAft>
              <a:buClr>
                <a:schemeClr val="accent1">
                  <a:lumMod val="75000"/>
                </a:schemeClr>
              </a:buClr>
              <a:buFont typeface="Wingdings 3" panose="05040102010807070707" pitchFamily="18" charset="2"/>
              <a:buChar char="}"/>
            </a:pPr>
            <a:r>
              <a:rPr lang="en-US" sz="1600" dirty="0">
                <a:solidFill>
                  <a:srgbClr val="373945"/>
                </a:solidFill>
                <a:latin typeface="Arial" panose="020B0604020202020204" pitchFamily="34" charset="0"/>
                <a:cs typeface="Arial" panose="020B0604020202020204" pitchFamily="34" charset="0"/>
              </a:rPr>
              <a:t>Low poverty index</a:t>
            </a:r>
            <a:r>
              <a:rPr lang="en-US" sz="1600" b="0" dirty="0">
                <a:solidFill>
                  <a:srgbClr val="373945"/>
                </a:solidFill>
                <a:latin typeface="Arial" panose="020B0604020202020204" pitchFamily="34" charset="0"/>
                <a:cs typeface="Arial" panose="020B0604020202020204" pitchFamily="34" charset="0"/>
              </a:rPr>
              <a:t>—includes receipt of public assistance. High score=low poverty</a:t>
            </a:r>
          </a:p>
          <a:p>
            <a:pPr marL="285750" indent="-285750">
              <a:spcAft>
                <a:spcPts val="1200"/>
              </a:spcAft>
              <a:buClr>
                <a:schemeClr val="accent1">
                  <a:lumMod val="75000"/>
                </a:schemeClr>
              </a:buClr>
              <a:buFont typeface="Wingdings 3" panose="05040102010807070707" pitchFamily="18" charset="2"/>
              <a:buChar char="}"/>
            </a:pPr>
            <a:r>
              <a:rPr lang="en-US" sz="1600" dirty="0">
                <a:solidFill>
                  <a:srgbClr val="373945"/>
                </a:solidFill>
                <a:latin typeface="Arial" panose="020B0604020202020204" pitchFamily="34" charset="0"/>
                <a:cs typeface="Arial" panose="020B0604020202020204" pitchFamily="34" charset="0"/>
              </a:rPr>
              <a:t>School proficiency index</a:t>
            </a:r>
            <a:r>
              <a:rPr lang="en-US" sz="1600" b="0" dirty="0">
                <a:solidFill>
                  <a:srgbClr val="373945"/>
                </a:solidFill>
                <a:latin typeface="Arial" panose="020B0604020202020204" pitchFamily="34" charset="0"/>
                <a:cs typeface="Arial" panose="020B0604020202020204" pitchFamily="34" charset="0"/>
              </a:rPr>
              <a:t>—based on 4th grade state tests in reading and math. Complicated by choice and magnet/charter schools enrollment. </a:t>
            </a:r>
          </a:p>
          <a:p>
            <a:pPr marL="285750" indent="-285750">
              <a:spcAft>
                <a:spcPts val="1200"/>
              </a:spcAft>
              <a:buClr>
                <a:schemeClr val="accent1">
                  <a:lumMod val="75000"/>
                </a:schemeClr>
              </a:buClr>
              <a:buFont typeface="Wingdings 3" panose="05040102010807070707" pitchFamily="18" charset="2"/>
              <a:buChar char="}"/>
            </a:pPr>
            <a:r>
              <a:rPr lang="en-US" sz="1600" dirty="0">
                <a:solidFill>
                  <a:srgbClr val="373945"/>
                </a:solidFill>
                <a:latin typeface="Arial" panose="020B0604020202020204" pitchFamily="34" charset="0"/>
                <a:cs typeface="Arial" panose="020B0604020202020204" pitchFamily="34" charset="0"/>
              </a:rPr>
              <a:t>Labor [engagement] market index</a:t>
            </a:r>
            <a:r>
              <a:rPr lang="en-US" sz="1600" b="0" dirty="0">
                <a:solidFill>
                  <a:srgbClr val="373945"/>
                </a:solidFill>
                <a:latin typeface="Arial" panose="020B0604020202020204" pitchFamily="34" charset="0"/>
                <a:cs typeface="Arial" panose="020B0604020202020204" pitchFamily="34" charset="0"/>
              </a:rPr>
              <a:t>—measures human capital and labor market engagement by neighborhood. </a:t>
            </a:r>
          </a:p>
          <a:p>
            <a:pPr marL="285750" indent="-285750">
              <a:spcAft>
                <a:spcPts val="1200"/>
              </a:spcAft>
              <a:buClr>
                <a:schemeClr val="accent1">
                  <a:lumMod val="75000"/>
                </a:schemeClr>
              </a:buClr>
              <a:buFont typeface="Wingdings 3" panose="05040102010807070707" pitchFamily="18" charset="2"/>
              <a:buChar char="}"/>
            </a:pPr>
            <a:r>
              <a:rPr lang="en-US" sz="1600" dirty="0">
                <a:solidFill>
                  <a:srgbClr val="373945"/>
                </a:solidFill>
                <a:latin typeface="Arial" panose="020B0604020202020204" pitchFamily="34" charset="0"/>
                <a:cs typeface="Arial" panose="020B0604020202020204" pitchFamily="34" charset="0"/>
              </a:rPr>
              <a:t>Jobs proximity index</a:t>
            </a:r>
            <a:r>
              <a:rPr lang="en-US" sz="1600" b="0" dirty="0">
                <a:solidFill>
                  <a:srgbClr val="373945"/>
                </a:solidFill>
                <a:latin typeface="Arial" panose="020B0604020202020204" pitchFamily="34" charset="0"/>
                <a:cs typeface="Arial" panose="020B0604020202020204" pitchFamily="34" charset="0"/>
              </a:rPr>
              <a:t>—examines location of neighborhoods to employment </a:t>
            </a:r>
            <a:r>
              <a:rPr lang="en-US" sz="1600" b="0" dirty="0" smtClean="0">
                <a:solidFill>
                  <a:srgbClr val="373945"/>
                </a:solidFill>
                <a:latin typeface="Arial" panose="020B0604020202020204" pitchFamily="34" charset="0"/>
                <a:cs typeface="Arial" panose="020B0604020202020204" pitchFamily="34" charset="0"/>
              </a:rPr>
              <a:t>concentrations</a:t>
            </a:r>
          </a:p>
          <a:p>
            <a:pPr marL="285750" indent="-285750">
              <a:spcAft>
                <a:spcPts val="1200"/>
              </a:spcAft>
              <a:buClr>
                <a:schemeClr val="accent1">
                  <a:lumMod val="75000"/>
                </a:schemeClr>
              </a:buClr>
              <a:buFont typeface="Wingdings 3" panose="05040102010807070707" pitchFamily="18" charset="2"/>
              <a:buChar char="}"/>
            </a:pPr>
            <a:r>
              <a:rPr lang="en-US" sz="1600" dirty="0">
                <a:solidFill>
                  <a:srgbClr val="373945"/>
                </a:solidFill>
                <a:latin typeface="Arial" panose="020B0604020202020204" pitchFamily="34" charset="0"/>
                <a:cs typeface="Arial" panose="020B0604020202020204" pitchFamily="34" charset="0"/>
              </a:rPr>
              <a:t>Transit trips index</a:t>
            </a:r>
            <a:r>
              <a:rPr lang="en-US" sz="1600" b="0" dirty="0">
                <a:solidFill>
                  <a:srgbClr val="373945"/>
                </a:solidFill>
                <a:latin typeface="Arial" panose="020B0604020202020204" pitchFamily="34" charset="0"/>
                <a:cs typeface="Arial" panose="020B0604020202020204" pitchFamily="34" charset="0"/>
              </a:rPr>
              <a:t>—likelihood that low income renters in that neighborhood use public transit</a:t>
            </a:r>
          </a:p>
          <a:p>
            <a:pPr marL="285750" indent="-285750">
              <a:spcAft>
                <a:spcPts val="1200"/>
              </a:spcAft>
              <a:buClr>
                <a:schemeClr val="accent1">
                  <a:lumMod val="75000"/>
                </a:schemeClr>
              </a:buClr>
              <a:buFont typeface="Wingdings 3" panose="05040102010807070707" pitchFamily="18" charset="2"/>
              <a:buChar char="}"/>
            </a:pPr>
            <a:r>
              <a:rPr lang="en-US" sz="1600" dirty="0">
                <a:solidFill>
                  <a:srgbClr val="373945"/>
                </a:solidFill>
                <a:latin typeface="Arial" panose="020B0604020202020204" pitchFamily="34" charset="0"/>
                <a:cs typeface="Arial" panose="020B0604020202020204" pitchFamily="34" charset="0"/>
              </a:rPr>
              <a:t>Low transportation cost index</a:t>
            </a:r>
            <a:r>
              <a:rPr lang="en-US" sz="1600" b="0" dirty="0">
                <a:solidFill>
                  <a:srgbClr val="373945"/>
                </a:solidFill>
                <a:latin typeface="Arial" panose="020B0604020202020204" pitchFamily="34" charset="0"/>
                <a:cs typeface="Arial" panose="020B0604020202020204" pitchFamily="34" charset="0"/>
              </a:rPr>
              <a:t>—transportation costs for low income renters</a:t>
            </a:r>
          </a:p>
          <a:p>
            <a:pPr marL="285750" indent="-285750">
              <a:buClr>
                <a:schemeClr val="accent1">
                  <a:lumMod val="75000"/>
                </a:schemeClr>
              </a:buClr>
              <a:buFont typeface="Wingdings 3" panose="05040102010807070707" pitchFamily="18" charset="2"/>
              <a:buChar char="}"/>
            </a:pPr>
            <a:r>
              <a:rPr lang="en-US" sz="1600" dirty="0">
                <a:solidFill>
                  <a:srgbClr val="373945"/>
                </a:solidFill>
                <a:latin typeface="Arial" panose="020B0604020202020204" pitchFamily="34" charset="0"/>
                <a:cs typeface="Arial" panose="020B0604020202020204" pitchFamily="34" charset="0"/>
              </a:rPr>
              <a:t>Environmental health index</a:t>
            </a:r>
            <a:r>
              <a:rPr lang="en-US" sz="1600" b="0" dirty="0">
                <a:solidFill>
                  <a:srgbClr val="373945"/>
                </a:solidFill>
                <a:latin typeface="Arial" panose="020B0604020202020204" pitchFamily="34" charset="0"/>
                <a:cs typeface="Arial" panose="020B0604020202020204" pitchFamily="34" charset="0"/>
              </a:rPr>
              <a:t>—exposure to toxins</a:t>
            </a:r>
          </a:p>
          <a:p>
            <a:pPr>
              <a:spcAft>
                <a:spcPts val="1200"/>
              </a:spcAft>
              <a:buClr>
                <a:schemeClr val="accent1">
                  <a:lumMod val="75000"/>
                </a:schemeClr>
              </a:buClr>
            </a:pPr>
            <a:endParaRPr lang="en-US" sz="1600" b="0" dirty="0">
              <a:solidFill>
                <a:srgbClr val="37394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65314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52400" y="304800"/>
            <a:ext cx="8521874" cy="502702"/>
          </a:xfrm>
        </p:spPr>
        <p:txBody>
          <a:bodyPr/>
          <a:lstStyle/>
          <a:p>
            <a:pPr eaLnBrk="1" hangingPunct="1"/>
            <a:r>
              <a:rPr lang="en-US" altLang="en-US" sz="3000" dirty="0" smtClean="0">
                <a:solidFill>
                  <a:srgbClr val="F86048"/>
                </a:solidFill>
              </a:rPr>
              <a:t>Access to opportunity table</a:t>
            </a:r>
          </a:p>
        </p:txBody>
      </p:sp>
      <p:sp>
        <p:nvSpPr>
          <p:cNvPr id="5" name="Slide Number Placeholder 3"/>
          <p:cNvSpPr>
            <a:spLocks noGrp="1"/>
          </p:cNvSpPr>
          <p:nvPr>
            <p:ph type="sldNum" sz="quarter" idx="12"/>
          </p:nvPr>
        </p:nvSpPr>
        <p:spPr>
          <a:xfrm>
            <a:off x="6781800" y="6356350"/>
            <a:ext cx="2133600" cy="365125"/>
          </a:xfrm>
        </p:spPr>
        <p:txBody>
          <a:bodyPr/>
          <a:lstStyle/>
          <a:p>
            <a:fld id="{9B63F7DA-4281-4CE0-82C2-E4DF47DC9592}" type="slidenum">
              <a:rPr lang="en-US" smtClean="0">
                <a:solidFill>
                  <a:srgbClr val="373945"/>
                </a:solidFill>
              </a:rPr>
              <a:pPr/>
              <a:t>18</a:t>
            </a:fld>
            <a:endParaRPr lang="en-US" dirty="0">
              <a:solidFill>
                <a:srgbClr val="373945"/>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066800"/>
            <a:ext cx="8756325" cy="4216055"/>
          </a:xfrm>
          <a:prstGeom prst="rect">
            <a:avLst/>
          </a:prstGeom>
          <a:noFill/>
          <a:ln>
            <a:noFill/>
          </a:ln>
        </p:spPr>
      </p:pic>
    </p:spTree>
    <p:extLst>
      <p:ext uri="{BB962C8B-B14F-4D97-AF65-F5344CB8AC3E}">
        <p14:creationId xmlns:p14="http://schemas.microsoft.com/office/powerpoint/2010/main" val="37166643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52400" y="304800"/>
            <a:ext cx="8521874" cy="502702"/>
          </a:xfrm>
        </p:spPr>
        <p:txBody>
          <a:bodyPr/>
          <a:lstStyle/>
          <a:p>
            <a:pPr eaLnBrk="1" hangingPunct="1"/>
            <a:r>
              <a:rPr lang="en-US" altLang="en-US" sz="3000" dirty="0" smtClean="0">
                <a:solidFill>
                  <a:srgbClr val="F86048"/>
                </a:solidFill>
              </a:rPr>
              <a:t>Access to opportunity analysis</a:t>
            </a:r>
          </a:p>
        </p:txBody>
      </p:sp>
      <p:sp>
        <p:nvSpPr>
          <p:cNvPr id="5" name="Slide Number Placeholder 3"/>
          <p:cNvSpPr>
            <a:spLocks noGrp="1"/>
          </p:cNvSpPr>
          <p:nvPr>
            <p:ph type="sldNum" sz="quarter" idx="12"/>
          </p:nvPr>
        </p:nvSpPr>
        <p:spPr>
          <a:xfrm>
            <a:off x="6781800" y="6356350"/>
            <a:ext cx="2133600" cy="365125"/>
          </a:xfrm>
        </p:spPr>
        <p:txBody>
          <a:bodyPr/>
          <a:lstStyle/>
          <a:p>
            <a:fld id="{9B63F7DA-4281-4CE0-82C2-E4DF47DC9592}" type="slidenum">
              <a:rPr lang="en-US" smtClean="0">
                <a:solidFill>
                  <a:srgbClr val="373945"/>
                </a:solidFill>
              </a:rPr>
              <a:pPr/>
              <a:t>19</a:t>
            </a:fld>
            <a:endParaRPr lang="en-US" dirty="0">
              <a:solidFill>
                <a:srgbClr val="373945"/>
              </a:solidFill>
            </a:endParaRPr>
          </a:p>
        </p:txBody>
      </p:sp>
      <p:sp>
        <p:nvSpPr>
          <p:cNvPr id="6" name="Content Placeholder 2"/>
          <p:cNvSpPr>
            <a:spLocks noGrp="1"/>
          </p:cNvSpPr>
          <p:nvPr>
            <p:ph idx="1"/>
          </p:nvPr>
        </p:nvSpPr>
        <p:spPr>
          <a:xfrm>
            <a:off x="838200" y="1447800"/>
            <a:ext cx="7696200" cy="4343400"/>
          </a:xfrm>
        </p:spPr>
        <p:txBody>
          <a:bodyPr/>
          <a:lstStyle/>
          <a:p>
            <a:pPr marL="457200" indent="-457200">
              <a:buAutoNum type="arabicPeriod"/>
            </a:pPr>
            <a:r>
              <a:rPr lang="en-US" sz="3200" dirty="0" smtClean="0">
                <a:solidFill>
                  <a:srgbClr val="373945"/>
                </a:solidFill>
              </a:rPr>
              <a:t>HIGH is always good. </a:t>
            </a:r>
          </a:p>
          <a:p>
            <a:pPr marL="457200" indent="-457200">
              <a:buAutoNum type="arabicPeriod"/>
            </a:pPr>
            <a:endParaRPr lang="en-US" sz="3200" dirty="0">
              <a:solidFill>
                <a:srgbClr val="373945"/>
              </a:solidFill>
            </a:endParaRPr>
          </a:p>
          <a:p>
            <a:pPr marL="457200" indent="-457200">
              <a:buAutoNum type="arabicPeriod"/>
            </a:pPr>
            <a:r>
              <a:rPr lang="en-US" sz="3200" dirty="0" smtClean="0">
                <a:solidFill>
                  <a:srgbClr val="373945"/>
                </a:solidFill>
              </a:rPr>
              <a:t>Magnitude i</a:t>
            </a:r>
            <a:r>
              <a:rPr lang="en-US" sz="3200" b="0" dirty="0" smtClean="0">
                <a:solidFill>
                  <a:schemeClr val="tx1"/>
                </a:solidFill>
                <a:cs typeface="Arial" panose="020B0604020202020204" pitchFamily="34" charset="0"/>
              </a:rPr>
              <a:t>sn’t important; DIFFERENCES are important.</a:t>
            </a:r>
            <a:endParaRPr lang="en-US" sz="3200" b="0" dirty="0">
              <a:solidFill>
                <a:schemeClr val="tx1"/>
              </a:solidFill>
              <a:cs typeface="Arial" panose="020B0604020202020204" pitchFamily="34" charset="0"/>
            </a:endParaRPr>
          </a:p>
          <a:p>
            <a:pPr>
              <a:spcAft>
                <a:spcPts val="1200"/>
              </a:spcAft>
              <a:buClr>
                <a:schemeClr val="accent1">
                  <a:lumMod val="75000"/>
                </a:schemeClr>
              </a:buClr>
            </a:pPr>
            <a:endParaRPr lang="en-US" sz="1600" b="0" dirty="0">
              <a:solidFill>
                <a:srgbClr val="37394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0683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926" y="457123"/>
            <a:ext cx="8521874" cy="508216"/>
          </a:xfrm>
        </p:spPr>
        <p:txBody>
          <a:bodyPr/>
          <a:lstStyle/>
          <a:p>
            <a:r>
              <a:rPr lang="en-US" dirty="0" smtClean="0"/>
              <a:t>PRIMARY AFH TOPICS</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r>
              <a:rPr lang="en-US" sz="2400" dirty="0" smtClean="0">
                <a:solidFill>
                  <a:schemeClr val="accent1">
                    <a:lumMod val="75000"/>
                  </a:schemeClr>
                </a:solidFill>
              </a:rPr>
              <a:t>Analysis of Fair Housing Issues</a:t>
            </a:r>
          </a:p>
          <a:p>
            <a:pPr marL="292100" indent="-292100">
              <a:buClr>
                <a:schemeClr val="accent1">
                  <a:lumMod val="75000"/>
                </a:schemeClr>
              </a:buClr>
              <a:buFont typeface="Wingdings 3" panose="05040102010807070707" pitchFamily="18" charset="2"/>
              <a:buChar char="}"/>
            </a:pPr>
            <a:r>
              <a:rPr lang="en-US" b="0" dirty="0" smtClean="0">
                <a:solidFill>
                  <a:srgbClr val="373945"/>
                </a:solidFill>
                <a:latin typeface="Arial" panose="020B0604020202020204" pitchFamily="34" charset="0"/>
                <a:cs typeface="Arial" panose="020B0604020202020204" pitchFamily="34" charset="0"/>
              </a:rPr>
              <a:t>Demographic Summary</a:t>
            </a:r>
          </a:p>
          <a:p>
            <a:pPr marL="292100" indent="-292100">
              <a:buClr>
                <a:schemeClr val="accent1">
                  <a:lumMod val="75000"/>
                </a:schemeClr>
              </a:buClr>
              <a:buFont typeface="Wingdings 3" panose="05040102010807070707" pitchFamily="18" charset="2"/>
              <a:buChar char="}"/>
            </a:pPr>
            <a:r>
              <a:rPr lang="en-US" b="0" dirty="0" smtClean="0">
                <a:solidFill>
                  <a:srgbClr val="373945"/>
                </a:solidFill>
                <a:latin typeface="Arial" panose="020B0604020202020204" pitchFamily="34" charset="0"/>
                <a:cs typeface="Arial" panose="020B0604020202020204" pitchFamily="34" charset="0"/>
              </a:rPr>
              <a:t>Segregation/Integration</a:t>
            </a:r>
          </a:p>
          <a:p>
            <a:pPr marL="292100" indent="-292100">
              <a:buClr>
                <a:schemeClr val="accent1">
                  <a:lumMod val="75000"/>
                </a:schemeClr>
              </a:buClr>
              <a:buFont typeface="Wingdings 3" panose="05040102010807070707" pitchFamily="18" charset="2"/>
              <a:buChar char="}"/>
            </a:pPr>
            <a:r>
              <a:rPr lang="en-US" b="0" dirty="0" smtClean="0">
                <a:solidFill>
                  <a:srgbClr val="373945"/>
                </a:solidFill>
                <a:latin typeface="Arial" panose="020B0604020202020204" pitchFamily="34" charset="0"/>
                <a:cs typeface="Arial" panose="020B0604020202020204" pitchFamily="34" charset="0"/>
              </a:rPr>
              <a:t>R/ECAPs</a:t>
            </a:r>
          </a:p>
          <a:p>
            <a:pPr marL="292100" indent="-292100">
              <a:buClr>
                <a:schemeClr val="accent1">
                  <a:lumMod val="75000"/>
                </a:schemeClr>
              </a:buClr>
              <a:buFont typeface="Wingdings 3" panose="05040102010807070707" pitchFamily="18" charset="2"/>
              <a:buChar char="}"/>
            </a:pPr>
            <a:r>
              <a:rPr lang="en-US" b="0" dirty="0" smtClean="0">
                <a:solidFill>
                  <a:srgbClr val="373945"/>
                </a:solidFill>
                <a:latin typeface="Arial" panose="020B0604020202020204" pitchFamily="34" charset="0"/>
                <a:cs typeface="Arial" panose="020B0604020202020204" pitchFamily="34" charset="0"/>
              </a:rPr>
              <a:t>Disparities in Access to Opportunity</a:t>
            </a:r>
          </a:p>
          <a:p>
            <a:pPr marL="292100" indent="-292100">
              <a:spcAft>
                <a:spcPts val="1200"/>
              </a:spcAft>
              <a:buClr>
                <a:schemeClr val="accent1">
                  <a:lumMod val="75000"/>
                </a:schemeClr>
              </a:buClr>
              <a:buFont typeface="Wingdings 3" panose="05040102010807070707" pitchFamily="18" charset="2"/>
              <a:buChar char="}"/>
            </a:pPr>
            <a:r>
              <a:rPr lang="en-US" b="0" dirty="0" smtClean="0">
                <a:solidFill>
                  <a:srgbClr val="373945"/>
                </a:solidFill>
                <a:latin typeface="Arial" panose="020B0604020202020204" pitchFamily="34" charset="0"/>
                <a:cs typeface="Arial" panose="020B0604020202020204" pitchFamily="34" charset="0"/>
              </a:rPr>
              <a:t>Disproportionate Housing Needs</a:t>
            </a:r>
          </a:p>
          <a:p>
            <a:pPr>
              <a:spcAft>
                <a:spcPts val="1200"/>
              </a:spcAft>
              <a:buClr>
                <a:srgbClr val="F86048"/>
              </a:buClr>
            </a:pPr>
            <a:r>
              <a:rPr lang="en-US" sz="2400" b="0" dirty="0" smtClean="0">
                <a:solidFill>
                  <a:schemeClr val="accent1">
                    <a:lumMod val="75000"/>
                  </a:schemeClr>
                </a:solidFill>
                <a:cs typeface="Arial" panose="020B0604020202020204" pitchFamily="34" charset="0"/>
              </a:rPr>
              <a:t>Publicly Supported Housing Analysis</a:t>
            </a:r>
          </a:p>
          <a:p>
            <a:pPr>
              <a:spcAft>
                <a:spcPts val="1200"/>
              </a:spcAft>
              <a:buClr>
                <a:srgbClr val="F86048"/>
              </a:buClr>
            </a:pPr>
            <a:r>
              <a:rPr lang="en-US" sz="2400" b="0" dirty="0" smtClean="0">
                <a:solidFill>
                  <a:schemeClr val="accent1">
                    <a:lumMod val="75000"/>
                  </a:schemeClr>
                </a:solidFill>
                <a:cs typeface="Arial" panose="020B0604020202020204" pitchFamily="34" charset="0"/>
              </a:rPr>
              <a:t>Disability and Access Analysis</a:t>
            </a:r>
          </a:p>
          <a:p>
            <a:pPr>
              <a:spcAft>
                <a:spcPts val="1200"/>
              </a:spcAft>
              <a:buClr>
                <a:srgbClr val="F86048"/>
              </a:buClr>
            </a:pPr>
            <a:r>
              <a:rPr lang="en-US" sz="2400" b="0" dirty="0" smtClean="0">
                <a:solidFill>
                  <a:schemeClr val="accent1">
                    <a:lumMod val="75000"/>
                  </a:schemeClr>
                </a:solidFill>
                <a:cs typeface="Arial" panose="020B0604020202020204" pitchFamily="34" charset="0"/>
              </a:rPr>
              <a:t>Fair Housing Enforcement, Outreach Capacity, and Resources Analysis</a:t>
            </a:r>
            <a:endParaRPr lang="en-US" sz="2800" b="0" dirty="0" smtClean="0">
              <a:solidFill>
                <a:schemeClr val="accent1">
                  <a:lumMod val="75000"/>
                </a:schemeClr>
              </a:solidFill>
              <a:cs typeface="Arial" panose="020B0604020202020204" pitchFamily="34" charset="0"/>
            </a:endParaRPr>
          </a:p>
        </p:txBody>
      </p:sp>
      <p:sp>
        <p:nvSpPr>
          <p:cNvPr id="4" name="Slide Number Placeholder 3"/>
          <p:cNvSpPr>
            <a:spLocks noGrp="1"/>
          </p:cNvSpPr>
          <p:nvPr>
            <p:ph type="sldNum" sz="quarter" idx="12"/>
          </p:nvPr>
        </p:nvSpPr>
        <p:spPr/>
        <p:txBody>
          <a:bodyPr/>
          <a:lstStyle/>
          <a:p>
            <a:fld id="{9B63F7DA-4281-4CE0-82C2-E4DF47DC9592}" type="slidenum">
              <a:rPr lang="en-US" smtClean="0"/>
              <a:t>2</a:t>
            </a:fld>
            <a:endParaRPr lang="en-US"/>
          </a:p>
        </p:txBody>
      </p:sp>
    </p:spTree>
    <p:extLst>
      <p:ext uri="{BB962C8B-B14F-4D97-AF65-F5344CB8AC3E}">
        <p14:creationId xmlns:p14="http://schemas.microsoft.com/office/powerpoint/2010/main" val="35912436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046" y="2003237"/>
            <a:ext cx="7493480" cy="794128"/>
          </a:xfrm>
        </p:spPr>
        <p:txBody>
          <a:bodyPr/>
          <a:lstStyle/>
          <a:p>
            <a:r>
              <a:rPr lang="en-US" dirty="0" smtClean="0"/>
              <a:t>Questions?</a:t>
            </a:r>
            <a:endParaRPr lang="en-US" dirty="0"/>
          </a:p>
        </p:txBody>
      </p:sp>
      <p:sp>
        <p:nvSpPr>
          <p:cNvPr id="3" name="Slide Number Placeholder 2"/>
          <p:cNvSpPr>
            <a:spLocks noGrp="1"/>
          </p:cNvSpPr>
          <p:nvPr>
            <p:ph type="sldNum" sz="quarter" idx="10"/>
          </p:nvPr>
        </p:nvSpPr>
        <p:spPr/>
        <p:txBody>
          <a:bodyPr/>
          <a:lstStyle/>
          <a:p>
            <a:fld id="{1821CF56-6D7D-4D5A-919E-BD589990AD02}" type="slidenum">
              <a:rPr lang="en-US" smtClean="0"/>
              <a:pPr/>
              <a:t>20</a:t>
            </a:fld>
            <a:endParaRPr lang="en-US" dirty="0"/>
          </a:p>
        </p:txBody>
      </p:sp>
      <p:sp>
        <p:nvSpPr>
          <p:cNvPr id="4" name="Content Placeholder 2"/>
          <p:cNvSpPr txBox="1">
            <a:spLocks/>
          </p:cNvSpPr>
          <p:nvPr/>
        </p:nvSpPr>
        <p:spPr>
          <a:xfrm>
            <a:off x="886968" y="3048000"/>
            <a:ext cx="7495032" cy="3078163"/>
          </a:xfrm>
          <a:prstGeom prst="rect">
            <a:avLst/>
          </a:prstGeom>
        </p:spPr>
        <p:txBody>
          <a:bodyPr/>
          <a:lstStyle>
            <a:lvl1pPr marL="0" indent="0" algn="l" defTabSz="914400" rtl="0" eaLnBrk="1" latinLnBrk="0" hangingPunct="1">
              <a:spcBef>
                <a:spcPts val="0"/>
              </a:spcBef>
              <a:spcAft>
                <a:spcPts val="600"/>
              </a:spcAft>
              <a:buClr>
                <a:srgbClr val="373945"/>
              </a:buClr>
              <a:buFont typeface="Wingdings 3" panose="05040102010807070707" pitchFamily="18" charset="2"/>
              <a:buNone/>
              <a:defRPr sz="1800" kern="1200">
                <a:solidFill>
                  <a:srgbClr val="F86048"/>
                </a:solidFill>
                <a:latin typeface="Arial Black" panose="020B0A04020102020204" pitchFamily="34" charset="0"/>
                <a:ea typeface="+mn-ea"/>
                <a:cs typeface="+mn-cs"/>
              </a:defRPr>
            </a:lvl1pPr>
            <a:lvl2pPr marL="576263" indent="-288925" algn="l" defTabSz="914400" rtl="0" eaLnBrk="1" latinLnBrk="0" hangingPunct="1">
              <a:spcBef>
                <a:spcPts val="0"/>
              </a:spcBef>
              <a:spcAft>
                <a:spcPts val="600"/>
              </a:spcAft>
              <a:buClr>
                <a:srgbClr val="F86048"/>
              </a:buClr>
              <a:buFont typeface="Wingdings 3" panose="05040102010807070707" pitchFamily="18" charset="2"/>
              <a:buChar char="}"/>
              <a:defRPr sz="1600" kern="1200">
                <a:solidFill>
                  <a:srgbClr val="373945"/>
                </a:solidFill>
                <a:latin typeface="Arial" panose="020B0604020202020204" pitchFamily="34" charset="0"/>
                <a:ea typeface="+mn-ea"/>
                <a:cs typeface="Arial" panose="020B0604020202020204" pitchFamily="34" charset="0"/>
              </a:defRPr>
            </a:lvl2pPr>
            <a:lvl3pPr marL="801688" indent="-225425" algn="l" defTabSz="914400" rtl="0" eaLnBrk="1" latinLnBrk="0" hangingPunct="1">
              <a:spcBef>
                <a:spcPts val="0"/>
              </a:spcBef>
              <a:spcAft>
                <a:spcPts val="600"/>
              </a:spcAft>
              <a:buFont typeface="Arial" panose="020B0604020202020204" pitchFamily="34" charset="0"/>
              <a:buChar char="●"/>
              <a:defRPr sz="1600" i="1" kern="1200">
                <a:solidFill>
                  <a:srgbClr val="373945"/>
                </a:solidFill>
                <a:latin typeface="Arial" panose="020B0604020202020204" pitchFamily="34" charset="0"/>
                <a:ea typeface="+mn-ea"/>
                <a:cs typeface="Arial" panose="020B0604020202020204" pitchFamily="34" charset="0"/>
              </a:defRPr>
            </a:lvl3pPr>
            <a:lvl4pPr marL="1089025" indent="-231775" algn="l" defTabSz="914400" rtl="0" eaLnBrk="1" latinLnBrk="0" hangingPunct="1">
              <a:spcBef>
                <a:spcPts val="0"/>
              </a:spcBef>
              <a:spcAft>
                <a:spcPts val="600"/>
              </a:spcAft>
              <a:buFont typeface="Arial" panose="020B0604020202020204" pitchFamily="34" charset="0"/>
              <a:buChar char="»"/>
              <a:defRPr sz="1400" kern="1200">
                <a:solidFill>
                  <a:srgbClr val="373945"/>
                </a:solidFill>
                <a:latin typeface="Arial" panose="020B0604020202020204" pitchFamily="34" charset="0"/>
                <a:ea typeface="+mn-ea"/>
                <a:cs typeface="Arial" panose="020B0604020202020204" pitchFamily="34" charset="0"/>
              </a:defRPr>
            </a:lvl4pPr>
            <a:lvl5pPr marL="1314450" indent="-225425" algn="l" defTabSz="914400" rtl="0" eaLnBrk="1" latinLnBrk="0" hangingPunct="1">
              <a:spcBef>
                <a:spcPts val="0"/>
              </a:spcBef>
              <a:spcAft>
                <a:spcPts val="600"/>
              </a:spcAft>
              <a:buFont typeface="Courier New" panose="02070309020205020404" pitchFamily="49" charset="0"/>
              <a:buChar char="o"/>
              <a:defRPr sz="1400" i="1" kern="1200">
                <a:solidFill>
                  <a:srgbClr val="373945"/>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smtClean="0">
                <a:solidFill>
                  <a:schemeClr val="bg1"/>
                </a:solidFill>
              </a:rPr>
              <a:t>Thank you for your participation!</a:t>
            </a:r>
          </a:p>
          <a:p>
            <a:endParaRPr lang="en-US" sz="2400" dirty="0">
              <a:solidFill>
                <a:schemeClr val="bg1"/>
              </a:solidFill>
            </a:endParaRPr>
          </a:p>
          <a:p>
            <a:r>
              <a:rPr lang="en-US" sz="2400" dirty="0" smtClean="0">
                <a:solidFill>
                  <a:schemeClr val="bg1"/>
                </a:solidFill>
              </a:rPr>
              <a:t>Mollie Fitzpatrick</a:t>
            </a:r>
            <a:r>
              <a:rPr lang="en-US" sz="2400" dirty="0">
                <a:solidFill>
                  <a:schemeClr val="bg1"/>
                </a:solidFill>
              </a:rPr>
              <a:t> </a:t>
            </a:r>
            <a:r>
              <a:rPr lang="en-US" sz="2400" dirty="0" smtClean="0">
                <a:solidFill>
                  <a:schemeClr val="bg1"/>
                </a:solidFill>
              </a:rPr>
              <a:t>&amp; Mehgie Tabar mfitzpatrick</a:t>
            </a:r>
            <a:r>
              <a:rPr lang="en-US" sz="2400" dirty="0" smtClean="0">
                <a:solidFill>
                  <a:schemeClr val="bg1"/>
                </a:solidFill>
                <a:hlinkClick r:id="rId2"/>
              </a:rPr>
              <a:t>@bbcresearch.com</a:t>
            </a:r>
            <a:r>
              <a:rPr lang="en-US" sz="2400" dirty="0" smtClean="0">
                <a:solidFill>
                  <a:schemeClr val="bg1"/>
                </a:solidFill>
              </a:rPr>
              <a:t> </a:t>
            </a:r>
            <a:br>
              <a:rPr lang="en-US" sz="2400" dirty="0" smtClean="0">
                <a:solidFill>
                  <a:schemeClr val="bg1"/>
                </a:solidFill>
              </a:rPr>
            </a:br>
            <a:r>
              <a:rPr lang="en-US" sz="2400" dirty="0" smtClean="0">
                <a:solidFill>
                  <a:schemeClr val="bg1"/>
                </a:solidFill>
              </a:rPr>
              <a:t>303-321-2547 </a:t>
            </a:r>
          </a:p>
        </p:txBody>
      </p:sp>
    </p:spTree>
    <p:extLst>
      <p:ext uri="{BB962C8B-B14F-4D97-AF65-F5344CB8AC3E}">
        <p14:creationId xmlns:p14="http://schemas.microsoft.com/office/powerpoint/2010/main" val="2984460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926" y="457123"/>
            <a:ext cx="8521874" cy="508216"/>
          </a:xfrm>
        </p:spPr>
        <p:txBody>
          <a:bodyPr/>
          <a:lstStyle/>
          <a:p>
            <a:r>
              <a:rPr lang="en-US" dirty="0" smtClean="0">
                <a:solidFill>
                  <a:srgbClr val="F86048"/>
                </a:solidFill>
              </a:rPr>
              <a:t>Segregation</a:t>
            </a:r>
            <a:r>
              <a:rPr lang="en-US" dirty="0" smtClean="0"/>
              <a:t>/integration</a:t>
            </a:r>
            <a:endParaRPr lang="en-US" dirty="0"/>
          </a:p>
        </p:txBody>
      </p:sp>
      <p:sp>
        <p:nvSpPr>
          <p:cNvPr id="3" name="Content Placeholder 2"/>
          <p:cNvSpPr>
            <a:spLocks noGrp="1"/>
          </p:cNvSpPr>
          <p:nvPr>
            <p:ph idx="1"/>
          </p:nvPr>
        </p:nvSpPr>
        <p:spPr/>
        <p:txBody>
          <a:bodyPr/>
          <a:lstStyle/>
          <a:p>
            <a:r>
              <a:rPr lang="en-US" sz="2400" dirty="0" smtClean="0"/>
              <a:t>Segregation: </a:t>
            </a:r>
            <a:r>
              <a:rPr lang="en-US" sz="2000" b="0" dirty="0" smtClean="0">
                <a:solidFill>
                  <a:srgbClr val="373945"/>
                </a:solidFill>
                <a:latin typeface="Arial" panose="020B0604020202020204" pitchFamily="34" charset="0"/>
                <a:cs typeface="Arial" panose="020B0604020202020204" pitchFamily="34" charset="0"/>
              </a:rPr>
              <a:t>Areas of concentration due to policies, programs, discrimination</a:t>
            </a:r>
          </a:p>
          <a:p>
            <a:pPr>
              <a:spcAft>
                <a:spcPts val="1200"/>
              </a:spcAft>
            </a:pPr>
            <a:r>
              <a:rPr lang="en-US" sz="2400" b="0" dirty="0" smtClean="0">
                <a:cs typeface="Arial" panose="020B0604020202020204" pitchFamily="34" charset="0"/>
              </a:rPr>
              <a:t>Concentrations</a:t>
            </a:r>
            <a:r>
              <a:rPr lang="en-US" sz="2000" b="0" dirty="0" smtClean="0">
                <a:solidFill>
                  <a:srgbClr val="373945"/>
                </a:solidFill>
                <a:latin typeface="Arial" panose="020B0604020202020204" pitchFamily="34" charset="0"/>
                <a:cs typeface="Arial" panose="020B0604020202020204" pitchFamily="34" charset="0"/>
              </a:rPr>
              <a:t> can be due to housing preferences; segregation is caused by more than preferences. </a:t>
            </a:r>
          </a:p>
          <a:p>
            <a:r>
              <a:rPr lang="en-US" sz="2000" b="0" dirty="0" smtClean="0">
                <a:latin typeface="Arial" panose="020B0604020202020204" pitchFamily="34" charset="0"/>
                <a:cs typeface="Arial" panose="020B0604020202020204" pitchFamily="34" charset="0"/>
              </a:rPr>
              <a:t>HUD purposes; more than race/ethnicity:</a:t>
            </a:r>
            <a:endParaRPr lang="en-US" sz="2000" b="0" dirty="0" smtClean="0">
              <a:solidFill>
                <a:srgbClr val="373945"/>
              </a:solidFill>
              <a:latin typeface="Arial" panose="020B0604020202020204" pitchFamily="34" charset="0"/>
              <a:cs typeface="Arial" panose="020B0604020202020204" pitchFamily="34" charset="0"/>
            </a:endParaRPr>
          </a:p>
          <a:p>
            <a:pPr marL="292100" indent="-292100">
              <a:buClr>
                <a:srgbClr val="F86048"/>
              </a:buClr>
              <a:buFont typeface="Wingdings 3" panose="05040102010807070707" pitchFamily="18" charset="2"/>
              <a:buChar char="}"/>
            </a:pPr>
            <a:r>
              <a:rPr lang="en-US" b="0" dirty="0" smtClean="0">
                <a:solidFill>
                  <a:srgbClr val="373945"/>
                </a:solidFill>
                <a:latin typeface="Arial" panose="020B0604020202020204" pitchFamily="34" charset="0"/>
                <a:cs typeface="Arial" panose="020B0604020202020204" pitchFamily="34" charset="0"/>
              </a:rPr>
              <a:t>Race</a:t>
            </a:r>
          </a:p>
          <a:p>
            <a:pPr marL="292100" indent="-292100">
              <a:spcAft>
                <a:spcPts val="1200"/>
              </a:spcAft>
              <a:buClr>
                <a:srgbClr val="F86048"/>
              </a:buClr>
              <a:buFont typeface="Wingdings 3" panose="05040102010807070707" pitchFamily="18" charset="2"/>
              <a:buChar char="}"/>
            </a:pPr>
            <a:r>
              <a:rPr lang="en-US" b="0" dirty="0" smtClean="0">
                <a:solidFill>
                  <a:srgbClr val="373945"/>
                </a:solidFill>
                <a:latin typeface="Arial" panose="020B0604020202020204" pitchFamily="34" charset="0"/>
                <a:cs typeface="Arial" panose="020B0604020202020204" pitchFamily="34" charset="0"/>
              </a:rPr>
              <a:t>Ethnicity (Hispanic/non)</a:t>
            </a:r>
          </a:p>
          <a:p>
            <a:pPr>
              <a:buClr>
                <a:srgbClr val="F86048"/>
              </a:buClr>
            </a:pPr>
            <a:r>
              <a:rPr lang="en-US" sz="2000" b="0" dirty="0" smtClean="0">
                <a:latin typeface="Arial" panose="020B0604020202020204" pitchFamily="34" charset="0"/>
                <a:cs typeface="Arial" panose="020B0604020202020204" pitchFamily="34" charset="0"/>
              </a:rPr>
              <a:t>You also need to analyze distribution of residents by:</a:t>
            </a:r>
          </a:p>
          <a:p>
            <a:pPr marL="285750" indent="-285750">
              <a:buClr>
                <a:srgbClr val="F86048"/>
              </a:buClr>
              <a:buFont typeface="Wingdings 3" panose="05040102010807070707" pitchFamily="18" charset="2"/>
              <a:buChar char="}"/>
            </a:pPr>
            <a:r>
              <a:rPr lang="en-US" b="0" dirty="0" smtClean="0">
                <a:solidFill>
                  <a:srgbClr val="373945"/>
                </a:solidFill>
                <a:latin typeface="Arial" panose="020B0604020202020204" pitchFamily="34" charset="0"/>
                <a:cs typeface="Arial" panose="020B0604020202020204" pitchFamily="34" charset="0"/>
              </a:rPr>
              <a:t>Poverty</a:t>
            </a:r>
          </a:p>
          <a:p>
            <a:pPr marL="285750" indent="-285750">
              <a:buClr>
                <a:srgbClr val="F86048"/>
              </a:buClr>
              <a:buFont typeface="Wingdings 3" panose="05040102010807070707" pitchFamily="18" charset="2"/>
              <a:buChar char="}"/>
            </a:pPr>
            <a:r>
              <a:rPr lang="en-US" b="0" dirty="0" smtClean="0">
                <a:solidFill>
                  <a:srgbClr val="373945"/>
                </a:solidFill>
                <a:latin typeface="Arial" panose="020B0604020202020204" pitchFamily="34" charset="0"/>
                <a:cs typeface="Arial" panose="020B0604020202020204" pitchFamily="34" charset="0"/>
              </a:rPr>
              <a:t>Disability</a:t>
            </a:r>
          </a:p>
          <a:p>
            <a:pPr marL="285750" indent="-285750">
              <a:buClr>
                <a:srgbClr val="F86048"/>
              </a:buClr>
              <a:buFont typeface="Wingdings 3" panose="05040102010807070707" pitchFamily="18" charset="2"/>
              <a:buChar char="}"/>
            </a:pPr>
            <a:r>
              <a:rPr lang="en-US" b="0" dirty="0" smtClean="0">
                <a:solidFill>
                  <a:srgbClr val="373945"/>
                </a:solidFill>
                <a:latin typeface="Arial" panose="020B0604020202020204" pitchFamily="34" charset="0"/>
                <a:cs typeface="Arial" panose="020B0604020202020204" pitchFamily="34" charset="0"/>
              </a:rPr>
              <a:t>Family status—focus on single parents and large families</a:t>
            </a:r>
          </a:p>
        </p:txBody>
      </p:sp>
      <p:sp>
        <p:nvSpPr>
          <p:cNvPr id="4" name="Slide Number Placeholder 3"/>
          <p:cNvSpPr>
            <a:spLocks noGrp="1"/>
          </p:cNvSpPr>
          <p:nvPr>
            <p:ph type="sldNum" sz="quarter" idx="12"/>
          </p:nvPr>
        </p:nvSpPr>
        <p:spPr/>
        <p:txBody>
          <a:bodyPr/>
          <a:lstStyle/>
          <a:p>
            <a:fld id="{9B63F7DA-4281-4CE0-82C2-E4DF47DC9592}" type="slidenum">
              <a:rPr lang="en-US" smtClean="0"/>
              <a:t>3</a:t>
            </a:fld>
            <a:endParaRPr lang="en-US" dirty="0"/>
          </a:p>
        </p:txBody>
      </p:sp>
      <p:sp>
        <p:nvSpPr>
          <p:cNvPr id="5" name="Content Placeholder 2"/>
          <p:cNvSpPr txBox="1">
            <a:spLocks/>
          </p:cNvSpPr>
          <p:nvPr/>
        </p:nvSpPr>
        <p:spPr>
          <a:xfrm>
            <a:off x="4343400" y="3543300"/>
            <a:ext cx="4419600" cy="1147763"/>
          </a:xfrm>
          <a:prstGeom prst="rect">
            <a:avLst/>
          </a:prstGeom>
        </p:spPr>
        <p:txBody>
          <a:bodyPr vert="horz" lIns="91440" tIns="45720" rIns="91440" bIns="45720" rtlCol="0">
            <a:noAutofit/>
          </a:bodyPr>
          <a:lstStyle>
            <a:lvl1pPr marL="0" indent="0" algn="l" defTabSz="914400" rtl="0" eaLnBrk="1" latinLnBrk="0" hangingPunct="1">
              <a:spcBef>
                <a:spcPts val="0"/>
              </a:spcBef>
              <a:spcAft>
                <a:spcPts val="600"/>
              </a:spcAft>
              <a:buClr>
                <a:srgbClr val="373945"/>
              </a:buClr>
              <a:buFont typeface="Arial Black" panose="020B0A04020102020204" pitchFamily="34" charset="0"/>
              <a:buNone/>
              <a:defRPr sz="1800" b="1" kern="1200">
                <a:solidFill>
                  <a:srgbClr val="F86048"/>
                </a:solidFill>
                <a:latin typeface="Arial Black" panose="020B0A04020102020204" pitchFamily="34" charset="0"/>
                <a:ea typeface="+mn-ea"/>
                <a:cs typeface="+mn-cs"/>
              </a:defRPr>
            </a:lvl1pPr>
            <a:lvl2pPr marL="576263" indent="-288925" algn="l" defTabSz="914400" rtl="0" eaLnBrk="1" latinLnBrk="0" hangingPunct="1">
              <a:spcBef>
                <a:spcPts val="0"/>
              </a:spcBef>
              <a:spcAft>
                <a:spcPts val="600"/>
              </a:spcAft>
              <a:buClr>
                <a:srgbClr val="F86048"/>
              </a:buClr>
              <a:buFont typeface="Wingdings 3" panose="05040102010807070707" pitchFamily="18" charset="2"/>
              <a:buChar char="}"/>
              <a:defRPr sz="1600" kern="1200">
                <a:solidFill>
                  <a:srgbClr val="373945"/>
                </a:solidFill>
                <a:latin typeface="Arial" panose="020B0604020202020204" pitchFamily="34" charset="0"/>
                <a:ea typeface="+mn-ea"/>
                <a:cs typeface="Arial" panose="020B0604020202020204" pitchFamily="34" charset="0"/>
              </a:defRPr>
            </a:lvl2pPr>
            <a:lvl3pPr marL="801688" indent="-225425" algn="l" defTabSz="914400" rtl="0" eaLnBrk="1" latinLnBrk="0" hangingPunct="1">
              <a:spcBef>
                <a:spcPts val="0"/>
              </a:spcBef>
              <a:spcAft>
                <a:spcPts val="600"/>
              </a:spcAft>
              <a:buFont typeface="Arial" panose="020B0604020202020204" pitchFamily="34" charset="0"/>
              <a:buChar char="●"/>
              <a:defRPr sz="1600" i="1" kern="1200">
                <a:solidFill>
                  <a:srgbClr val="373945"/>
                </a:solidFill>
                <a:latin typeface="Arial" panose="020B0604020202020204" pitchFamily="34" charset="0"/>
                <a:ea typeface="+mn-ea"/>
                <a:cs typeface="Arial" panose="020B0604020202020204" pitchFamily="34" charset="0"/>
              </a:defRPr>
            </a:lvl3pPr>
            <a:lvl4pPr marL="1089025" indent="-231775" algn="l" defTabSz="914400" rtl="0" eaLnBrk="1" latinLnBrk="0" hangingPunct="1">
              <a:spcBef>
                <a:spcPts val="0"/>
              </a:spcBef>
              <a:spcAft>
                <a:spcPts val="600"/>
              </a:spcAft>
              <a:buFont typeface="Arial" panose="020B0604020202020204" pitchFamily="34" charset="0"/>
              <a:buChar char="»"/>
              <a:defRPr sz="1400" kern="1200">
                <a:solidFill>
                  <a:srgbClr val="373945"/>
                </a:solidFill>
                <a:latin typeface="Arial" panose="020B0604020202020204" pitchFamily="34" charset="0"/>
                <a:ea typeface="+mn-ea"/>
                <a:cs typeface="Arial" panose="020B0604020202020204" pitchFamily="34" charset="0"/>
              </a:defRPr>
            </a:lvl4pPr>
            <a:lvl5pPr marL="1314450" indent="-225425" algn="l" defTabSz="914400" rtl="0" eaLnBrk="1" latinLnBrk="0" hangingPunct="1">
              <a:spcBef>
                <a:spcPts val="0"/>
              </a:spcBef>
              <a:spcAft>
                <a:spcPts val="600"/>
              </a:spcAft>
              <a:buFont typeface="Courier New" panose="02070309020205020404" pitchFamily="49" charset="0"/>
              <a:buChar char="o"/>
              <a:defRPr sz="1400" i="1" kern="1200">
                <a:solidFill>
                  <a:srgbClr val="373945"/>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92100" indent="-292100">
              <a:buClr>
                <a:srgbClr val="F86048"/>
              </a:buClr>
              <a:buFont typeface="Wingdings 3" panose="05040102010807070707" pitchFamily="18" charset="2"/>
              <a:buChar char="}"/>
            </a:pPr>
            <a:r>
              <a:rPr lang="en-US" b="0" dirty="0" smtClean="0">
                <a:solidFill>
                  <a:srgbClr val="373945"/>
                </a:solidFill>
                <a:latin typeface="Arial" panose="020B0604020202020204" pitchFamily="34" charset="0"/>
                <a:cs typeface="Arial" panose="020B0604020202020204" pitchFamily="34" charset="0"/>
              </a:rPr>
              <a:t>National Origin</a:t>
            </a:r>
          </a:p>
          <a:p>
            <a:pPr marL="292100" indent="-292100">
              <a:buClr>
                <a:srgbClr val="F86048"/>
              </a:buClr>
              <a:buFont typeface="Wingdings 3" panose="05040102010807070707" pitchFamily="18" charset="2"/>
              <a:buChar char="}"/>
            </a:pPr>
            <a:r>
              <a:rPr lang="en-US" b="0" dirty="0" smtClean="0">
                <a:solidFill>
                  <a:srgbClr val="373945"/>
                </a:solidFill>
                <a:latin typeface="Arial" panose="020B0604020202020204" pitchFamily="34" charset="0"/>
                <a:cs typeface="Arial" panose="020B0604020202020204" pitchFamily="34" charset="0"/>
              </a:rPr>
              <a:t>Limited English Proficiency (LEP)</a:t>
            </a:r>
          </a:p>
        </p:txBody>
      </p:sp>
    </p:spTree>
    <p:extLst>
      <p:ext uri="{BB962C8B-B14F-4D97-AF65-F5344CB8AC3E}">
        <p14:creationId xmlns:p14="http://schemas.microsoft.com/office/powerpoint/2010/main" val="278362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926" y="457123"/>
            <a:ext cx="8521874" cy="508216"/>
          </a:xfrm>
        </p:spPr>
        <p:txBody>
          <a:bodyPr/>
          <a:lstStyle/>
          <a:p>
            <a:r>
              <a:rPr lang="en-US" dirty="0" smtClean="0"/>
              <a:t>Segregation</a:t>
            </a:r>
            <a:r>
              <a:rPr lang="en-US" dirty="0" smtClean="0">
                <a:solidFill>
                  <a:srgbClr val="F86048"/>
                </a:solidFill>
              </a:rPr>
              <a:t>/integration</a:t>
            </a:r>
            <a:endParaRPr lang="en-US" dirty="0">
              <a:solidFill>
                <a:srgbClr val="F86048"/>
              </a:solidFill>
            </a:endParaRPr>
          </a:p>
        </p:txBody>
      </p:sp>
      <p:sp>
        <p:nvSpPr>
          <p:cNvPr id="3" name="Content Placeholder 2"/>
          <p:cNvSpPr>
            <a:spLocks noGrp="1"/>
          </p:cNvSpPr>
          <p:nvPr>
            <p:ph idx="1"/>
          </p:nvPr>
        </p:nvSpPr>
        <p:spPr>
          <a:xfrm>
            <a:off x="886968" y="1600200"/>
            <a:ext cx="7571232" cy="4525963"/>
          </a:xfrm>
        </p:spPr>
        <p:txBody>
          <a:bodyPr/>
          <a:lstStyle/>
          <a:p>
            <a:r>
              <a:rPr lang="en-US" sz="2400" dirty="0">
                <a:ea typeface="Verdana" panose="020B0604030504040204" pitchFamily="34" charset="0"/>
                <a:cs typeface="Verdana" panose="020B0604030504040204" pitchFamily="34" charset="0"/>
              </a:rPr>
              <a:t>“Segregation” </a:t>
            </a:r>
            <a:r>
              <a:rPr lang="en-US" sz="2000" b="0" dirty="0">
                <a:solidFill>
                  <a:srgbClr val="373945"/>
                </a:solidFill>
                <a:latin typeface="Arial" panose="020B0604020202020204" pitchFamily="34" charset="0"/>
                <a:ea typeface="Verdana" panose="020B0604030504040204" pitchFamily="34" charset="0"/>
                <a:cs typeface="Arial" panose="020B0604020202020204" pitchFamily="34" charset="0"/>
              </a:rPr>
              <a:t>and</a:t>
            </a:r>
            <a:r>
              <a:rPr lang="en-US" sz="2400" dirty="0">
                <a:ea typeface="Verdana" panose="020B0604030504040204" pitchFamily="34" charset="0"/>
                <a:cs typeface="Verdana" panose="020B0604030504040204" pitchFamily="34" charset="0"/>
              </a:rPr>
              <a:t> “integration” </a:t>
            </a:r>
            <a:r>
              <a:rPr lang="en-US" sz="2000" b="0" dirty="0">
                <a:solidFill>
                  <a:srgbClr val="373945"/>
                </a:solidFill>
                <a:latin typeface="Arial" panose="020B0604020202020204" pitchFamily="34" charset="0"/>
                <a:ea typeface="Verdana" panose="020B0604030504040204" pitchFamily="34" charset="0"/>
                <a:cs typeface="Arial" panose="020B0604020202020204" pitchFamily="34" charset="0"/>
              </a:rPr>
              <a:t>require further analysis. Segregation can be determined through an analysis of historical (hopefully not current) policies and practices. Analysis of what has driven housing choices of residents in segregated areas informed by input from residents living in these areas through focus groups and surveys.</a:t>
            </a:r>
          </a:p>
          <a:p>
            <a:endParaRPr lang="en-US" sz="2400" dirty="0">
              <a:ea typeface="Verdana" panose="020B0604030504040204" pitchFamily="34" charset="0"/>
              <a:cs typeface="Verdana" panose="020B0604030504040204" pitchFamily="34" charset="0"/>
            </a:endParaRPr>
          </a:p>
          <a:p>
            <a:r>
              <a:rPr lang="en-US" sz="2400" dirty="0">
                <a:ea typeface="Verdana" panose="020B0604030504040204" pitchFamily="34" charset="0"/>
                <a:cs typeface="Verdana" panose="020B0604030504040204" pitchFamily="34" charset="0"/>
              </a:rPr>
              <a:t>“Integration” </a:t>
            </a:r>
            <a:r>
              <a:rPr lang="en-US" sz="2400" dirty="0" smtClean="0">
                <a:ea typeface="Verdana" panose="020B0604030504040204" pitchFamily="34" charset="0"/>
                <a:cs typeface="Verdana" panose="020B0604030504040204" pitchFamily="34" charset="0"/>
              </a:rPr>
              <a:t>= </a:t>
            </a:r>
            <a:r>
              <a:rPr lang="en-US" sz="2400" b="0" dirty="0" smtClean="0">
                <a:latin typeface="Arial" panose="020B0604020202020204" pitchFamily="34" charset="0"/>
                <a:ea typeface="Verdana" panose="020B0604030504040204" pitchFamily="34" charset="0"/>
                <a:cs typeface="Arial" panose="020B0604020202020204" pitchFamily="34" charset="0"/>
              </a:rPr>
              <a:t>areas </a:t>
            </a:r>
            <a:r>
              <a:rPr lang="en-US" sz="2400" b="0" dirty="0">
                <a:latin typeface="Arial" panose="020B0604020202020204" pitchFamily="34" charset="0"/>
                <a:ea typeface="Verdana" panose="020B0604030504040204" pitchFamily="34" charset="0"/>
                <a:cs typeface="Arial" panose="020B0604020202020204" pitchFamily="34" charset="0"/>
              </a:rPr>
              <a:t>that are not segregated.</a:t>
            </a:r>
            <a:r>
              <a:rPr lang="en-US" sz="2400" b="0" dirty="0">
                <a:ea typeface="Verdana" panose="020B0604030504040204" pitchFamily="34" charset="0"/>
                <a:cs typeface="Arial" panose="020B0604020202020204" pitchFamily="34" charset="0"/>
              </a:rPr>
              <a:t> </a:t>
            </a:r>
            <a:r>
              <a:rPr lang="en-US" sz="2000" b="0" dirty="0">
                <a:solidFill>
                  <a:srgbClr val="373945"/>
                </a:solidFill>
                <a:latin typeface="Arial" panose="020B0604020202020204" pitchFamily="34" charset="0"/>
                <a:ea typeface="Verdana" panose="020B0604030504040204" pitchFamily="34" charset="0"/>
                <a:cs typeface="Arial" panose="020B0604020202020204" pitchFamily="34" charset="0"/>
              </a:rPr>
              <a:t>We define area with a diverse socioeconomic base—i.e., where income and racial/ethnic distribution representative of region.</a:t>
            </a:r>
          </a:p>
        </p:txBody>
      </p:sp>
      <p:sp>
        <p:nvSpPr>
          <p:cNvPr id="4" name="Slide Number Placeholder 3"/>
          <p:cNvSpPr>
            <a:spLocks noGrp="1"/>
          </p:cNvSpPr>
          <p:nvPr>
            <p:ph type="sldNum" sz="quarter" idx="12"/>
          </p:nvPr>
        </p:nvSpPr>
        <p:spPr/>
        <p:txBody>
          <a:bodyPr/>
          <a:lstStyle/>
          <a:p>
            <a:fld id="{9B63F7DA-4281-4CE0-82C2-E4DF47DC9592}" type="slidenum">
              <a:rPr lang="en-US" smtClean="0"/>
              <a:t>4</a:t>
            </a:fld>
            <a:endParaRPr lang="en-US" dirty="0"/>
          </a:p>
        </p:txBody>
      </p:sp>
    </p:spTree>
    <p:extLst>
      <p:ext uri="{BB962C8B-B14F-4D97-AF65-F5344CB8AC3E}">
        <p14:creationId xmlns:p14="http://schemas.microsoft.com/office/powerpoint/2010/main" val="2685419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926" y="457123"/>
            <a:ext cx="8521874" cy="508216"/>
          </a:xfrm>
        </p:spPr>
        <p:txBody>
          <a:bodyPr/>
          <a:lstStyle/>
          <a:p>
            <a:r>
              <a:rPr lang="en-US" dirty="0" smtClean="0">
                <a:solidFill>
                  <a:schemeClr val="tx1"/>
                </a:solidFill>
              </a:rPr>
              <a:t>Dissimilarity index</a:t>
            </a:r>
            <a:endParaRPr lang="en-US" dirty="0">
              <a:solidFill>
                <a:schemeClr val="tx1"/>
              </a:solidFill>
            </a:endParaRPr>
          </a:p>
        </p:txBody>
      </p:sp>
      <p:sp>
        <p:nvSpPr>
          <p:cNvPr id="3" name="Content Placeholder 2"/>
          <p:cNvSpPr>
            <a:spLocks noGrp="1"/>
          </p:cNvSpPr>
          <p:nvPr>
            <p:ph idx="1"/>
          </p:nvPr>
        </p:nvSpPr>
        <p:spPr>
          <a:xfrm>
            <a:off x="886968" y="1600200"/>
            <a:ext cx="7495032" cy="4525963"/>
          </a:xfrm>
        </p:spPr>
        <p:txBody>
          <a:bodyPr/>
          <a:lstStyle/>
          <a:p>
            <a:r>
              <a:rPr lang="en-US" sz="2400" dirty="0" smtClean="0">
                <a:solidFill>
                  <a:srgbClr val="373945"/>
                </a:solidFill>
              </a:rPr>
              <a:t>Dissimilarity Index: </a:t>
            </a:r>
            <a:r>
              <a:rPr lang="en-US" sz="2400" b="0" dirty="0" smtClean="0">
                <a:solidFill>
                  <a:schemeClr val="accent1">
                    <a:lumMod val="75000"/>
                  </a:schemeClr>
                </a:solidFill>
                <a:latin typeface="Arial" panose="020B0604020202020204" pitchFamily="34" charset="0"/>
                <a:cs typeface="Arial" panose="020B0604020202020204" pitchFamily="34" charset="0"/>
              </a:rPr>
              <a:t>Measures “evenness” in which two separate groups are distributed across geographic units—such as a county</a:t>
            </a:r>
          </a:p>
          <a:p>
            <a:pPr marL="292100" indent="-292100">
              <a:buClr>
                <a:schemeClr val="accent1">
                  <a:lumMod val="75000"/>
                </a:schemeClr>
              </a:buClr>
              <a:buFont typeface="Wingdings 3" panose="05040102010807070707" pitchFamily="18" charset="2"/>
              <a:buChar char="}"/>
            </a:pPr>
            <a:r>
              <a:rPr lang="en-US" b="0" dirty="0" smtClean="0">
                <a:solidFill>
                  <a:srgbClr val="373945"/>
                </a:solidFill>
                <a:latin typeface="Arial" panose="020B0604020202020204" pitchFamily="34" charset="0"/>
                <a:cs typeface="Arial" panose="020B0604020202020204" pitchFamily="34" charset="0"/>
              </a:rPr>
              <a:t>The dissimilarity index is somewhere between 0 and 1</a:t>
            </a:r>
          </a:p>
          <a:p>
            <a:pPr marL="292100" indent="-292100">
              <a:buClr>
                <a:schemeClr val="accent1">
                  <a:lumMod val="75000"/>
                </a:schemeClr>
              </a:buClr>
              <a:buFont typeface="Wingdings 3" panose="05040102010807070707" pitchFamily="18" charset="2"/>
              <a:buChar char="}"/>
            </a:pPr>
            <a:r>
              <a:rPr lang="en-US" b="0" dirty="0" smtClean="0">
                <a:solidFill>
                  <a:srgbClr val="373945"/>
                </a:solidFill>
                <a:latin typeface="Arial" panose="020B0604020202020204" pitchFamily="34" charset="0"/>
                <a:cs typeface="Arial" panose="020B0604020202020204" pitchFamily="34" charset="0"/>
              </a:rPr>
              <a:t>An index near 0 indicates perfect distribution of racial groups across all Census tracts in a region</a:t>
            </a:r>
          </a:p>
          <a:p>
            <a:pPr marL="292100" indent="-292100">
              <a:buClr>
                <a:schemeClr val="accent1">
                  <a:lumMod val="75000"/>
                </a:schemeClr>
              </a:buClr>
              <a:buFont typeface="Wingdings 3" panose="05040102010807070707" pitchFamily="18" charset="2"/>
              <a:buChar char="}"/>
            </a:pPr>
            <a:r>
              <a:rPr lang="en-US" b="0" dirty="0" smtClean="0">
                <a:solidFill>
                  <a:srgbClr val="373945"/>
                </a:solidFill>
                <a:latin typeface="Arial" panose="020B0604020202020204" pitchFamily="34" charset="0"/>
                <a:cs typeface="Arial" panose="020B0604020202020204" pitchFamily="34" charset="0"/>
              </a:rPr>
              <a:t>An index of 1 indicates perfect segregation of racial groups across the region</a:t>
            </a:r>
          </a:p>
          <a:p>
            <a:pPr marL="292100" indent="-292100">
              <a:buClr>
                <a:schemeClr val="accent1">
                  <a:lumMod val="75000"/>
                </a:schemeClr>
              </a:buClr>
              <a:buFont typeface="Wingdings 3" panose="05040102010807070707" pitchFamily="18" charset="2"/>
              <a:buChar char="}"/>
            </a:pPr>
            <a:r>
              <a:rPr lang="en-US" b="0" dirty="0" smtClean="0">
                <a:solidFill>
                  <a:srgbClr val="373945"/>
                </a:solidFill>
                <a:latin typeface="Arial" panose="020B0604020202020204" pitchFamily="34" charset="0"/>
                <a:cs typeface="Arial" panose="020B0604020202020204" pitchFamily="34" charset="0"/>
              </a:rPr>
              <a:t>Use caution when protected class population is small (&lt; 1,000 people)</a:t>
            </a:r>
            <a:endParaRPr lang="en-US" b="0" dirty="0" smtClean="0">
              <a:solidFill>
                <a:srgbClr val="5ECAC7"/>
              </a:solidFill>
              <a:cs typeface="Arial" panose="020B0604020202020204" pitchFamily="34" charset="0"/>
            </a:endParaRPr>
          </a:p>
        </p:txBody>
      </p:sp>
      <p:sp>
        <p:nvSpPr>
          <p:cNvPr id="4" name="Slide Number Placeholder 3"/>
          <p:cNvSpPr>
            <a:spLocks noGrp="1"/>
          </p:cNvSpPr>
          <p:nvPr>
            <p:ph type="sldNum" sz="quarter" idx="12"/>
          </p:nvPr>
        </p:nvSpPr>
        <p:spPr/>
        <p:txBody>
          <a:bodyPr/>
          <a:lstStyle/>
          <a:p>
            <a:fld id="{9B63F7DA-4281-4CE0-82C2-E4DF47DC9592}" type="slidenum">
              <a:rPr lang="en-US" smtClean="0"/>
              <a:t>5</a:t>
            </a:fld>
            <a:endParaRPr lang="en-US"/>
          </a:p>
        </p:txBody>
      </p:sp>
    </p:spTree>
    <p:extLst>
      <p:ext uri="{BB962C8B-B14F-4D97-AF65-F5344CB8AC3E}">
        <p14:creationId xmlns:p14="http://schemas.microsoft.com/office/powerpoint/2010/main" val="292230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926" y="457123"/>
            <a:ext cx="8521874" cy="508216"/>
          </a:xfrm>
        </p:spPr>
        <p:txBody>
          <a:bodyPr/>
          <a:lstStyle/>
          <a:p>
            <a:r>
              <a:rPr lang="en-US" dirty="0" smtClean="0">
                <a:solidFill>
                  <a:schemeClr val="accent1">
                    <a:lumMod val="75000"/>
                  </a:schemeClr>
                </a:solidFill>
              </a:rPr>
              <a:t>R/ECAPS</a:t>
            </a:r>
            <a:endParaRPr lang="en-US" dirty="0">
              <a:solidFill>
                <a:schemeClr val="accent1">
                  <a:lumMod val="75000"/>
                </a:schemeClr>
              </a:solidFill>
            </a:endParaRPr>
          </a:p>
        </p:txBody>
      </p:sp>
      <p:sp>
        <p:nvSpPr>
          <p:cNvPr id="3" name="Content Placeholder 2"/>
          <p:cNvSpPr>
            <a:spLocks noGrp="1"/>
          </p:cNvSpPr>
          <p:nvPr>
            <p:ph idx="1"/>
          </p:nvPr>
        </p:nvSpPr>
        <p:spPr>
          <a:xfrm>
            <a:off x="886968" y="1600200"/>
            <a:ext cx="7495032" cy="4525963"/>
          </a:xfrm>
        </p:spPr>
        <p:txBody>
          <a:bodyPr/>
          <a:lstStyle/>
          <a:p>
            <a:r>
              <a:rPr lang="en-US" sz="2400" dirty="0">
                <a:solidFill>
                  <a:srgbClr val="373945"/>
                </a:solidFill>
              </a:rPr>
              <a:t>R/ECAPs are “racially or ethnically concentrated areas of poverty.” </a:t>
            </a:r>
          </a:p>
          <a:p>
            <a:endParaRPr lang="en-US" sz="2400" dirty="0">
              <a:solidFill>
                <a:srgbClr val="373945"/>
              </a:solidFill>
              <a:latin typeface="Arial" panose="020B0604020202020204" pitchFamily="34" charset="0"/>
              <a:cs typeface="Arial" panose="020B0604020202020204" pitchFamily="34" charset="0"/>
            </a:endParaRPr>
          </a:p>
          <a:p>
            <a:r>
              <a:rPr lang="en-US" sz="2400" dirty="0">
                <a:solidFill>
                  <a:srgbClr val="373945"/>
                </a:solidFill>
                <a:latin typeface="Arial" panose="020B0604020202020204" pitchFamily="34" charset="0"/>
                <a:cs typeface="Arial" panose="020B0604020202020204" pitchFamily="34" charset="0"/>
              </a:rPr>
              <a:t>Defined as concentrated areas + 40% family poverty rate or higher, or a poverty rate exceeding three times the region’s </a:t>
            </a:r>
            <a:r>
              <a:rPr lang="en-US" sz="2400" dirty="0" smtClean="0">
                <a:solidFill>
                  <a:srgbClr val="373945"/>
                </a:solidFill>
                <a:latin typeface="Arial" panose="020B0604020202020204" pitchFamily="34" charset="0"/>
                <a:cs typeface="Arial" panose="020B0604020202020204" pitchFamily="34" charset="0"/>
              </a:rPr>
              <a:t>rate</a:t>
            </a:r>
            <a:endParaRPr lang="en-US" b="0" dirty="0" smtClean="0">
              <a:solidFill>
                <a:srgbClr val="5ECAC7"/>
              </a:solidFill>
              <a:cs typeface="Arial" panose="020B0604020202020204" pitchFamily="34" charset="0"/>
            </a:endParaRPr>
          </a:p>
        </p:txBody>
      </p:sp>
      <p:sp>
        <p:nvSpPr>
          <p:cNvPr id="4" name="Slide Number Placeholder 3"/>
          <p:cNvSpPr>
            <a:spLocks noGrp="1"/>
          </p:cNvSpPr>
          <p:nvPr>
            <p:ph type="sldNum" sz="quarter" idx="12"/>
          </p:nvPr>
        </p:nvSpPr>
        <p:spPr/>
        <p:txBody>
          <a:bodyPr/>
          <a:lstStyle/>
          <a:p>
            <a:fld id="{9B63F7DA-4281-4CE0-82C2-E4DF47DC9592}" type="slidenum">
              <a:rPr lang="en-US" smtClean="0"/>
              <a:t>6</a:t>
            </a:fld>
            <a:endParaRPr lang="en-US"/>
          </a:p>
        </p:txBody>
      </p:sp>
    </p:spTree>
    <p:extLst>
      <p:ext uri="{BB962C8B-B14F-4D97-AF65-F5344CB8AC3E}">
        <p14:creationId xmlns:p14="http://schemas.microsoft.com/office/powerpoint/2010/main" val="1457348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926" y="251939"/>
            <a:ext cx="8521874" cy="918585"/>
          </a:xfrm>
        </p:spPr>
        <p:txBody>
          <a:bodyPr/>
          <a:lstStyle/>
          <a:p>
            <a:r>
              <a:rPr lang="en-US" dirty="0" smtClean="0"/>
              <a:t>Disparities in Access to opportunity</a:t>
            </a:r>
            <a:endParaRPr lang="en-US" dirty="0"/>
          </a:p>
        </p:txBody>
      </p:sp>
      <p:sp>
        <p:nvSpPr>
          <p:cNvPr id="3" name="Content Placeholder 2"/>
          <p:cNvSpPr>
            <a:spLocks noGrp="1"/>
          </p:cNvSpPr>
          <p:nvPr>
            <p:ph idx="1"/>
          </p:nvPr>
        </p:nvSpPr>
        <p:spPr>
          <a:xfrm>
            <a:off x="886968" y="1600200"/>
            <a:ext cx="7495032" cy="4525963"/>
          </a:xfrm>
        </p:spPr>
        <p:txBody>
          <a:bodyPr/>
          <a:lstStyle/>
          <a:p>
            <a:r>
              <a:rPr lang="en-US" sz="2400" dirty="0" smtClean="0">
                <a:solidFill>
                  <a:schemeClr val="accent1">
                    <a:lumMod val="75000"/>
                  </a:schemeClr>
                </a:solidFill>
              </a:rPr>
              <a:t>Data HUD provides: </a:t>
            </a:r>
          </a:p>
          <a:p>
            <a:pPr marL="285750" indent="-285750">
              <a:spcAft>
                <a:spcPts val="1200"/>
              </a:spcAft>
              <a:buClr>
                <a:schemeClr val="accent1">
                  <a:lumMod val="75000"/>
                </a:schemeClr>
              </a:buClr>
              <a:buFont typeface="Wingdings 3" panose="05040102010807070707" pitchFamily="18" charset="2"/>
              <a:buChar char="}"/>
            </a:pPr>
            <a:r>
              <a:rPr lang="en-US" b="0" dirty="0">
                <a:solidFill>
                  <a:srgbClr val="373945"/>
                </a:solidFill>
                <a:latin typeface="Arial" panose="020B0604020202020204" pitchFamily="34" charset="0"/>
                <a:cs typeface="Arial" panose="020B0604020202020204" pitchFamily="34" charset="0"/>
              </a:rPr>
              <a:t>Low poverty index—includes receipt of public assistance. High score=low poverty</a:t>
            </a:r>
          </a:p>
          <a:p>
            <a:pPr marL="285750" indent="-285750">
              <a:spcAft>
                <a:spcPts val="1200"/>
              </a:spcAft>
              <a:buClr>
                <a:schemeClr val="accent1">
                  <a:lumMod val="75000"/>
                </a:schemeClr>
              </a:buClr>
              <a:buFont typeface="Wingdings 3" panose="05040102010807070707" pitchFamily="18" charset="2"/>
              <a:buChar char="}"/>
            </a:pPr>
            <a:r>
              <a:rPr lang="en-US" b="0" dirty="0">
                <a:solidFill>
                  <a:srgbClr val="373945"/>
                </a:solidFill>
                <a:latin typeface="Arial" panose="020B0604020202020204" pitchFamily="34" charset="0"/>
                <a:cs typeface="Arial" panose="020B0604020202020204" pitchFamily="34" charset="0"/>
              </a:rPr>
              <a:t>School proficiency index—based on 4th grade state tests in reading and math. Complicated by choice and magnet/charter schools enrollment. </a:t>
            </a:r>
          </a:p>
          <a:p>
            <a:pPr marL="285750" indent="-285750">
              <a:spcAft>
                <a:spcPts val="1200"/>
              </a:spcAft>
              <a:buClr>
                <a:schemeClr val="accent1">
                  <a:lumMod val="75000"/>
                </a:schemeClr>
              </a:buClr>
              <a:buFont typeface="Wingdings 3" panose="05040102010807070707" pitchFamily="18" charset="2"/>
              <a:buChar char="}"/>
            </a:pPr>
            <a:r>
              <a:rPr lang="en-US" b="0" dirty="0">
                <a:solidFill>
                  <a:srgbClr val="373945"/>
                </a:solidFill>
                <a:latin typeface="Arial" panose="020B0604020202020204" pitchFamily="34" charset="0"/>
                <a:cs typeface="Arial" panose="020B0604020202020204" pitchFamily="34" charset="0"/>
              </a:rPr>
              <a:t>Labor [engagement] market index—measures human capital </a:t>
            </a:r>
            <a:r>
              <a:rPr lang="en-US" b="0" dirty="0" smtClean="0">
                <a:solidFill>
                  <a:srgbClr val="373945"/>
                </a:solidFill>
                <a:latin typeface="Arial" panose="020B0604020202020204" pitchFamily="34" charset="0"/>
                <a:cs typeface="Arial" panose="020B0604020202020204" pitchFamily="34" charset="0"/>
              </a:rPr>
              <a:t>and labor market engagement by </a:t>
            </a:r>
            <a:r>
              <a:rPr lang="en-US" b="0" dirty="0">
                <a:solidFill>
                  <a:srgbClr val="373945"/>
                </a:solidFill>
                <a:latin typeface="Arial" panose="020B0604020202020204" pitchFamily="34" charset="0"/>
                <a:cs typeface="Arial" panose="020B0604020202020204" pitchFamily="34" charset="0"/>
              </a:rPr>
              <a:t>neighborhood. </a:t>
            </a:r>
          </a:p>
          <a:p>
            <a:pPr marL="285750" indent="-285750">
              <a:spcAft>
                <a:spcPts val="1200"/>
              </a:spcAft>
              <a:buClr>
                <a:schemeClr val="accent1">
                  <a:lumMod val="75000"/>
                </a:schemeClr>
              </a:buClr>
              <a:buFont typeface="Wingdings 3" panose="05040102010807070707" pitchFamily="18" charset="2"/>
              <a:buChar char="}"/>
            </a:pPr>
            <a:r>
              <a:rPr lang="en-US" b="0" dirty="0">
                <a:solidFill>
                  <a:srgbClr val="373945"/>
                </a:solidFill>
                <a:latin typeface="Arial" panose="020B0604020202020204" pitchFamily="34" charset="0"/>
                <a:cs typeface="Arial" panose="020B0604020202020204" pitchFamily="34" charset="0"/>
              </a:rPr>
              <a:t>Jobs proximity index—examines location of neighborhoods to employment </a:t>
            </a:r>
            <a:r>
              <a:rPr lang="en-US" b="0" dirty="0" smtClean="0">
                <a:solidFill>
                  <a:srgbClr val="373945"/>
                </a:solidFill>
                <a:latin typeface="Arial" panose="020B0604020202020204" pitchFamily="34" charset="0"/>
                <a:cs typeface="Arial" panose="020B0604020202020204" pitchFamily="34" charset="0"/>
              </a:rPr>
              <a:t>concentrations</a:t>
            </a:r>
            <a:endParaRPr lang="en-US" b="0" dirty="0">
              <a:solidFill>
                <a:srgbClr val="373945"/>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9B63F7DA-4281-4CE0-82C2-E4DF47DC9592}" type="slidenum">
              <a:rPr lang="en-US" smtClean="0"/>
              <a:t>7</a:t>
            </a:fld>
            <a:endParaRPr lang="en-US"/>
          </a:p>
        </p:txBody>
      </p:sp>
      <p:sp>
        <p:nvSpPr>
          <p:cNvPr id="5" name="TextBox 4"/>
          <p:cNvSpPr txBox="1"/>
          <p:nvPr/>
        </p:nvSpPr>
        <p:spPr>
          <a:xfrm>
            <a:off x="1676400" y="5483423"/>
            <a:ext cx="5943600" cy="307777"/>
          </a:xfrm>
          <a:prstGeom prst="rect">
            <a:avLst/>
          </a:prstGeom>
          <a:noFill/>
        </p:spPr>
        <p:txBody>
          <a:bodyPr wrap="square" rtlCol="0">
            <a:spAutoFit/>
          </a:bodyPr>
          <a:lstStyle/>
          <a:p>
            <a:pPr algn="ctr"/>
            <a:r>
              <a:rPr lang="en-US" sz="1400" dirty="0" smtClean="0">
                <a:solidFill>
                  <a:srgbClr val="373945"/>
                </a:solidFill>
                <a:latin typeface="Arial" panose="020B0604020202020204" pitchFamily="34" charset="0"/>
                <a:cs typeface="Arial" panose="020B0604020202020204" pitchFamily="34" charset="0"/>
              </a:rPr>
              <a:t>Note: Inversely </a:t>
            </a:r>
            <a:r>
              <a:rPr lang="en-US" sz="1400" dirty="0">
                <a:solidFill>
                  <a:srgbClr val="373945"/>
                </a:solidFill>
                <a:latin typeface="Arial" panose="020B0604020202020204" pitchFamily="34" charset="0"/>
                <a:cs typeface="Arial" panose="020B0604020202020204" pitchFamily="34" charset="0"/>
              </a:rPr>
              <a:t>w</a:t>
            </a:r>
            <a:r>
              <a:rPr lang="en-US" sz="1400" dirty="0" smtClean="0">
                <a:solidFill>
                  <a:srgbClr val="373945"/>
                </a:solidFill>
                <a:latin typeface="Arial" panose="020B0604020202020204" pitchFamily="34" charset="0"/>
                <a:cs typeface="Arial" panose="020B0604020202020204" pitchFamily="34" charset="0"/>
              </a:rPr>
              <a:t>eighted by labor supply (competition)</a:t>
            </a:r>
            <a:endParaRPr lang="en-US" sz="1400" dirty="0">
              <a:solidFill>
                <a:srgbClr val="37394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8892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926" y="251939"/>
            <a:ext cx="8521874" cy="918585"/>
          </a:xfrm>
        </p:spPr>
        <p:txBody>
          <a:bodyPr/>
          <a:lstStyle/>
          <a:p>
            <a:r>
              <a:rPr lang="en-US" dirty="0" smtClean="0"/>
              <a:t>Disparities in Access to opportunity</a:t>
            </a:r>
            <a:endParaRPr lang="en-US" dirty="0"/>
          </a:p>
        </p:txBody>
      </p:sp>
      <p:sp>
        <p:nvSpPr>
          <p:cNvPr id="3" name="Content Placeholder 2"/>
          <p:cNvSpPr>
            <a:spLocks noGrp="1"/>
          </p:cNvSpPr>
          <p:nvPr>
            <p:ph idx="1"/>
          </p:nvPr>
        </p:nvSpPr>
        <p:spPr>
          <a:xfrm>
            <a:off x="886968" y="1600200"/>
            <a:ext cx="7495032" cy="4525963"/>
          </a:xfrm>
        </p:spPr>
        <p:txBody>
          <a:bodyPr/>
          <a:lstStyle/>
          <a:p>
            <a:r>
              <a:rPr lang="en-US" sz="2400" dirty="0" smtClean="0">
                <a:solidFill>
                  <a:schemeClr val="accent1">
                    <a:lumMod val="75000"/>
                  </a:schemeClr>
                </a:solidFill>
              </a:rPr>
              <a:t>Data HUD provides: </a:t>
            </a:r>
          </a:p>
          <a:p>
            <a:pPr marL="285750" indent="-285750">
              <a:spcAft>
                <a:spcPts val="1200"/>
              </a:spcAft>
              <a:buClr>
                <a:schemeClr val="accent1">
                  <a:lumMod val="75000"/>
                </a:schemeClr>
              </a:buClr>
              <a:buFont typeface="Wingdings 3" panose="05040102010807070707" pitchFamily="18" charset="2"/>
              <a:buChar char="}"/>
            </a:pPr>
            <a:r>
              <a:rPr lang="en-US" b="0" dirty="0" smtClean="0">
                <a:solidFill>
                  <a:srgbClr val="373945"/>
                </a:solidFill>
                <a:latin typeface="Arial" panose="020B0604020202020204" pitchFamily="34" charset="0"/>
                <a:cs typeface="Arial" panose="020B0604020202020204" pitchFamily="34" charset="0"/>
              </a:rPr>
              <a:t>Transit trips index—likelihood that low income renters in that neighborhood use public transit</a:t>
            </a:r>
          </a:p>
          <a:p>
            <a:pPr marL="285750" indent="-285750">
              <a:spcAft>
                <a:spcPts val="1200"/>
              </a:spcAft>
              <a:buClr>
                <a:schemeClr val="accent1">
                  <a:lumMod val="75000"/>
                </a:schemeClr>
              </a:buClr>
              <a:buFont typeface="Wingdings 3" panose="05040102010807070707" pitchFamily="18" charset="2"/>
              <a:buChar char="}"/>
            </a:pPr>
            <a:r>
              <a:rPr lang="en-US" b="0" dirty="0" smtClean="0">
                <a:solidFill>
                  <a:srgbClr val="373945"/>
                </a:solidFill>
                <a:latin typeface="Arial" panose="020B0604020202020204" pitchFamily="34" charset="0"/>
                <a:cs typeface="Arial" panose="020B0604020202020204" pitchFamily="34" charset="0"/>
              </a:rPr>
              <a:t>Low </a:t>
            </a:r>
            <a:r>
              <a:rPr lang="en-US" b="0" dirty="0">
                <a:solidFill>
                  <a:srgbClr val="373945"/>
                </a:solidFill>
                <a:latin typeface="Arial" panose="020B0604020202020204" pitchFamily="34" charset="0"/>
                <a:cs typeface="Arial" panose="020B0604020202020204" pitchFamily="34" charset="0"/>
              </a:rPr>
              <a:t>transportation cost index—transportation costs for low income renters</a:t>
            </a:r>
          </a:p>
          <a:p>
            <a:pPr marL="285750" indent="-285750">
              <a:buClr>
                <a:schemeClr val="accent1">
                  <a:lumMod val="75000"/>
                </a:schemeClr>
              </a:buClr>
              <a:buFont typeface="Wingdings 3" panose="05040102010807070707" pitchFamily="18" charset="2"/>
              <a:buChar char="}"/>
            </a:pPr>
            <a:r>
              <a:rPr lang="en-US" b="0" dirty="0">
                <a:solidFill>
                  <a:srgbClr val="373945"/>
                </a:solidFill>
                <a:latin typeface="Arial" panose="020B0604020202020204" pitchFamily="34" charset="0"/>
                <a:cs typeface="Arial" panose="020B0604020202020204" pitchFamily="34" charset="0"/>
              </a:rPr>
              <a:t>Environmental health index—exposure to </a:t>
            </a:r>
            <a:r>
              <a:rPr lang="en-US" b="0" dirty="0" smtClean="0">
                <a:solidFill>
                  <a:srgbClr val="373945"/>
                </a:solidFill>
                <a:latin typeface="Arial" panose="020B0604020202020204" pitchFamily="34" charset="0"/>
                <a:cs typeface="Arial" panose="020B0604020202020204" pitchFamily="34" charset="0"/>
              </a:rPr>
              <a:t>toxins</a:t>
            </a:r>
            <a:endParaRPr lang="en-US" b="0" dirty="0">
              <a:solidFill>
                <a:srgbClr val="373945"/>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9B63F7DA-4281-4CE0-82C2-E4DF47DC9592}" type="slidenum">
              <a:rPr lang="en-US" smtClean="0"/>
              <a:t>8</a:t>
            </a:fld>
            <a:endParaRPr lang="en-US"/>
          </a:p>
        </p:txBody>
      </p:sp>
    </p:spTree>
    <p:extLst>
      <p:ext uri="{BB962C8B-B14F-4D97-AF65-F5344CB8AC3E}">
        <p14:creationId xmlns:p14="http://schemas.microsoft.com/office/powerpoint/2010/main" val="613697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926" y="457123"/>
            <a:ext cx="8826674" cy="508216"/>
          </a:xfrm>
        </p:spPr>
        <p:txBody>
          <a:bodyPr/>
          <a:lstStyle/>
          <a:p>
            <a:r>
              <a:rPr lang="en-US" dirty="0" smtClean="0"/>
              <a:t>Disproportionate housing needs</a:t>
            </a:r>
            <a:endParaRPr lang="en-US" dirty="0"/>
          </a:p>
        </p:txBody>
      </p:sp>
      <p:sp>
        <p:nvSpPr>
          <p:cNvPr id="4" name="Slide Number Placeholder 3"/>
          <p:cNvSpPr>
            <a:spLocks noGrp="1"/>
          </p:cNvSpPr>
          <p:nvPr>
            <p:ph type="sldNum" sz="quarter" idx="12"/>
          </p:nvPr>
        </p:nvSpPr>
        <p:spPr/>
        <p:txBody>
          <a:bodyPr/>
          <a:lstStyle/>
          <a:p>
            <a:fld id="{9B63F7DA-4281-4CE0-82C2-E4DF47DC9592}" type="slidenum">
              <a:rPr lang="en-US" smtClean="0"/>
              <a:t>9</a:t>
            </a:fld>
            <a:endParaRPr lang="en-US"/>
          </a:p>
        </p:txBody>
      </p:sp>
      <p:sp>
        <p:nvSpPr>
          <p:cNvPr id="5" name="Content Placeholder 9"/>
          <p:cNvSpPr txBox="1">
            <a:spLocks/>
          </p:cNvSpPr>
          <p:nvPr/>
        </p:nvSpPr>
        <p:spPr>
          <a:xfrm>
            <a:off x="1003301" y="1600200"/>
            <a:ext cx="7302500" cy="3962400"/>
          </a:xfrm>
          <a:prstGeom prst="rect">
            <a:avLst/>
          </a:prstGeom>
        </p:spPr>
        <p:txBody>
          <a:bodyPr vert="horz" lIns="91440" tIns="45720" rIns="91440" bIns="45720" rtlCol="0">
            <a:noAutofit/>
          </a:bodyPr>
          <a:lstStyle>
            <a:lvl1pPr marL="285750" indent="-285750" algn="l" defTabSz="914400" rtl="0" eaLnBrk="1" latinLnBrk="0" hangingPunct="1">
              <a:spcBef>
                <a:spcPts val="0"/>
              </a:spcBef>
              <a:spcAft>
                <a:spcPts val="1200"/>
              </a:spcAft>
              <a:buClr>
                <a:srgbClr val="E31B23"/>
              </a:buClr>
              <a:buSzPct val="100000"/>
              <a:buFont typeface="Arial" panose="020B0604020202020204" pitchFamily="34" charset="0"/>
              <a:buChar char="●"/>
              <a:defRPr sz="2400" kern="1200">
                <a:solidFill>
                  <a:schemeClr val="tx1">
                    <a:lumMod val="65000"/>
                    <a:lumOff val="35000"/>
                  </a:schemeClr>
                </a:solidFill>
                <a:latin typeface="+mn-lt"/>
                <a:ea typeface="+mn-ea"/>
                <a:cs typeface="+mn-cs"/>
              </a:defRPr>
            </a:lvl1pPr>
            <a:lvl2pPr marL="684213" indent="-287338" algn="l" defTabSz="914400" rtl="0" eaLnBrk="1" latinLnBrk="0" hangingPunct="1">
              <a:spcBef>
                <a:spcPts val="0"/>
              </a:spcBef>
              <a:spcAft>
                <a:spcPts val="600"/>
              </a:spcAft>
              <a:buClr>
                <a:srgbClr val="E31B23"/>
              </a:buClr>
              <a:buSzPct val="70000"/>
              <a:buFont typeface="Arial" pitchFamily="34" charset="0"/>
              <a:buChar char="►"/>
              <a:defRPr sz="2000" kern="1200">
                <a:solidFill>
                  <a:schemeClr val="tx1">
                    <a:lumMod val="50000"/>
                    <a:lumOff val="50000"/>
                  </a:schemeClr>
                </a:solidFill>
                <a:latin typeface="+mn-lt"/>
                <a:ea typeface="+mn-ea"/>
                <a:cs typeface="+mn-cs"/>
              </a:defRPr>
            </a:lvl2pPr>
            <a:lvl3pPr marL="969963" indent="-231775" algn="l" defTabSz="914400" rtl="0" eaLnBrk="1" latinLnBrk="0" hangingPunct="1">
              <a:spcBef>
                <a:spcPts val="0"/>
              </a:spcBef>
              <a:spcAft>
                <a:spcPts val="600"/>
              </a:spcAft>
              <a:buClr>
                <a:srgbClr val="E31B23"/>
              </a:buClr>
              <a:buFont typeface="Calibri" panose="020F0502020204030204" pitchFamily="34" charset="0"/>
              <a:buChar char="○"/>
              <a:tabLst/>
              <a:defRPr sz="1600" kern="1200">
                <a:solidFill>
                  <a:schemeClr val="tx1">
                    <a:lumMod val="50000"/>
                    <a:lumOff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solidFill>
                  <a:schemeClr val="accent1">
                    <a:lumMod val="75000"/>
                  </a:schemeClr>
                </a:solidFill>
                <a:latin typeface="Arial Black" panose="020B0A04020102020204" pitchFamily="34" charset="0"/>
                <a:ea typeface="Verdana" panose="020B0604030504040204" pitchFamily="34" charset="0"/>
                <a:cs typeface="Arial" panose="020B0604020202020204" pitchFamily="34" charset="0"/>
              </a:rPr>
              <a:t>“a. </a:t>
            </a:r>
            <a:r>
              <a:rPr lang="en-US" sz="1800" dirty="0" smtClean="0">
                <a:latin typeface="Arial" panose="020B0604020202020204" pitchFamily="34" charset="0"/>
                <a:ea typeface="Verdana" panose="020B0604030504040204" pitchFamily="34" charset="0"/>
                <a:cs typeface="Arial" panose="020B0604020202020204" pitchFamily="34" charset="0"/>
              </a:rPr>
              <a:t>Which groups (by race/ethnicity and family status) are more likely than other groups to experience housing cost burden, overcrowding, or substandard housing? Which groups also disproportionately experience severe housing cost burdens?</a:t>
            </a:r>
          </a:p>
          <a:p>
            <a:pPr marL="0" indent="0">
              <a:buNone/>
            </a:pPr>
            <a:r>
              <a:rPr lang="en-US" dirty="0" smtClean="0">
                <a:solidFill>
                  <a:schemeClr val="accent1">
                    <a:lumMod val="75000"/>
                  </a:schemeClr>
                </a:solidFill>
                <a:latin typeface="Arial Black" panose="020B0A04020102020204" pitchFamily="34" charset="0"/>
                <a:ea typeface="Verdana" panose="020B0604030504040204" pitchFamily="34" charset="0"/>
                <a:cs typeface="Arial" panose="020B0604020202020204" pitchFamily="34" charset="0"/>
              </a:rPr>
              <a:t>b. </a:t>
            </a:r>
            <a:r>
              <a:rPr lang="en-US" sz="1800" dirty="0" smtClean="0">
                <a:latin typeface="Arial" panose="020B0604020202020204" pitchFamily="34" charset="0"/>
                <a:ea typeface="Verdana" panose="020B0604030504040204" pitchFamily="34" charset="0"/>
                <a:cs typeface="Arial" panose="020B0604020202020204" pitchFamily="34" charset="0"/>
              </a:rPr>
              <a:t>Which </a:t>
            </a:r>
            <a:r>
              <a:rPr lang="en-US" sz="1800" dirty="0">
                <a:latin typeface="Arial" panose="020B0604020202020204" pitchFamily="34" charset="0"/>
                <a:ea typeface="Verdana" panose="020B0604030504040204" pitchFamily="34" charset="0"/>
                <a:cs typeface="Arial" panose="020B0604020202020204" pitchFamily="34" charset="0"/>
              </a:rPr>
              <a:t>areas in the jurisdiction and region experience the greatest housing burdens? </a:t>
            </a:r>
            <a:r>
              <a:rPr lang="en-US" sz="1800" dirty="0" smtClean="0">
                <a:latin typeface="Arial" panose="020B0604020202020204" pitchFamily="34" charset="0"/>
                <a:ea typeface="Verdana" panose="020B0604030504040204" pitchFamily="34" charset="0"/>
                <a:cs typeface="Arial" panose="020B0604020202020204" pitchFamily="34" charset="0"/>
              </a:rPr>
              <a:t>Which </a:t>
            </a:r>
            <a:r>
              <a:rPr lang="en-US" sz="1800" dirty="0">
                <a:latin typeface="Arial" panose="020B0604020202020204" pitchFamily="34" charset="0"/>
                <a:ea typeface="Verdana" panose="020B0604030504040204" pitchFamily="34" charset="0"/>
                <a:cs typeface="Arial" panose="020B0604020202020204" pitchFamily="34" charset="0"/>
              </a:rPr>
              <a:t>of these areas align with segregated areas, integrated areas, or R/ECAPs </a:t>
            </a:r>
            <a:r>
              <a:rPr lang="en-US" sz="1800" dirty="0" smtClean="0">
                <a:latin typeface="Arial" panose="020B0604020202020204" pitchFamily="34" charset="0"/>
                <a:ea typeface="Verdana" panose="020B0604030504040204" pitchFamily="34" charset="0"/>
                <a:cs typeface="Arial" panose="020B0604020202020204" pitchFamily="34" charset="0"/>
              </a:rPr>
              <a:t>and what </a:t>
            </a:r>
            <a:r>
              <a:rPr lang="en-US" sz="1800" dirty="0">
                <a:latin typeface="Arial" panose="020B0604020202020204" pitchFamily="34" charset="0"/>
                <a:ea typeface="Verdana" panose="020B0604030504040204" pitchFamily="34" charset="0"/>
                <a:cs typeface="Arial" panose="020B0604020202020204" pitchFamily="34" charset="0"/>
              </a:rPr>
              <a:t>are the predominant race/ethnicity or national origin groups in such areas</a:t>
            </a:r>
            <a:r>
              <a:rPr lang="en-US" sz="1800" dirty="0" smtClean="0">
                <a:latin typeface="Arial" panose="020B0604020202020204" pitchFamily="34" charset="0"/>
                <a:ea typeface="Verdana" panose="020B0604030504040204" pitchFamily="34" charset="0"/>
                <a:cs typeface="Arial" panose="020B0604020202020204" pitchFamily="34" charset="0"/>
              </a:rPr>
              <a:t>?</a:t>
            </a:r>
          </a:p>
          <a:p>
            <a:pPr marL="0" indent="0">
              <a:buNone/>
            </a:pPr>
            <a:r>
              <a:rPr lang="en-US" dirty="0" smtClean="0">
                <a:solidFill>
                  <a:schemeClr val="accent1">
                    <a:lumMod val="75000"/>
                  </a:schemeClr>
                </a:solidFill>
                <a:latin typeface="Arial Black" panose="020B0A04020102020204" pitchFamily="34" charset="0"/>
                <a:ea typeface="Verdana" panose="020B0604030504040204" pitchFamily="34" charset="0"/>
                <a:cs typeface="Arial" panose="020B0604020202020204" pitchFamily="34" charset="0"/>
              </a:rPr>
              <a:t>c. </a:t>
            </a:r>
            <a:r>
              <a:rPr lang="en-US" sz="1800" dirty="0" smtClean="0">
                <a:latin typeface="Arial" panose="020B0604020202020204" pitchFamily="34" charset="0"/>
                <a:ea typeface="Verdana" panose="020B0604030504040204" pitchFamily="34" charset="0"/>
                <a:cs typeface="Arial" panose="020B0604020202020204" pitchFamily="34" charset="0"/>
              </a:rPr>
              <a:t>Compare </a:t>
            </a:r>
            <a:r>
              <a:rPr lang="en-US" sz="1800" dirty="0">
                <a:latin typeface="Arial" panose="020B0604020202020204" pitchFamily="34" charset="0"/>
                <a:ea typeface="Verdana" panose="020B0604030504040204" pitchFamily="34" charset="0"/>
                <a:cs typeface="Arial" panose="020B0604020202020204" pitchFamily="34" charset="0"/>
              </a:rPr>
              <a:t>the needs of families with children for housing units with two, three, </a:t>
            </a:r>
            <a:r>
              <a:rPr lang="en-US" sz="1800" dirty="0" smtClean="0">
                <a:latin typeface="Arial" panose="020B0604020202020204" pitchFamily="34" charset="0"/>
                <a:ea typeface="Verdana" panose="020B0604030504040204" pitchFamily="34" charset="0"/>
                <a:cs typeface="Arial" panose="020B0604020202020204" pitchFamily="34" charset="0"/>
              </a:rPr>
              <a:t>or four </a:t>
            </a:r>
            <a:r>
              <a:rPr lang="en-US" sz="1800" dirty="0">
                <a:latin typeface="Arial" panose="020B0604020202020204" pitchFamily="34" charset="0"/>
                <a:ea typeface="Verdana" panose="020B0604030504040204" pitchFamily="34" charset="0"/>
                <a:cs typeface="Arial" panose="020B0604020202020204" pitchFamily="34" charset="0"/>
              </a:rPr>
              <a:t>bedrooms with the available existing housing stock in each category </a:t>
            </a:r>
            <a:r>
              <a:rPr lang="en-US" sz="1800" dirty="0" smtClean="0">
                <a:latin typeface="Arial" panose="020B0604020202020204" pitchFamily="34" charset="0"/>
                <a:ea typeface="Verdana" panose="020B0604030504040204" pitchFamily="34" charset="0"/>
                <a:cs typeface="Arial" panose="020B0604020202020204" pitchFamily="34" charset="0"/>
              </a:rPr>
              <a:t>of publicly </a:t>
            </a:r>
            <a:r>
              <a:rPr lang="en-US" sz="1800" dirty="0">
                <a:latin typeface="Arial" panose="020B0604020202020204" pitchFamily="34" charset="0"/>
                <a:ea typeface="Verdana" panose="020B0604030504040204" pitchFamily="34" charset="0"/>
                <a:cs typeface="Arial" panose="020B0604020202020204" pitchFamily="34" charset="0"/>
              </a:rPr>
              <a:t>supported housing</a:t>
            </a:r>
            <a:r>
              <a:rPr lang="en-US" sz="1800" dirty="0" smtClean="0">
                <a:latin typeface="Arial" panose="020B0604020202020204" pitchFamily="34" charset="0"/>
                <a:ea typeface="Verdana" panose="020B0604030504040204" pitchFamily="34" charset="0"/>
                <a:cs typeface="Arial" panose="020B0604020202020204" pitchFamily="34" charset="0"/>
              </a:rPr>
              <a:t>.</a:t>
            </a:r>
            <a:r>
              <a:rPr lang="en-US" dirty="0" smtClean="0">
                <a:solidFill>
                  <a:schemeClr val="accent1">
                    <a:lumMod val="75000"/>
                  </a:schemeClr>
                </a:solidFill>
                <a:latin typeface="Arial Black" panose="020B0A04020102020204" pitchFamily="34" charset="0"/>
                <a:ea typeface="Verdana" panose="020B0604030504040204" pitchFamily="34" charset="0"/>
                <a:cs typeface="Arial" panose="020B0604020202020204" pitchFamily="34" charset="0"/>
              </a:rPr>
              <a:t>”</a:t>
            </a:r>
            <a:endParaRPr lang="en-US" dirty="0">
              <a:solidFill>
                <a:schemeClr val="accent1">
                  <a:lumMod val="75000"/>
                </a:schemeClr>
              </a:solidFill>
              <a:latin typeface="Arial Black" panose="020B0A04020102020204" pitchFamily="34" charset="0"/>
              <a:ea typeface="Verdana" panose="020B0604030504040204" pitchFamily="34" charset="0"/>
              <a:cs typeface="Arial" panose="020B0604020202020204" pitchFamily="34" charset="0"/>
            </a:endParaRPr>
          </a:p>
        </p:txBody>
      </p:sp>
      <p:sp>
        <p:nvSpPr>
          <p:cNvPr id="6" name="TextBox 5"/>
          <p:cNvSpPr txBox="1"/>
          <p:nvPr/>
        </p:nvSpPr>
        <p:spPr>
          <a:xfrm>
            <a:off x="2066240" y="5638800"/>
            <a:ext cx="5011520" cy="707886"/>
          </a:xfrm>
          <a:prstGeom prst="rect">
            <a:avLst/>
          </a:prstGeom>
          <a:noFill/>
        </p:spPr>
        <p:txBody>
          <a:bodyPr wrap="square" rtlCol="0">
            <a:spAutoFit/>
          </a:bodyPr>
          <a:lstStyle/>
          <a:p>
            <a:pPr algn="ctr"/>
            <a:r>
              <a:rPr lang="en-US" sz="2000" i="1" dirty="0">
                <a:solidFill>
                  <a:schemeClr val="accent1">
                    <a:lumMod val="75000"/>
                  </a:schemeClr>
                </a:solidFill>
                <a:latin typeface="Arial" panose="020B0604020202020204" pitchFamily="34" charset="0"/>
                <a:ea typeface="Verdana" panose="020B0604030504040204" pitchFamily="34" charset="0"/>
                <a:cs typeface="Arial" panose="020B0604020202020204" pitchFamily="34" charset="0"/>
              </a:rPr>
              <a:t>Use HUD maps, data, CHAS tables from eCon Plan, Housing Market </a:t>
            </a:r>
            <a:r>
              <a:rPr lang="en-US" sz="2000" i="1" dirty="0" smtClean="0">
                <a:solidFill>
                  <a:schemeClr val="accent1">
                    <a:lumMod val="75000"/>
                  </a:schemeClr>
                </a:solidFill>
                <a:latin typeface="Arial" panose="020B0604020202020204" pitchFamily="34" charset="0"/>
                <a:ea typeface="Verdana" panose="020B0604030504040204" pitchFamily="34" charset="0"/>
                <a:cs typeface="Arial" panose="020B0604020202020204" pitchFamily="34" charset="0"/>
              </a:rPr>
              <a:t>Analyses</a:t>
            </a:r>
            <a:endParaRPr lang="en-US" sz="2000" i="1" dirty="0">
              <a:solidFill>
                <a:schemeClr val="accent1">
                  <a:lumMod val="75000"/>
                </a:schemeClr>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122298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BBC presentation Option 2">
  <a:themeElements>
    <a:clrScheme name="Custom 13">
      <a:dk1>
        <a:sysClr val="windowText" lastClr="000000"/>
      </a:dk1>
      <a:lt1>
        <a:sysClr val="window" lastClr="FFFFFF"/>
      </a:lt1>
      <a:dk2>
        <a:srgbClr val="373945"/>
      </a:dk2>
      <a:lt2>
        <a:srgbClr val="E1E2E7"/>
      </a:lt2>
      <a:accent1>
        <a:srgbClr val="5ECAC7"/>
      </a:accent1>
      <a:accent2>
        <a:srgbClr val="F86048"/>
      </a:accent2>
      <a:accent3>
        <a:srgbClr val="E31B23"/>
      </a:accent3>
      <a:accent4>
        <a:srgbClr val="FFFFFF"/>
      </a:accent4>
      <a:accent5>
        <a:srgbClr val="FFFFFF"/>
      </a:accent5>
      <a:accent6>
        <a:srgbClr val="FFFFFF"/>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BBC presentation Option 2</Template>
  <TotalTime>471</TotalTime>
  <Words>1478</Words>
  <Application>Microsoft Office PowerPoint</Application>
  <PresentationFormat>On-screen Show (4:3)</PresentationFormat>
  <Paragraphs>180</Paragraphs>
  <Slides>20</Slides>
  <Notes>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BBC presentation Option 2</vt:lpstr>
      <vt:lpstr>PowerPoint Presentation</vt:lpstr>
      <vt:lpstr>PRIMARY AFH TOPICS</vt:lpstr>
      <vt:lpstr>Segregation/integration</vt:lpstr>
      <vt:lpstr>Segregation/integration</vt:lpstr>
      <vt:lpstr>Dissimilarity index</vt:lpstr>
      <vt:lpstr>R/ECAPS</vt:lpstr>
      <vt:lpstr>Disparities in Access to opportunity</vt:lpstr>
      <vt:lpstr>Disparities in Access to opportunity</vt:lpstr>
      <vt:lpstr>Disproportionate housing needs</vt:lpstr>
      <vt:lpstr>Publicly Supported Housing Patterns Analysis</vt:lpstr>
      <vt:lpstr>Disability and access analysis</vt:lpstr>
      <vt:lpstr>Disability and access analysis</vt:lpstr>
      <vt:lpstr>Fair housing contributing factors</vt:lpstr>
      <vt:lpstr>Fair housing contributing factors</vt:lpstr>
      <vt:lpstr>Setting fair housing priorities and goals</vt:lpstr>
      <vt:lpstr>The affh tool</vt:lpstr>
      <vt:lpstr>Access to opportunity indicators</vt:lpstr>
      <vt:lpstr>Access to opportunity table</vt:lpstr>
      <vt:lpstr>Access to opportunity analysis</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Leah Bluntschli</dc:creator>
  <cp:lastModifiedBy>Mollie Fitzpatrick</cp:lastModifiedBy>
  <cp:revision>44</cp:revision>
  <dcterms:created xsi:type="dcterms:W3CDTF">2016-01-28T21:56:34Z</dcterms:created>
  <dcterms:modified xsi:type="dcterms:W3CDTF">2017-05-17T19:11:31Z</dcterms:modified>
</cp:coreProperties>
</file>