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5"/>
  </p:sldMasterIdLst>
  <p:notesMasterIdLst>
    <p:notesMasterId r:id="rId30"/>
  </p:notesMasterIdLst>
  <p:handoutMasterIdLst>
    <p:handoutMasterId r:id="rId31"/>
  </p:handoutMasterIdLst>
  <p:sldIdLst>
    <p:sldId id="256" r:id="rId6"/>
    <p:sldId id="260" r:id="rId7"/>
    <p:sldId id="257" r:id="rId8"/>
    <p:sldId id="258" r:id="rId9"/>
    <p:sldId id="259" r:id="rId10"/>
    <p:sldId id="364" r:id="rId11"/>
    <p:sldId id="362" r:id="rId12"/>
    <p:sldId id="361" r:id="rId13"/>
    <p:sldId id="365" r:id="rId14"/>
    <p:sldId id="367" r:id="rId15"/>
    <p:sldId id="374" r:id="rId16"/>
    <p:sldId id="369" r:id="rId17"/>
    <p:sldId id="370" r:id="rId18"/>
    <p:sldId id="371" r:id="rId19"/>
    <p:sldId id="372" r:id="rId20"/>
    <p:sldId id="373" r:id="rId21"/>
    <p:sldId id="368" r:id="rId22"/>
    <p:sldId id="375" r:id="rId23"/>
    <p:sldId id="376" r:id="rId24"/>
    <p:sldId id="363" r:id="rId25"/>
    <p:sldId id="377" r:id="rId26"/>
    <p:sldId id="366" r:id="rId27"/>
    <p:sldId id="378" r:id="rId28"/>
    <p:sldId id="359"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2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2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2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2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26" charset="-128"/>
        <a:cs typeface="+mn-cs"/>
      </a:defRPr>
    </a:lvl5pPr>
    <a:lvl6pPr marL="2286000" algn="l" defTabSz="914400" rtl="0" eaLnBrk="1" latinLnBrk="0" hangingPunct="1">
      <a:defRPr kern="1200">
        <a:solidFill>
          <a:schemeClr val="tx1"/>
        </a:solidFill>
        <a:latin typeface="Arial" charset="0"/>
        <a:ea typeface="ＭＳ Ｐゴシック" pitchFamily="26" charset="-128"/>
        <a:cs typeface="+mn-cs"/>
      </a:defRPr>
    </a:lvl6pPr>
    <a:lvl7pPr marL="2743200" algn="l" defTabSz="914400" rtl="0" eaLnBrk="1" latinLnBrk="0" hangingPunct="1">
      <a:defRPr kern="1200">
        <a:solidFill>
          <a:schemeClr val="tx1"/>
        </a:solidFill>
        <a:latin typeface="Arial" charset="0"/>
        <a:ea typeface="ＭＳ Ｐゴシック" pitchFamily="26" charset="-128"/>
        <a:cs typeface="+mn-cs"/>
      </a:defRPr>
    </a:lvl7pPr>
    <a:lvl8pPr marL="3200400" algn="l" defTabSz="914400" rtl="0" eaLnBrk="1" latinLnBrk="0" hangingPunct="1">
      <a:defRPr kern="1200">
        <a:solidFill>
          <a:schemeClr val="tx1"/>
        </a:solidFill>
        <a:latin typeface="Arial" charset="0"/>
        <a:ea typeface="ＭＳ Ｐゴシック" pitchFamily="26" charset="-128"/>
        <a:cs typeface="+mn-cs"/>
      </a:defRPr>
    </a:lvl8pPr>
    <a:lvl9pPr marL="3657600" algn="l" defTabSz="914400" rtl="0" eaLnBrk="1" latinLnBrk="0" hangingPunct="1">
      <a:defRPr kern="1200">
        <a:solidFill>
          <a:schemeClr val="tx1"/>
        </a:solidFill>
        <a:latin typeface="Arial" charset="0"/>
        <a:ea typeface="ＭＳ Ｐゴシック" pitchFamily="2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34" autoAdjust="0"/>
    <p:restoredTop sz="94656" autoAdjust="0"/>
  </p:normalViewPr>
  <p:slideViewPr>
    <p:cSldViewPr snapToGrid="0" snapToObjects="1">
      <p:cViewPr varScale="1">
        <p:scale>
          <a:sx n="49" d="100"/>
          <a:sy n="49" d="100"/>
        </p:scale>
        <p:origin x="926"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1" d="100"/>
          <a:sy n="61" d="100"/>
        </p:scale>
        <p:origin x="-3019"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6859F6-33FF-4E0C-B578-5D9D7E3D93B4}" type="datetimeFigureOut">
              <a:rPr lang="en-US" smtClean="0"/>
              <a:t>5/19/2017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BB0700-3F93-4244-9C3C-2BF2E8C46965}" type="slidenum">
              <a:rPr lang="en-US" smtClean="0"/>
              <a:t>‹#›</a:t>
            </a:fld>
            <a:endParaRPr lang="en-US"/>
          </a:p>
        </p:txBody>
      </p:sp>
    </p:spTree>
    <p:extLst>
      <p:ext uri="{BB962C8B-B14F-4D97-AF65-F5344CB8AC3E}">
        <p14:creationId xmlns:p14="http://schemas.microsoft.com/office/powerpoint/2010/main" val="598135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C9E5C-0522-4A14-89E4-CBC2DFADDED9}" type="datetimeFigureOut">
              <a:rPr lang="en-US" smtClean="0"/>
              <a:t>5/19/2017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13499-0A78-41A0-909C-E859ACE5B34D}" type="slidenum">
              <a:rPr lang="en-US" smtClean="0"/>
              <a:t>‹#›</a:t>
            </a:fld>
            <a:endParaRPr lang="en-US"/>
          </a:p>
        </p:txBody>
      </p:sp>
    </p:spTree>
    <p:extLst>
      <p:ext uri="{BB962C8B-B14F-4D97-AF65-F5344CB8AC3E}">
        <p14:creationId xmlns:p14="http://schemas.microsoft.com/office/powerpoint/2010/main" val="6411138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3499-0A78-41A0-909C-E859ACE5B34D}" type="slidenum">
              <a:rPr lang="en-US" smtClean="0"/>
              <a:t>1</a:t>
            </a:fld>
            <a:endParaRPr lang="en-US"/>
          </a:p>
        </p:txBody>
      </p:sp>
    </p:spTree>
    <p:extLst>
      <p:ext uri="{BB962C8B-B14F-4D97-AF65-F5344CB8AC3E}">
        <p14:creationId xmlns:p14="http://schemas.microsoft.com/office/powerpoint/2010/main" val="40075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Delinquent</a:t>
            </a:r>
          </a:p>
          <a:p>
            <a:r>
              <a:rPr lang="en-US" dirty="0"/>
              <a:t>Uncooperative owner agent</a:t>
            </a:r>
          </a:p>
          <a:p>
            <a:r>
              <a:rPr lang="en-US" dirty="0"/>
              <a:t>In the DEC</a:t>
            </a:r>
          </a:p>
          <a:p>
            <a:r>
              <a:rPr lang="en-US" dirty="0"/>
              <a:t>Risk of claim</a:t>
            </a:r>
          </a:p>
          <a:p>
            <a:r>
              <a:rPr lang="en-US" dirty="0"/>
              <a:t>Loss</a:t>
            </a:r>
            <a:r>
              <a:rPr lang="en-US" baseline="0" dirty="0"/>
              <a:t> of units</a:t>
            </a:r>
            <a:endParaRPr lang="en-US" dirty="0"/>
          </a:p>
        </p:txBody>
      </p:sp>
    </p:spTree>
    <p:extLst>
      <p:ext uri="{BB962C8B-B14F-4D97-AF65-F5344CB8AC3E}">
        <p14:creationId xmlns:p14="http://schemas.microsoft.com/office/powerpoint/2010/main" val="414800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 has a goal</a:t>
            </a:r>
            <a:r>
              <a:rPr lang="en-US" baseline="0" dirty="0"/>
              <a:t> of ending </a:t>
            </a:r>
            <a:r>
              <a:rPr lang="en-US" dirty="0"/>
              <a:t>chronic homelessness in 2017, and preventing and ending homelessness among families with children and youth by 2020, creating a path to end all types of homelessness. And ending homelessness doesn't mean homelessness will go away. When we say end homelessness, we mean putting systems in place to minimize the occurrence and duration of homelessness. One piece of that puzzle is the</a:t>
            </a:r>
            <a:r>
              <a:rPr lang="en-US" baseline="0" dirty="0"/>
              <a:t> work we’ve been doing h</a:t>
            </a:r>
            <a:r>
              <a:rPr lang="en-US" dirty="0"/>
              <a:t>ere</a:t>
            </a:r>
            <a:r>
              <a:rPr lang="en-US" baseline="0" dirty="0"/>
              <a:t> in MF…HUD Multifamily is trying to </a:t>
            </a:r>
            <a:r>
              <a:rPr lang="en-US" dirty="0"/>
              <a:t>increase the number of units available to homeless families by informing owners of HUD Notice 2013-21. This Notice allows for the…read bottom two points. </a:t>
            </a:r>
          </a:p>
        </p:txBody>
      </p:sp>
      <p:sp>
        <p:nvSpPr>
          <p:cNvPr id="4" name="Slide Number Placeholder 3"/>
          <p:cNvSpPr>
            <a:spLocks noGrp="1"/>
          </p:cNvSpPr>
          <p:nvPr>
            <p:ph type="sldNum" sz="quarter" idx="10"/>
          </p:nvPr>
        </p:nvSpPr>
        <p:spPr/>
        <p:txBody>
          <a:bodyPr/>
          <a:lstStyle/>
          <a:p>
            <a:fld id="{9FA82D7B-E0C0-4CA4-AAE5-310CBF20D364}" type="slidenum">
              <a:rPr lang="en-US" smtClean="0"/>
              <a:pPr/>
              <a:t>20</a:t>
            </a:fld>
            <a:endParaRPr lang="en-US"/>
          </a:p>
        </p:txBody>
      </p:sp>
    </p:spTree>
    <p:extLst>
      <p:ext uri="{BB962C8B-B14F-4D97-AF65-F5344CB8AC3E}">
        <p14:creationId xmlns:p14="http://schemas.microsoft.com/office/powerpoint/2010/main" val="54887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3499-0A78-41A0-909C-E859ACE5B34D}" type="slidenum">
              <a:rPr lang="en-US" smtClean="0"/>
              <a:t>24</a:t>
            </a:fld>
            <a:endParaRPr lang="en-US"/>
          </a:p>
        </p:txBody>
      </p:sp>
    </p:spTree>
    <p:extLst>
      <p:ext uri="{BB962C8B-B14F-4D97-AF65-F5344CB8AC3E}">
        <p14:creationId xmlns:p14="http://schemas.microsoft.com/office/powerpoint/2010/main" val="4038418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9490A08-1579-4071-8BEE-AD46C6F0964F}" type="datetime1">
              <a:rPr lang="en-US" smtClean="0"/>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D1C120-AEFA-45FE-8C6D-D83664D73B9C}" type="slidenum">
              <a:rPr lang="en-US"/>
              <a:pPr/>
              <a:t>‹#›</a:t>
            </a:fld>
            <a:endParaRPr lang="en-US"/>
          </a:p>
        </p:txBody>
      </p:sp>
    </p:spTree>
    <p:extLst>
      <p:ext uri="{BB962C8B-B14F-4D97-AF65-F5344CB8AC3E}">
        <p14:creationId xmlns:p14="http://schemas.microsoft.com/office/powerpoint/2010/main" val="180383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8353C58-C33F-4132-B235-9371D60339D4}" type="datetime1">
              <a:rPr lang="en-US" smtClean="0"/>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12506E-35B4-4F03-8B60-767763F90C7C}" type="slidenum">
              <a:rPr lang="en-US"/>
              <a:pPr/>
              <a:t>‹#›</a:t>
            </a:fld>
            <a:endParaRPr lang="en-US"/>
          </a:p>
        </p:txBody>
      </p:sp>
    </p:spTree>
    <p:extLst>
      <p:ext uri="{BB962C8B-B14F-4D97-AF65-F5344CB8AC3E}">
        <p14:creationId xmlns:p14="http://schemas.microsoft.com/office/powerpoint/2010/main" val="285963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143CC0E-7D06-4B52-AC40-D74C1F086234}" type="datetime1">
              <a:rPr lang="en-US" smtClean="0"/>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E03157-AFB0-4CC4-843A-D0C86DEDF4D7}" type="slidenum">
              <a:rPr lang="en-US"/>
              <a:pPr/>
              <a:t>‹#›</a:t>
            </a:fld>
            <a:endParaRPr lang="en-US"/>
          </a:p>
        </p:txBody>
      </p:sp>
    </p:spTree>
    <p:extLst>
      <p:ext uri="{BB962C8B-B14F-4D97-AF65-F5344CB8AC3E}">
        <p14:creationId xmlns:p14="http://schemas.microsoft.com/office/powerpoint/2010/main" val="234360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51DF161-8BFC-40B6-AE5E-B37C5885F965}" type="datetime1">
              <a:rPr lang="en-US" smtClean="0"/>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7B4898-D986-4756-BCEF-CF79C8043C9C}" type="slidenum">
              <a:rPr lang="en-US"/>
              <a:pPr/>
              <a:t>‹#›</a:t>
            </a:fld>
            <a:endParaRPr lang="en-US"/>
          </a:p>
        </p:txBody>
      </p:sp>
    </p:spTree>
    <p:extLst>
      <p:ext uri="{BB962C8B-B14F-4D97-AF65-F5344CB8AC3E}">
        <p14:creationId xmlns:p14="http://schemas.microsoft.com/office/powerpoint/2010/main" val="211679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A4F1865-9D06-4D40-8910-9547E2E36946}" type="datetime1">
              <a:rPr lang="en-US" smtClean="0"/>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685E14-3D72-4BDD-9376-7B3416E2E802}" type="slidenum">
              <a:rPr lang="en-US"/>
              <a:pPr/>
              <a:t>‹#›</a:t>
            </a:fld>
            <a:endParaRPr lang="en-US"/>
          </a:p>
        </p:txBody>
      </p:sp>
    </p:spTree>
    <p:extLst>
      <p:ext uri="{BB962C8B-B14F-4D97-AF65-F5344CB8AC3E}">
        <p14:creationId xmlns:p14="http://schemas.microsoft.com/office/powerpoint/2010/main" val="165084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AD19555E-661B-48C3-A677-2EA74E442175}" type="datetime1">
              <a:rPr lang="en-US" smtClean="0"/>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24DA3A-2392-4DD2-A597-A5BACA37D5AD}" type="slidenum">
              <a:rPr lang="en-US"/>
              <a:pPr/>
              <a:t>‹#›</a:t>
            </a:fld>
            <a:endParaRPr lang="en-US"/>
          </a:p>
        </p:txBody>
      </p:sp>
    </p:spTree>
    <p:extLst>
      <p:ext uri="{BB962C8B-B14F-4D97-AF65-F5344CB8AC3E}">
        <p14:creationId xmlns:p14="http://schemas.microsoft.com/office/powerpoint/2010/main" val="240020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54FF98E-45CC-47EB-889A-4DB5431ECBF8}" type="datetime1">
              <a:rPr lang="en-US" smtClean="0"/>
              <a:t>5/19/2017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1EDEB52-82E3-4105-9DD2-370A14A8BB5D}" type="slidenum">
              <a:rPr lang="en-US"/>
              <a:pPr/>
              <a:t>‹#›</a:t>
            </a:fld>
            <a:endParaRPr lang="en-US"/>
          </a:p>
        </p:txBody>
      </p:sp>
    </p:spTree>
    <p:extLst>
      <p:ext uri="{BB962C8B-B14F-4D97-AF65-F5344CB8AC3E}">
        <p14:creationId xmlns:p14="http://schemas.microsoft.com/office/powerpoint/2010/main" val="295966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B9508046-5B8E-4175-8B05-1A340CB4419C}" type="datetime1">
              <a:rPr lang="en-US" smtClean="0"/>
              <a:t>5/19/2017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B374B5D-F0B1-401E-A582-88D3E501ED21}" type="slidenum">
              <a:rPr lang="en-US"/>
              <a:pPr/>
              <a:t>‹#›</a:t>
            </a:fld>
            <a:endParaRPr lang="en-US"/>
          </a:p>
        </p:txBody>
      </p:sp>
    </p:spTree>
    <p:extLst>
      <p:ext uri="{BB962C8B-B14F-4D97-AF65-F5344CB8AC3E}">
        <p14:creationId xmlns:p14="http://schemas.microsoft.com/office/powerpoint/2010/main" val="107945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282A966-60AD-4764-BC64-B1B01782A7D2}" type="datetime1">
              <a:rPr lang="en-US" smtClean="0"/>
              <a:t>5/19/2017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D16A623-DF9C-4F24-BF83-4CF7E5DB0F83}" type="slidenum">
              <a:rPr lang="en-US"/>
              <a:pPr/>
              <a:t>‹#›</a:t>
            </a:fld>
            <a:endParaRPr lang="en-US"/>
          </a:p>
        </p:txBody>
      </p:sp>
    </p:spTree>
    <p:extLst>
      <p:ext uri="{BB962C8B-B14F-4D97-AF65-F5344CB8AC3E}">
        <p14:creationId xmlns:p14="http://schemas.microsoft.com/office/powerpoint/2010/main" val="282663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3DF4C55-783D-4F9D-8C87-5224B9612165}" type="datetime1">
              <a:rPr lang="en-US" smtClean="0"/>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F49FA0-75FD-4C67-B10B-0D47CDFBE457}" type="slidenum">
              <a:rPr lang="en-US"/>
              <a:pPr/>
              <a:t>‹#›</a:t>
            </a:fld>
            <a:endParaRPr lang="en-US"/>
          </a:p>
        </p:txBody>
      </p:sp>
    </p:spTree>
    <p:extLst>
      <p:ext uri="{BB962C8B-B14F-4D97-AF65-F5344CB8AC3E}">
        <p14:creationId xmlns:p14="http://schemas.microsoft.com/office/powerpoint/2010/main" val="348012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2AD9275-F0B4-4D70-AEC4-6B282BFCAC56}" type="datetime1">
              <a:rPr lang="en-US" smtClean="0"/>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895D62D-9426-4D63-AECE-F28EA546B5F2}" type="slidenum">
              <a:rPr lang="en-US"/>
              <a:pPr/>
              <a:t>‹#›</a:t>
            </a:fld>
            <a:endParaRPr lang="en-US"/>
          </a:p>
        </p:txBody>
      </p:sp>
    </p:spTree>
    <p:extLst>
      <p:ext uri="{BB962C8B-B14F-4D97-AF65-F5344CB8AC3E}">
        <p14:creationId xmlns:p14="http://schemas.microsoft.com/office/powerpoint/2010/main" val="10180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26" charset="0"/>
              </a:defRPr>
            </a:lvl1pPr>
          </a:lstStyle>
          <a:p>
            <a:fld id="{338989BA-F3A8-4269-B8A1-D2E02905E5EB}" type="datetime1">
              <a:rPr lang="en-US" smtClean="0"/>
              <a:t>5/19/2017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26" charset="0"/>
              </a:defRPr>
            </a:lvl1pPr>
          </a:lstStyle>
          <a:p>
            <a:fld id="{E0131595-F1DF-4E9F-B15D-7867B14A89F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698" r:id="rId2"/>
    <p:sldLayoutId id="2147483697"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den.funding@hud.gov"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portal.hud.gov/hudportal/documents/huddoc?id=15-03hsgn.pdf" TargetMode="External"/><Relationship Id="rId2" Type="http://schemas.openxmlformats.org/officeDocument/2006/relationships/hyperlink" Target="http://portal.hud.gov/hudportal/documents/huddoc?id=14-14hsgn.pdf" TargetMode="External"/><Relationship Id="rId1" Type="http://schemas.openxmlformats.org/officeDocument/2006/relationships/slideLayout" Target="../slideLayouts/slideLayout7.xml"/><Relationship Id="rId5" Type="http://schemas.openxmlformats.org/officeDocument/2006/relationships/hyperlink" Target="http://hudatwork.hud.gov/HUD/housing/doc/8bbfaq.pdf%20as%20of%20April%2022" TargetMode="External"/><Relationship Id="rId4" Type="http://schemas.openxmlformats.org/officeDocument/2006/relationships/hyperlink" Target="http://hudatwork.hud.gov/HUD/housing/doc/8bbfaq.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Mercedes.R.Maestas@hud.gov" TargetMode="External"/><Relationship Id="rId2" Type="http://schemas.openxmlformats.org/officeDocument/2006/relationships/hyperlink" Target="mailto:Mary.E.McFarlane@hud.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mailto:Romana.Urrutia@hud.gov" TargetMode="External"/><Relationship Id="rId2" Type="http://schemas.openxmlformats.org/officeDocument/2006/relationships/hyperlink" Target="mailto:Craig.A.Nelson@hud.gov"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mailto:Spencer.k.fain@hud.gov"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DEN.Incoming@hud.go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Darlene.s.matushefske@hud.gov" TargetMode="External"/><Relationship Id="rId2" Type="http://schemas.openxmlformats.org/officeDocument/2006/relationships/hyperlink" Target="mailto:West.grants@HUD.gov" TargetMode="External"/><Relationship Id="rId1" Type="http://schemas.openxmlformats.org/officeDocument/2006/relationships/slideLayout" Target="../slideLayouts/slideLayout3.xml"/><Relationship Id="rId5" Type="http://schemas.openxmlformats.org/officeDocument/2006/relationships/hyperlink" Target="https://portal.hud.gov/hudportal/HUD?src=/subscribe/signup&amp;listname=West%20Region%20Grants" TargetMode="External"/><Relationship Id="rId4" Type="http://schemas.openxmlformats.org/officeDocument/2006/relationships/hyperlink" Target="mailto:Rhonda.l.horn2@hud.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07798"/>
            <a:ext cx="7772400" cy="923600"/>
          </a:xfrm>
        </p:spPr>
        <p:txBody>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MF HUD Update</a:t>
            </a:r>
          </a:p>
        </p:txBody>
      </p:sp>
      <p:sp>
        <p:nvSpPr>
          <p:cNvPr id="5" name="Rectangle 4"/>
          <p:cNvSpPr/>
          <p:nvPr/>
        </p:nvSpPr>
        <p:spPr>
          <a:xfrm>
            <a:off x="394137" y="2366559"/>
            <a:ext cx="8387255" cy="4001095"/>
          </a:xfrm>
          <a:prstGeom prst="rect">
            <a:avLst/>
          </a:prstGeom>
        </p:spPr>
        <p:txBody>
          <a:bodyPr wrap="square">
            <a:spAutoFit/>
          </a:bodyPr>
          <a:lstStyle/>
          <a:p>
            <a:pPr algn="ctr"/>
            <a:r>
              <a:rPr lang="en-US" sz="2400" b="1" i="1" dirty="0">
                <a:latin typeface="Arial" panose="020B0604020202020204" pitchFamily="34" charset="0"/>
                <a:cs typeface="Arial" panose="020B0604020202020204" pitchFamily="34" charset="0"/>
              </a:rPr>
              <a:t>Presented by:</a:t>
            </a:r>
          </a:p>
          <a:p>
            <a:pPr algn="ctr"/>
            <a:endParaRPr lang="en-US" sz="2000" b="1" dirty="0">
              <a:latin typeface="Arial" panose="020B0604020202020204" pitchFamily="34" charset="0"/>
              <a:cs typeface="Arial" panose="020B0604020202020204" pitchFamily="34" charset="0"/>
            </a:endParaRPr>
          </a:p>
          <a:p>
            <a:pPr algn="ctr"/>
            <a:r>
              <a:rPr lang="en-US" sz="3000" b="1" dirty="0">
                <a:latin typeface="Arial" panose="020B0604020202020204" pitchFamily="34" charset="0"/>
                <a:cs typeface="Arial" panose="020B0604020202020204" pitchFamily="34" charset="0"/>
              </a:rPr>
              <a:t>Eileen Hearty, Branch Chief</a:t>
            </a:r>
          </a:p>
          <a:p>
            <a:pPr algn="ctr"/>
            <a:r>
              <a:rPr lang="en-US" sz="3000" b="1" dirty="0">
                <a:latin typeface="Arial" panose="020B0604020202020204" pitchFamily="34" charset="0"/>
                <a:cs typeface="Arial" panose="020B0604020202020204" pitchFamily="34" charset="0"/>
              </a:rPr>
              <a:t>MaryEllen McFarlane, Sr. Account Executive </a:t>
            </a:r>
          </a:p>
          <a:p>
            <a:pPr algn="ctr"/>
            <a:endParaRPr lang="en-US" sz="2400" b="1" dirty="0">
              <a:latin typeface="Arial" panose="020B0604020202020204" pitchFamily="34" charset="0"/>
              <a:cs typeface="Arial" panose="020B0604020202020204" pitchFamily="34" charset="0"/>
            </a:endParaRPr>
          </a:p>
          <a:p>
            <a:pPr algn="ctr"/>
            <a:r>
              <a:rPr lang="en-US" sz="3000" b="1" dirty="0">
                <a:latin typeface="Arial" panose="020B0604020202020204" pitchFamily="34" charset="0"/>
                <a:cs typeface="Arial" panose="020B0604020202020204" pitchFamily="34" charset="0"/>
              </a:rPr>
              <a:t>Denver Satellite Office</a:t>
            </a:r>
          </a:p>
          <a:p>
            <a:pPr algn="ctr"/>
            <a:r>
              <a:rPr lang="en-US" sz="3000" b="1" dirty="0">
                <a:latin typeface="Arial" panose="020B0604020202020204" pitchFamily="34" charset="0"/>
                <a:cs typeface="Arial" panose="020B0604020202020204" pitchFamily="34" charset="0"/>
              </a:rPr>
              <a:t>Multifamily West Region</a:t>
            </a:r>
          </a:p>
          <a:p>
            <a:pPr algn="ctr"/>
            <a:endParaRPr lang="en-US" sz="3000" b="1" dirty="0">
              <a:latin typeface="Arial" panose="020B0604020202020204" pitchFamily="34" charset="0"/>
              <a:cs typeface="Arial" panose="020B0604020202020204" pitchFamily="34" charset="0"/>
            </a:endParaRPr>
          </a:p>
          <a:p>
            <a:pPr algn="ctr"/>
            <a:r>
              <a:rPr lang="en-US" sz="3000" b="1" dirty="0">
                <a:latin typeface="Arial" panose="020B0604020202020204" pitchFamily="34" charset="0"/>
                <a:cs typeface="Arial" panose="020B0604020202020204" pitchFamily="34" charset="0"/>
              </a:rPr>
              <a:t>May 25, 2017</a:t>
            </a:r>
          </a:p>
        </p:txBody>
      </p:sp>
    </p:spTree>
    <p:extLst>
      <p:ext uri="{BB962C8B-B14F-4D97-AF65-F5344CB8AC3E}">
        <p14:creationId xmlns:p14="http://schemas.microsoft.com/office/powerpoint/2010/main" val="231996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572"/>
            <a:ext cx="8229600" cy="849751"/>
          </a:xfrm>
        </p:spPr>
        <p:txBody>
          <a:bodyPr/>
          <a:lstStyle/>
          <a:p>
            <a:r>
              <a:rPr lang="en-US" b="1" dirty="0">
                <a:effectLst>
                  <a:outerShdw blurRad="38100" dist="38100" dir="2700000" algn="tl">
                    <a:srgbClr val="000000">
                      <a:alpha val="43137"/>
                    </a:srgbClr>
                  </a:outerShdw>
                </a:effectLst>
              </a:rPr>
              <a:t>Funding</a:t>
            </a:r>
          </a:p>
        </p:txBody>
      </p:sp>
      <p:sp>
        <p:nvSpPr>
          <p:cNvPr id="3" name="Content Placeholder 2"/>
          <p:cNvSpPr>
            <a:spLocks noGrp="1"/>
          </p:cNvSpPr>
          <p:nvPr>
            <p:ph idx="1"/>
          </p:nvPr>
        </p:nvSpPr>
        <p:spPr>
          <a:xfrm>
            <a:off x="457200" y="1093323"/>
            <a:ext cx="8229600" cy="5086760"/>
          </a:xfrm>
        </p:spPr>
        <p:txBody>
          <a:bodyPr/>
          <a:lstStyle/>
          <a:p>
            <a:pPr marL="0" indent="0">
              <a:buNone/>
            </a:pPr>
            <a:r>
              <a:rPr lang="en-US" sz="2400" dirty="0">
                <a:ea typeface="Tahoma" panose="020B0604030504040204" pitchFamily="34" charset="0"/>
                <a:cs typeface="Tahoma" panose="020B0604030504040204" pitchFamily="34" charset="0"/>
              </a:rPr>
              <a:t>A Funding Specialists oversees all contract renewals and amend rents in the 8 states of the Denver Satellite servicing area. </a:t>
            </a:r>
          </a:p>
          <a:p>
            <a:pPr marL="0" indent="0">
              <a:buNone/>
            </a:pPr>
            <a:endParaRPr lang="en-US" sz="1800" dirty="0"/>
          </a:p>
          <a:p>
            <a:r>
              <a:rPr lang="en-US" sz="2400" dirty="0"/>
              <a:t>Active DUNS numbers are required on all Contract Renewals</a:t>
            </a:r>
          </a:p>
          <a:p>
            <a:pPr lvl="1"/>
            <a:r>
              <a:rPr lang="en-US" sz="2400" dirty="0"/>
              <a:t>These numbers must be registered in the SAM system before funding can be issued</a:t>
            </a:r>
            <a:endParaRPr lang="en-US" sz="1800" dirty="0"/>
          </a:p>
          <a:p>
            <a:r>
              <a:rPr lang="en-US" sz="2400" dirty="0"/>
              <a:t>If you are combining contracts a successful transaction requires constant communication between O/A, PBCA, and your AE.  </a:t>
            </a:r>
            <a:endParaRPr lang="en-US" sz="1400" dirty="0"/>
          </a:p>
          <a:p>
            <a:r>
              <a:rPr lang="en-US" sz="2400" dirty="0"/>
              <a:t>PBCAs use the </a:t>
            </a:r>
            <a:r>
              <a:rPr lang="en-US" sz="2400" dirty="0">
                <a:hlinkClick r:id="rId2"/>
              </a:rPr>
              <a:t>DEN.Funding@hud.gov</a:t>
            </a:r>
            <a:r>
              <a:rPr lang="en-US" sz="2400" dirty="0"/>
              <a:t> to submit Contract Renewals and Amend Rents.</a:t>
            </a:r>
            <a:endParaRPr lang="en-US" sz="2200" dirty="0"/>
          </a:p>
          <a:p>
            <a:r>
              <a:rPr lang="en-US" sz="2400" dirty="0"/>
              <a:t>Ensure contract renewals are initiated 120 days in advance of your current contract expiration.</a:t>
            </a:r>
          </a:p>
          <a:p>
            <a:endParaRPr lang="en-US" sz="2000" dirty="0"/>
          </a:p>
          <a:p>
            <a:endParaRPr lang="en-US" sz="2000" dirty="0"/>
          </a:p>
        </p:txBody>
      </p:sp>
      <p:sp>
        <p:nvSpPr>
          <p:cNvPr id="4" name="Slide Number Placeholder 3"/>
          <p:cNvSpPr>
            <a:spLocks noGrp="1"/>
          </p:cNvSpPr>
          <p:nvPr>
            <p:ph type="sldNum" sz="quarter" idx="12"/>
          </p:nvPr>
        </p:nvSpPr>
        <p:spPr/>
        <p:txBody>
          <a:bodyPr/>
          <a:lstStyle/>
          <a:p>
            <a:fld id="{84685E14-3D72-4BDD-9376-7B3416E2E802}" type="slidenum">
              <a:rPr lang="en-US" smtClean="0"/>
              <a:pPr/>
              <a:t>10</a:t>
            </a:fld>
            <a:endParaRPr lang="en-US"/>
          </a:p>
        </p:txBody>
      </p:sp>
    </p:spTree>
    <p:extLst>
      <p:ext uri="{BB962C8B-B14F-4D97-AF65-F5344CB8AC3E}">
        <p14:creationId xmlns:p14="http://schemas.microsoft.com/office/powerpoint/2010/main" val="269976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11</a:t>
            </a:fld>
            <a:endParaRPr lang="en-US"/>
          </a:p>
        </p:txBody>
      </p:sp>
      <p:sp>
        <p:nvSpPr>
          <p:cNvPr id="3" name="Rectangle 2"/>
          <p:cNvSpPr/>
          <p:nvPr/>
        </p:nvSpPr>
        <p:spPr>
          <a:xfrm>
            <a:off x="567558" y="1474077"/>
            <a:ext cx="8008883" cy="4031873"/>
          </a:xfrm>
          <a:prstGeom prst="rect">
            <a:avLst/>
          </a:prstGeom>
        </p:spPr>
        <p:txBody>
          <a:bodyPr wrap="square">
            <a:spAutoFit/>
          </a:bodyPr>
          <a:lstStyle/>
          <a:p>
            <a:pPr marL="457200" indent="-457200">
              <a:buFont typeface="Arial" panose="020B0604020202020204" pitchFamily="34" charset="0"/>
              <a:buChar char="•"/>
            </a:pPr>
            <a:r>
              <a:rPr lang="en-US" sz="3200" b="1" dirty="0">
                <a:latin typeface="+mn-lt"/>
                <a:cs typeface="Arial" panose="020B0604020202020204" pitchFamily="34" charset="0"/>
              </a:rPr>
              <a:t>Preserving Rental Assistance with the transfer of subsidy through Section 8(bb)</a:t>
            </a:r>
          </a:p>
          <a:p>
            <a:pPr marL="457200" indent="-457200">
              <a:buFont typeface="Arial" panose="020B0604020202020204" pitchFamily="34" charset="0"/>
              <a:buChar char="•"/>
            </a:pPr>
            <a:r>
              <a:rPr lang="en-US" sz="3200" b="1" dirty="0">
                <a:latin typeface="+mn-lt"/>
              </a:rPr>
              <a:t>Improving Supportive Housing &amp; Opportunity by assisting properties in implementing a homeless preference</a:t>
            </a:r>
            <a:endParaRPr lang="en-US" sz="3200" dirty="0">
              <a:latin typeface="+mn-lt"/>
            </a:endParaRPr>
          </a:p>
          <a:p>
            <a:pPr marL="457200" indent="-457200">
              <a:buFont typeface="Arial" panose="020B0604020202020204" pitchFamily="34" charset="0"/>
              <a:buChar char="•"/>
            </a:pPr>
            <a:r>
              <a:rPr lang="en-US" sz="3200" b="1" dirty="0">
                <a:latin typeface="+mn-lt"/>
              </a:rPr>
              <a:t>Improving Energy Efficiency through utility data tracking with Energy Star Portfolio Manager.</a:t>
            </a:r>
            <a:endParaRPr lang="en-US" sz="3200" dirty="0">
              <a:latin typeface="+mn-lt"/>
            </a:endParaRPr>
          </a:p>
        </p:txBody>
      </p:sp>
      <p:sp>
        <p:nvSpPr>
          <p:cNvPr id="4" name="Title 1"/>
          <p:cNvSpPr txBox="1">
            <a:spLocks/>
          </p:cNvSpPr>
          <p:nvPr/>
        </p:nvSpPr>
        <p:spPr>
          <a:xfrm>
            <a:off x="457200" y="243572"/>
            <a:ext cx="8229600" cy="849751"/>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a:lstStyle>
          <a:p>
            <a:r>
              <a:rPr lang="en-US" b="1" dirty="0">
                <a:effectLst>
                  <a:outerShdw blurRad="38100" dist="38100" dir="2700000" algn="tl">
                    <a:srgbClr val="000000">
                      <a:alpha val="43137"/>
                    </a:srgbClr>
                  </a:outerShdw>
                </a:effectLst>
              </a:rPr>
              <a:t>Multifamily Goals</a:t>
            </a:r>
          </a:p>
        </p:txBody>
      </p:sp>
    </p:spTree>
    <p:extLst>
      <p:ext uri="{BB962C8B-B14F-4D97-AF65-F5344CB8AC3E}">
        <p14:creationId xmlns:p14="http://schemas.microsoft.com/office/powerpoint/2010/main" val="846314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12</a:t>
            </a:fld>
            <a:endParaRPr lang="en-US"/>
          </a:p>
        </p:txBody>
      </p:sp>
      <p:sp>
        <p:nvSpPr>
          <p:cNvPr id="3" name="TextBox 2"/>
          <p:cNvSpPr txBox="1"/>
          <p:nvPr/>
        </p:nvSpPr>
        <p:spPr>
          <a:xfrm>
            <a:off x="299543" y="1062592"/>
            <a:ext cx="8387255" cy="5232202"/>
          </a:xfrm>
          <a:prstGeom prst="rect">
            <a:avLst/>
          </a:prstGeom>
          <a:noFill/>
        </p:spPr>
        <p:txBody>
          <a:bodyPr wrap="square" rtlCol="0">
            <a:spAutoFit/>
          </a:bodyPr>
          <a:lstStyle/>
          <a:p>
            <a:pPr marL="400050" indent="-400050">
              <a:spcAft>
                <a:spcPts val="1200"/>
              </a:spcAft>
              <a:buFont typeface="Arial" panose="020B0604020202020204" pitchFamily="34" charset="0"/>
              <a:buChar char="•"/>
            </a:pPr>
            <a:r>
              <a:rPr lang="en-US" sz="2100" dirty="0">
                <a:latin typeface="+mn-lt"/>
                <a:cs typeface="Arial" panose="020B0604020202020204" pitchFamily="34" charset="0"/>
              </a:rPr>
              <a:t>8(bb) is a tool for preserving Section 8 Project Based Rental Assistance</a:t>
            </a:r>
          </a:p>
          <a:p>
            <a:pPr marL="400050" indent="-400050">
              <a:spcAft>
                <a:spcPts val="1200"/>
              </a:spcAft>
              <a:buFont typeface="Arial" panose="020B0604020202020204" pitchFamily="34" charset="0"/>
              <a:buChar char="•"/>
            </a:pPr>
            <a:r>
              <a:rPr lang="en-US" sz="2100" dirty="0">
                <a:latin typeface="+mn-lt"/>
                <a:cs typeface="Arial" panose="020B0604020202020204" pitchFamily="34" charset="0"/>
              </a:rPr>
              <a:t>It allows for the transfer of budget authority (</a:t>
            </a:r>
            <a:r>
              <a:rPr lang="en-US" sz="2100" dirty="0" err="1">
                <a:latin typeface="+mn-lt"/>
                <a:cs typeface="Arial" panose="020B0604020202020204" pitchFamily="34" charset="0"/>
              </a:rPr>
              <a:t>i.e.”subsidy</a:t>
            </a:r>
            <a:r>
              <a:rPr lang="en-US" sz="2100" dirty="0">
                <a:latin typeface="+mn-lt"/>
                <a:cs typeface="Arial" panose="020B0604020202020204" pitchFamily="34" charset="0"/>
              </a:rPr>
              <a:t>”) from Property A to Property </a:t>
            </a:r>
          </a:p>
          <a:p>
            <a:pPr marL="400050" indent="-400050">
              <a:spcAft>
                <a:spcPts val="1200"/>
              </a:spcAft>
              <a:buFont typeface="Arial" panose="020B0604020202020204" pitchFamily="34" charset="0"/>
              <a:buChar char="•"/>
            </a:pPr>
            <a:r>
              <a:rPr lang="en-US" sz="2100" dirty="0">
                <a:latin typeface="+mn-lt"/>
                <a:cs typeface="Arial" panose="020B0604020202020204" pitchFamily="34" charset="0"/>
              </a:rPr>
              <a:t>HUD can assist Owner A in identifying Property B, but HUD cannot select Property B</a:t>
            </a:r>
          </a:p>
          <a:p>
            <a:pPr marL="400050" indent="-400050">
              <a:spcAft>
                <a:spcPts val="1200"/>
              </a:spcAft>
              <a:buFont typeface="Arial" panose="020B0604020202020204" pitchFamily="34" charset="0"/>
              <a:buChar char="•"/>
            </a:pPr>
            <a:r>
              <a:rPr lang="en-US" sz="2100" dirty="0">
                <a:latin typeface="+mn-lt"/>
                <a:cs typeface="Arial" panose="020B0604020202020204" pitchFamily="34" charset="0"/>
              </a:rPr>
              <a:t>In an effort to maximize Section 8(bb) as a preservation tool, we are providing an opportunity for our HUD-affiliated partners to notify us of their  willingness to have HUD release contact and property information to those multifamily property owners who are seeking to terminate their project-based Section 8 HAP contract (in whole or in part) and transfer the remaining budget authority to another project(s).</a:t>
            </a:r>
          </a:p>
          <a:p>
            <a:pPr marL="400050" indent="-400050">
              <a:spcAft>
                <a:spcPts val="1200"/>
              </a:spcAft>
              <a:buFont typeface="Arial" panose="020B0604020202020204" pitchFamily="34" charset="0"/>
              <a:buChar char="•"/>
            </a:pPr>
            <a:r>
              <a:rPr lang="en-US" sz="2100" dirty="0">
                <a:latin typeface="+mn-lt"/>
                <a:cs typeface="Arial" panose="020B0604020202020204" pitchFamily="34" charset="0"/>
              </a:rPr>
              <a:t>This list can then be provided to Owner A, those owners which have expressed an interest in receiving the subsidy and agreed to have their information shared with Owner A.</a:t>
            </a:r>
          </a:p>
        </p:txBody>
      </p:sp>
      <p:sp>
        <p:nvSpPr>
          <p:cNvPr id="5" name="TextBox 4"/>
          <p:cNvSpPr txBox="1"/>
          <p:nvPr/>
        </p:nvSpPr>
        <p:spPr>
          <a:xfrm>
            <a:off x="35472" y="231596"/>
            <a:ext cx="8915399" cy="769441"/>
          </a:xfrm>
          <a:prstGeom prst="rect">
            <a:avLst/>
          </a:prstGeom>
          <a:noFill/>
        </p:spPr>
        <p:txBody>
          <a:bodyPr wrap="square" rtlCol="0">
            <a:spAutoFit/>
          </a:bodyPr>
          <a:lstStyle/>
          <a:p>
            <a:pPr algn="ctr"/>
            <a:r>
              <a:rPr lang="en-US" sz="4400" b="1" dirty="0">
                <a:latin typeface="+mn-lt"/>
                <a:cs typeface="Arial" panose="020B0604020202020204" pitchFamily="34" charset="0"/>
              </a:rPr>
              <a:t>Section 8(bb)</a:t>
            </a:r>
          </a:p>
        </p:txBody>
      </p:sp>
    </p:spTree>
    <p:extLst>
      <p:ext uri="{BB962C8B-B14F-4D97-AF65-F5344CB8AC3E}">
        <p14:creationId xmlns:p14="http://schemas.microsoft.com/office/powerpoint/2010/main" val="81007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13</a:t>
            </a:fld>
            <a:endParaRPr lang="en-US"/>
          </a:p>
        </p:txBody>
      </p:sp>
      <p:sp>
        <p:nvSpPr>
          <p:cNvPr id="3" name="TextBox 2"/>
          <p:cNvSpPr txBox="1"/>
          <p:nvPr/>
        </p:nvSpPr>
        <p:spPr>
          <a:xfrm>
            <a:off x="378372" y="1081281"/>
            <a:ext cx="8308428" cy="5232202"/>
          </a:xfrm>
          <a:prstGeom prst="rect">
            <a:avLst/>
          </a:prstGeom>
          <a:noFill/>
        </p:spPr>
        <p:txBody>
          <a:bodyPr wrap="square" rtlCol="0">
            <a:spAutoFit/>
          </a:bodyPr>
          <a:lstStyle/>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Agreement between the Owners of Property A (current Section 8 contract) and Property B</a:t>
            </a:r>
          </a:p>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Both Owners must meet minimum requirements</a:t>
            </a:r>
          </a:p>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Tenants must be notified and protected, tenants at Property A must be given the opportunity to move to Property B</a:t>
            </a:r>
          </a:p>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Proposal between Owner A and Owner B is submitted to HUD Field Office</a:t>
            </a:r>
          </a:p>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Comply with site and neighborhood requirements</a:t>
            </a:r>
          </a:p>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HUD Field Office reviews include review by FHEO, Field Economist and appraisers to review Environmental packages if applicable</a:t>
            </a:r>
          </a:p>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HUD Field Office submits to Headquarters</a:t>
            </a:r>
          </a:p>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Transfer is Executed</a:t>
            </a:r>
            <a:endParaRPr lang="en-US" sz="1600" dirty="0">
              <a:latin typeface="Arial" panose="020B0604020202020204" pitchFamily="34" charset="0"/>
              <a:cs typeface="Arial" panose="020B0604020202020204" pitchFamily="34" charset="0"/>
            </a:endParaRPr>
          </a:p>
        </p:txBody>
      </p:sp>
      <p:sp>
        <p:nvSpPr>
          <p:cNvPr id="4" name="TextBox 3"/>
          <p:cNvSpPr txBox="1"/>
          <p:nvPr/>
        </p:nvSpPr>
        <p:spPr>
          <a:xfrm>
            <a:off x="74886" y="321121"/>
            <a:ext cx="8915399" cy="769441"/>
          </a:xfrm>
          <a:prstGeom prst="rect">
            <a:avLst/>
          </a:prstGeom>
          <a:noFill/>
        </p:spPr>
        <p:txBody>
          <a:bodyPr wrap="square" rtlCol="0">
            <a:spAutoFit/>
          </a:bodyPr>
          <a:lstStyle/>
          <a:p>
            <a:pPr algn="ctr"/>
            <a:r>
              <a:rPr lang="en-US" sz="4400" b="1" dirty="0">
                <a:latin typeface="+mn-lt"/>
                <a:cs typeface="Arial" panose="020B0604020202020204" pitchFamily="34" charset="0"/>
              </a:rPr>
              <a:t>Overview of Transfer Process</a:t>
            </a:r>
          </a:p>
        </p:txBody>
      </p:sp>
    </p:spTree>
    <p:extLst>
      <p:ext uri="{BB962C8B-B14F-4D97-AF65-F5344CB8AC3E}">
        <p14:creationId xmlns:p14="http://schemas.microsoft.com/office/powerpoint/2010/main" val="426575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14</a:t>
            </a:fld>
            <a:endParaRPr lang="en-US"/>
          </a:p>
        </p:txBody>
      </p:sp>
      <p:sp>
        <p:nvSpPr>
          <p:cNvPr id="3" name="TextBox 2"/>
          <p:cNvSpPr txBox="1"/>
          <p:nvPr/>
        </p:nvSpPr>
        <p:spPr>
          <a:xfrm>
            <a:off x="173420" y="724039"/>
            <a:ext cx="8718332" cy="5632311"/>
          </a:xfrm>
          <a:prstGeom prst="rect">
            <a:avLst/>
          </a:prstGeom>
          <a:noFill/>
        </p:spPr>
        <p:txBody>
          <a:bodyPr wrap="square" rtlCol="0">
            <a:spAutoFit/>
          </a:bodyPr>
          <a:lstStyle/>
          <a:p>
            <a:pPr marL="400050" indent="-400050">
              <a:spcAft>
                <a:spcPts val="1200"/>
              </a:spcAft>
              <a:buFont typeface="Arial" panose="020B0604020202020204" pitchFamily="34" charset="0"/>
              <a:buChar char="•"/>
            </a:pPr>
            <a:r>
              <a:rPr lang="en-US" sz="2000" dirty="0">
                <a:latin typeface="+mn-lt"/>
                <a:cs typeface="Arial" panose="020B0604020202020204" pitchFamily="34" charset="0"/>
              </a:rPr>
              <a:t>Current number and configuration of units, current rents, and Rent Comparability Study completed to determine rents for 20-year contract.  Operating budget and proposed number and configuration of the units, rents, and budget for post-transfer of subsidy.</a:t>
            </a:r>
          </a:p>
          <a:p>
            <a:pPr marL="400050" indent="-400050">
              <a:spcAft>
                <a:spcPts val="1200"/>
              </a:spcAft>
              <a:buFont typeface="Arial" panose="020B0604020202020204" pitchFamily="34" charset="0"/>
              <a:buChar char="•"/>
            </a:pPr>
            <a:r>
              <a:rPr lang="en-US" sz="2000" dirty="0">
                <a:latin typeface="+mn-lt"/>
                <a:cs typeface="Arial" panose="020B0604020202020204" pitchFamily="34" charset="0"/>
              </a:rPr>
              <a:t>Demonstrate that Property B will be financially viable for the long-term.</a:t>
            </a:r>
          </a:p>
          <a:p>
            <a:pPr marL="400050" indent="-400050">
              <a:spcAft>
                <a:spcPts val="1200"/>
              </a:spcAft>
              <a:buFont typeface="Arial" panose="020B0604020202020204" pitchFamily="34" charset="0"/>
              <a:buChar char="•"/>
            </a:pPr>
            <a:r>
              <a:rPr lang="en-US" sz="2000" dirty="0">
                <a:latin typeface="+mn-lt"/>
                <a:cs typeface="Arial" panose="020B0604020202020204" pitchFamily="34" charset="0"/>
              </a:rPr>
              <a:t>Narrative of owner and agent documenting at least 5 years of successful experience owning, managing, and renovating assisted housing (</a:t>
            </a:r>
            <a:r>
              <a:rPr lang="en-US" sz="2000" dirty="0">
                <a:latin typeface="+mn-lt"/>
                <a:cs typeface="Arial" panose="020B0604020202020204" pitchFamily="34" charset="0"/>
              </a:rPr>
              <a:t>if applicable)</a:t>
            </a:r>
            <a:r>
              <a:rPr lang="en-US" sz="2000" dirty="0">
                <a:latin typeface="+mn-lt"/>
                <a:cs typeface="Arial" panose="020B0604020202020204" pitchFamily="34" charset="0"/>
              </a:rPr>
              <a:t>.</a:t>
            </a:r>
          </a:p>
          <a:p>
            <a:pPr marL="400050" indent="-400050">
              <a:spcAft>
                <a:spcPts val="1200"/>
              </a:spcAft>
              <a:buFont typeface="Arial" panose="020B0604020202020204" pitchFamily="34" charset="0"/>
              <a:buChar char="•"/>
            </a:pPr>
            <a:r>
              <a:rPr lang="en-US" sz="2000" dirty="0">
                <a:latin typeface="+mn-lt"/>
                <a:cs typeface="Arial" panose="020B0604020202020204" pitchFamily="34" charset="0"/>
              </a:rPr>
              <a:t>Property must show that receipt of budget authority, and consequently the units assisted by the budget authority, is warranted by local demands for affordable housing and will ensure the long-term preservation of the property.</a:t>
            </a:r>
          </a:p>
          <a:p>
            <a:pPr marL="400050" indent="-400050">
              <a:spcAft>
                <a:spcPts val="1200"/>
              </a:spcAft>
              <a:buFont typeface="Arial" panose="020B0604020202020204" pitchFamily="34" charset="0"/>
              <a:buChar char="•"/>
            </a:pPr>
            <a:r>
              <a:rPr lang="en-US" sz="2000" dirty="0">
                <a:latin typeface="+mn-lt"/>
                <a:cs typeface="Arial" panose="020B0604020202020204" pitchFamily="34" charset="0"/>
              </a:rPr>
              <a:t>Documentation to assist HUD in an environmental review</a:t>
            </a:r>
          </a:p>
          <a:p>
            <a:pPr marL="400050" indent="-400050">
              <a:spcAft>
                <a:spcPts val="1200"/>
              </a:spcAft>
              <a:buFont typeface="Arial" panose="020B0604020202020204" pitchFamily="34" charset="0"/>
              <a:buChar char="•"/>
            </a:pPr>
            <a:r>
              <a:rPr lang="en-US" sz="2000" spc="-5" dirty="0">
                <a:solidFill>
                  <a:srgbClr val="000000"/>
                </a:solidFill>
                <a:latin typeface="+mn-lt"/>
                <a:cs typeface="Arial" panose="020B0604020202020204" pitchFamily="34" charset="0"/>
              </a:rPr>
              <a:t>Self</a:t>
            </a:r>
            <a:r>
              <a:rPr lang="en-US" sz="2000" dirty="0">
                <a:latin typeface="+mn-lt"/>
                <a:cs typeface="Arial" panose="020B0604020202020204" pitchFamily="34" charset="0"/>
              </a:rPr>
              <a:t>-certification showing all applicable accessibility requirements, including, but not limited to, the accessibility requirements of the Fair Housing Act.</a:t>
            </a:r>
          </a:p>
          <a:p>
            <a:pPr marL="400050" indent="-400050">
              <a:spcAft>
                <a:spcPts val="1200"/>
              </a:spcAft>
              <a:buFont typeface="Arial" panose="020B0604020202020204" pitchFamily="34" charset="0"/>
              <a:buChar char="•"/>
            </a:pPr>
            <a:r>
              <a:rPr lang="en-US" sz="2000" dirty="0">
                <a:latin typeface="+mn-lt"/>
                <a:cs typeface="Arial" panose="020B0604020202020204" pitchFamily="34" charset="0"/>
              </a:rPr>
              <a:t>Self-certification showing that property is not subject to Fair Housing Lawsuits that have not been resolved to HUD’s satisfaction.</a:t>
            </a:r>
          </a:p>
        </p:txBody>
      </p:sp>
      <p:sp>
        <p:nvSpPr>
          <p:cNvPr id="4" name="TextBox 3"/>
          <p:cNvSpPr txBox="1"/>
          <p:nvPr/>
        </p:nvSpPr>
        <p:spPr>
          <a:xfrm>
            <a:off x="173420" y="130314"/>
            <a:ext cx="9143999" cy="738664"/>
          </a:xfrm>
          <a:prstGeom prst="rect">
            <a:avLst/>
          </a:prstGeom>
          <a:noFill/>
        </p:spPr>
        <p:txBody>
          <a:bodyPr wrap="square" rtlCol="0">
            <a:spAutoFit/>
          </a:bodyPr>
          <a:lstStyle/>
          <a:p>
            <a:pPr algn="ctr"/>
            <a:r>
              <a:rPr lang="en-US" sz="4200" b="1" dirty="0">
                <a:latin typeface="+mn-lt"/>
                <a:cs typeface="Arial" panose="020B0604020202020204" pitchFamily="34" charset="0"/>
              </a:rPr>
              <a:t>Property B Requirements</a:t>
            </a:r>
          </a:p>
        </p:txBody>
      </p:sp>
    </p:spTree>
    <p:extLst>
      <p:ext uri="{BB962C8B-B14F-4D97-AF65-F5344CB8AC3E}">
        <p14:creationId xmlns:p14="http://schemas.microsoft.com/office/powerpoint/2010/main" val="2723444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15</a:t>
            </a:fld>
            <a:endParaRPr lang="en-US"/>
          </a:p>
        </p:txBody>
      </p:sp>
      <p:sp>
        <p:nvSpPr>
          <p:cNvPr id="3" name="TextBox 2"/>
          <p:cNvSpPr txBox="1"/>
          <p:nvPr/>
        </p:nvSpPr>
        <p:spPr>
          <a:xfrm>
            <a:off x="0" y="285609"/>
            <a:ext cx="9143999" cy="769441"/>
          </a:xfrm>
          <a:prstGeom prst="rect">
            <a:avLst/>
          </a:prstGeom>
          <a:noFill/>
        </p:spPr>
        <p:txBody>
          <a:bodyPr wrap="square" rtlCol="0">
            <a:spAutoFit/>
          </a:bodyPr>
          <a:lstStyle/>
          <a:p>
            <a:pPr algn="ctr"/>
            <a:r>
              <a:rPr lang="en-US" sz="4400" b="1" dirty="0">
                <a:latin typeface="+mn-lt"/>
                <a:cs typeface="Arial" panose="020B0604020202020204" pitchFamily="34" charset="0"/>
              </a:rPr>
              <a:t>Recipient – HUD-Affiliated Property</a:t>
            </a:r>
          </a:p>
        </p:txBody>
      </p:sp>
      <p:sp>
        <p:nvSpPr>
          <p:cNvPr id="4" name="TextBox 3"/>
          <p:cNvSpPr txBox="1"/>
          <p:nvPr/>
        </p:nvSpPr>
        <p:spPr>
          <a:xfrm>
            <a:off x="315309" y="1305043"/>
            <a:ext cx="8229601" cy="4770537"/>
          </a:xfrm>
          <a:prstGeom prst="rect">
            <a:avLst/>
          </a:prstGeom>
          <a:noFill/>
        </p:spPr>
        <p:txBody>
          <a:bodyPr wrap="square" rtlCol="0">
            <a:spAutoFit/>
          </a:bodyPr>
          <a:lstStyle/>
          <a:p>
            <a:pPr marL="400050" indent="-400050">
              <a:spcAft>
                <a:spcPts val="1200"/>
              </a:spcAft>
              <a:buFont typeface="Arial" panose="020B0604020202020204" pitchFamily="34" charset="0"/>
              <a:buChar char="•"/>
            </a:pPr>
            <a:r>
              <a:rPr lang="en-US" sz="2200" b="1" dirty="0">
                <a:latin typeface="+mn-lt"/>
                <a:cs typeface="Arial" panose="020B0604020202020204" pitchFamily="34" charset="0"/>
              </a:rPr>
              <a:t>MORs -  </a:t>
            </a:r>
            <a:r>
              <a:rPr lang="en-US" sz="2200" dirty="0">
                <a:latin typeface="+mn-lt"/>
                <a:cs typeface="Arial" panose="020B0604020202020204" pitchFamily="34" charset="0"/>
              </a:rPr>
              <a:t>Property has not received a less than satisfactory rating in any section of its last three Management and Occupancy Reviews, or there is a HUD-approved plan in place for corrective actions</a:t>
            </a:r>
          </a:p>
          <a:p>
            <a:pPr marL="400050" indent="-400050">
              <a:spcAft>
                <a:spcPts val="1200"/>
              </a:spcAft>
              <a:buFont typeface="Arial" panose="020B0604020202020204" pitchFamily="34" charset="0"/>
              <a:buChar char="•"/>
            </a:pPr>
            <a:r>
              <a:rPr lang="en-US" sz="2200" b="1" dirty="0">
                <a:latin typeface="+mn-lt"/>
                <a:cs typeface="Arial" panose="020B0604020202020204" pitchFamily="34" charset="0"/>
              </a:rPr>
              <a:t>AFS/MARs/EI</a:t>
            </a:r>
            <a:r>
              <a:rPr lang="en-US" sz="2200" dirty="0">
                <a:latin typeface="+mn-lt"/>
                <a:cs typeface="Arial" panose="020B0604020202020204" pitchFamily="34" charset="0"/>
              </a:rPr>
              <a:t>. Owner B is current in the submission of Annual Financial Statements and Monthly Accounting Reports for the prior three year period, or the period of time the new ownership has been in place, whichever is less. If it is a 236-Property, then Excess Income Reports for the prior seven-year period have been submitted</a:t>
            </a:r>
          </a:p>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No unresolved noncompliance flags</a:t>
            </a:r>
          </a:p>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Property  B has a REAC score of at least 60</a:t>
            </a:r>
          </a:p>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Execute new 20 year  HAP Contract with Contract Administrator</a:t>
            </a:r>
          </a:p>
        </p:txBody>
      </p:sp>
    </p:spTree>
    <p:extLst>
      <p:ext uri="{BB962C8B-B14F-4D97-AF65-F5344CB8AC3E}">
        <p14:creationId xmlns:p14="http://schemas.microsoft.com/office/powerpoint/2010/main" val="213089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16</a:t>
            </a:fld>
            <a:endParaRPr lang="en-US"/>
          </a:p>
        </p:txBody>
      </p:sp>
      <p:sp>
        <p:nvSpPr>
          <p:cNvPr id="3" name="TextBox 2"/>
          <p:cNvSpPr txBox="1"/>
          <p:nvPr/>
        </p:nvSpPr>
        <p:spPr>
          <a:xfrm>
            <a:off x="0" y="285609"/>
            <a:ext cx="9143999" cy="738664"/>
          </a:xfrm>
          <a:prstGeom prst="rect">
            <a:avLst/>
          </a:prstGeom>
          <a:noFill/>
        </p:spPr>
        <p:txBody>
          <a:bodyPr wrap="square" rtlCol="0">
            <a:spAutoFit/>
          </a:bodyPr>
          <a:lstStyle/>
          <a:p>
            <a:pPr algn="ctr"/>
            <a:r>
              <a:rPr lang="en-US" sz="4200" b="1" dirty="0">
                <a:latin typeface="+mn-lt"/>
                <a:cs typeface="Arial" panose="020B0604020202020204" pitchFamily="34" charset="0"/>
              </a:rPr>
              <a:t>Recipient – non-HUD-Affiliated Property</a:t>
            </a:r>
          </a:p>
        </p:txBody>
      </p:sp>
      <p:sp>
        <p:nvSpPr>
          <p:cNvPr id="4" name="TextBox 3"/>
          <p:cNvSpPr txBox="1"/>
          <p:nvPr/>
        </p:nvSpPr>
        <p:spPr>
          <a:xfrm>
            <a:off x="346840" y="1023787"/>
            <a:ext cx="8339959" cy="1600438"/>
          </a:xfrm>
          <a:prstGeom prst="rect">
            <a:avLst/>
          </a:prstGeom>
          <a:noFill/>
        </p:spPr>
        <p:txBody>
          <a:bodyPr wrap="square" rtlCol="0">
            <a:spAutoFit/>
          </a:bodyPr>
          <a:lstStyle/>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Property must have a REAC score of at least 60 prior to the transfer.</a:t>
            </a:r>
          </a:p>
          <a:p>
            <a:pPr marL="400050" indent="-400050">
              <a:spcAft>
                <a:spcPts val="1200"/>
              </a:spcAft>
              <a:buFont typeface="Arial" panose="020B0604020202020204" pitchFamily="34" charset="0"/>
              <a:buChar char="•"/>
            </a:pPr>
            <a:r>
              <a:rPr lang="en-US" sz="2200" dirty="0">
                <a:latin typeface="+mn-lt"/>
                <a:cs typeface="Arial" panose="020B0604020202020204" pitchFamily="34" charset="0"/>
              </a:rPr>
              <a:t>Owner B and the Contract Administrator enter into a one day New Regulation part 880 project-based Section 8 HAP contract with a one-day term, which will be renewed with a 20-year HAP contract. </a:t>
            </a:r>
          </a:p>
        </p:txBody>
      </p:sp>
      <p:sp>
        <p:nvSpPr>
          <p:cNvPr id="5" name="TextBox 4"/>
          <p:cNvSpPr txBox="1"/>
          <p:nvPr/>
        </p:nvSpPr>
        <p:spPr>
          <a:xfrm>
            <a:off x="-55182" y="2951647"/>
            <a:ext cx="9143999" cy="738664"/>
          </a:xfrm>
          <a:prstGeom prst="rect">
            <a:avLst/>
          </a:prstGeom>
          <a:noFill/>
        </p:spPr>
        <p:txBody>
          <a:bodyPr wrap="square" rtlCol="0">
            <a:spAutoFit/>
          </a:bodyPr>
          <a:lstStyle/>
          <a:p>
            <a:pPr algn="ctr"/>
            <a:r>
              <a:rPr lang="en-US" sz="4200" b="1" dirty="0">
                <a:latin typeface="+mn-lt"/>
                <a:cs typeface="Arial" panose="020B0604020202020204" pitchFamily="34" charset="0"/>
              </a:rPr>
              <a:t>Recipient – New Construction</a:t>
            </a:r>
          </a:p>
        </p:txBody>
      </p:sp>
      <p:sp>
        <p:nvSpPr>
          <p:cNvPr id="6" name="TextBox 5"/>
          <p:cNvSpPr txBox="1"/>
          <p:nvPr/>
        </p:nvSpPr>
        <p:spPr>
          <a:xfrm>
            <a:off x="346837" y="3743847"/>
            <a:ext cx="8339959" cy="227754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200" dirty="0">
                <a:latin typeface="+mn-lt"/>
                <a:cs typeface="Arial" panose="020B0604020202020204" pitchFamily="34" charset="0"/>
              </a:rPr>
              <a:t>Transfer of the subsidy cannot occur until construction is complete and the property is habitable.</a:t>
            </a:r>
          </a:p>
          <a:p>
            <a:pPr marL="285750" indent="-285750">
              <a:spcAft>
                <a:spcPts val="1200"/>
              </a:spcAft>
              <a:buFont typeface="Arial" panose="020B0604020202020204" pitchFamily="34" charset="0"/>
              <a:buChar char="•"/>
            </a:pPr>
            <a:r>
              <a:rPr lang="en-US" sz="2200" dirty="0">
                <a:latin typeface="+mn-lt"/>
                <a:cs typeface="Arial" panose="020B0604020202020204" pitchFamily="34" charset="0"/>
              </a:rPr>
              <a:t>Minority Concentration</a:t>
            </a:r>
            <a:r>
              <a:rPr lang="en-US" sz="2200" b="1" dirty="0">
                <a:latin typeface="+mn-lt"/>
                <a:cs typeface="Arial" panose="020B0604020202020204" pitchFamily="34" charset="0"/>
              </a:rPr>
              <a:t> - </a:t>
            </a:r>
            <a:r>
              <a:rPr lang="en-US" sz="2200" dirty="0">
                <a:latin typeface="+mn-lt"/>
                <a:cs typeface="Arial" panose="020B0604020202020204" pitchFamily="34" charset="0"/>
              </a:rPr>
              <a:t>If the recipient property is in a racially mixed area, where the property will cause a significant increase in the proportion of minority to nonminority residents in the area, then FHEO conducts an additional  review of the recipient project.</a:t>
            </a:r>
          </a:p>
        </p:txBody>
      </p:sp>
    </p:spTree>
    <p:extLst>
      <p:ext uri="{BB962C8B-B14F-4D97-AF65-F5344CB8AC3E}">
        <p14:creationId xmlns:p14="http://schemas.microsoft.com/office/powerpoint/2010/main" val="32143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17</a:t>
            </a:fld>
            <a:endParaRPr lang="en-US"/>
          </a:p>
        </p:txBody>
      </p:sp>
      <p:sp>
        <p:nvSpPr>
          <p:cNvPr id="3" name="Rectangle 2"/>
          <p:cNvSpPr/>
          <p:nvPr/>
        </p:nvSpPr>
        <p:spPr>
          <a:xfrm>
            <a:off x="252248" y="275645"/>
            <a:ext cx="8686800" cy="6018058"/>
          </a:xfrm>
          <a:prstGeom prst="rect">
            <a:avLst/>
          </a:prstGeom>
        </p:spPr>
        <p:txBody>
          <a:bodyPr wrap="square">
            <a:spAutoFit/>
          </a:bodyPr>
          <a:lstStyle/>
          <a:p>
            <a:pPr marL="0" marR="0" algn="ctr">
              <a:lnSpc>
                <a:spcPct val="107000"/>
              </a:lnSpc>
              <a:spcBef>
                <a:spcPts val="0"/>
              </a:spcBef>
              <a:spcAft>
                <a:spcPts val="8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SAMPLE FORMAT FOR 8bb LETTER OF INTEREST</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Project’s or owner Letterhead </a:t>
            </a:r>
          </a:p>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To:  HUD Local/Regional Office</a:t>
            </a:r>
          </a:p>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545454"/>
                </a:solidFill>
                <a:latin typeface="Calibri" panose="020F0502020204030204" pitchFamily="34" charset="0"/>
                <a:ea typeface="Calibri" panose="020F0502020204030204" pitchFamily="34" charset="0"/>
                <a:cs typeface="Times New Roman" panose="02020603050405020304" pitchFamily="18" charset="0"/>
              </a:rPr>
              <a:t>Through this letter I am expressing interest in receiving Section 8 Project Based Rental Assistance at the following property(</a:t>
            </a:r>
            <a:r>
              <a:rPr lang="en-US" sz="1600" dirty="0" err="1">
                <a:solidFill>
                  <a:srgbClr val="545454"/>
                </a:solidFill>
                <a:latin typeface="Calibri" panose="020F0502020204030204" pitchFamily="34" charset="0"/>
                <a:ea typeface="Calibri" panose="020F0502020204030204" pitchFamily="34" charset="0"/>
                <a:cs typeface="Times New Roman" panose="02020603050405020304" pitchFamily="18" charset="0"/>
              </a:rPr>
              <a:t>ies</a:t>
            </a:r>
            <a:r>
              <a:rPr lang="en-US" sz="1600" dirty="0">
                <a:solidFill>
                  <a:srgbClr val="545454"/>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600"/>
              </a:spcAft>
            </a:pPr>
            <a:r>
              <a:rPr lang="en-US" sz="1600" dirty="0">
                <a:solidFill>
                  <a:srgbClr val="545454"/>
                </a:solidFill>
                <a:latin typeface="Calibri" panose="020F0502020204030204" pitchFamily="34" charset="0"/>
                <a:ea typeface="Calibri" panose="020F0502020204030204" pitchFamily="34" charset="0"/>
                <a:cs typeface="Times New Roman" panose="02020603050405020304" pitchFamily="18" charset="0"/>
              </a:rPr>
              <a:t>Name of Property: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600"/>
              </a:spcAft>
            </a:pPr>
            <a:r>
              <a:rPr lang="en-US" sz="1600" dirty="0">
                <a:solidFill>
                  <a:srgbClr val="545454"/>
                </a:solidFill>
                <a:latin typeface="Calibri" panose="020F0502020204030204" pitchFamily="34" charset="0"/>
                <a:ea typeface="Calibri" panose="020F0502020204030204" pitchFamily="34" charset="0"/>
                <a:cs typeface="Times New Roman" panose="02020603050405020304" pitchFamily="18" charset="0"/>
              </a:rPr>
              <a:t>State: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600"/>
              </a:spcAft>
            </a:pPr>
            <a:r>
              <a:rPr lang="en-US" sz="1600" dirty="0">
                <a:solidFill>
                  <a:srgbClr val="545454"/>
                </a:solidFill>
                <a:latin typeface="Calibri" panose="020F0502020204030204" pitchFamily="34" charset="0"/>
                <a:ea typeface="Calibri" panose="020F0502020204030204" pitchFamily="34" charset="0"/>
                <a:cs typeface="Times New Roman" panose="02020603050405020304" pitchFamily="18" charset="0"/>
              </a:rPr>
              <a:t>iREMS ID number: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600"/>
              </a:spcAft>
            </a:pPr>
            <a:r>
              <a:rPr lang="en-US" sz="1600" dirty="0">
                <a:solidFill>
                  <a:srgbClr val="545454"/>
                </a:solidFill>
                <a:latin typeface="Calibri" panose="020F0502020204030204" pitchFamily="34" charset="0"/>
                <a:ea typeface="Calibri" panose="020F0502020204030204" pitchFamily="34" charset="0"/>
                <a:cs typeface="Times New Roman" panose="02020603050405020304" pitchFamily="18" charset="0"/>
              </a:rPr>
              <a:t>FHA number: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600"/>
              </a:spcAft>
            </a:pPr>
            <a:r>
              <a:rPr lang="en-US" sz="1600" dirty="0">
                <a:solidFill>
                  <a:srgbClr val="545454"/>
                </a:solidFill>
                <a:latin typeface="Calibri" panose="020F0502020204030204" pitchFamily="34" charset="0"/>
                <a:ea typeface="Calibri" panose="020F0502020204030204" pitchFamily="34" charset="0"/>
                <a:cs typeface="Times New Roman" panose="02020603050405020304" pitchFamily="18" charset="0"/>
              </a:rPr>
              <a:t>HAP contract number: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600" dirty="0">
                <a:solidFill>
                  <a:srgbClr val="545454"/>
                </a:solidFill>
                <a:latin typeface="Calibri" panose="020F0502020204030204" pitchFamily="34" charset="0"/>
                <a:ea typeface="Calibri" panose="020F0502020204030204" pitchFamily="34" charset="0"/>
                <a:cs typeface="Times New Roman" panose="02020603050405020304" pitchFamily="18" charset="0"/>
              </a:rPr>
              <a:t>I provide consent to HUD to provide the name and address of my property and other relevant information about the property, as well as the contact information indicated below with Owners who are seeking to terminate their Section 8 HAP contract, in whole or in part, and transfer the remaining budget authority to another project(s).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600"/>
              </a:spcAft>
            </a:pPr>
            <a:r>
              <a:rPr lang="en-US" sz="1600" dirty="0">
                <a:solidFill>
                  <a:srgbClr val="545454"/>
                </a:solidFill>
                <a:latin typeface="Calibri" panose="020F0502020204030204" pitchFamily="34" charset="0"/>
                <a:ea typeface="Calibri" panose="020F0502020204030204" pitchFamily="34" charset="0"/>
                <a:cs typeface="Times New Roman" panose="02020603050405020304" pitchFamily="18" charset="0"/>
              </a:rPr>
              <a:t>Contact Info for 8(bb) Inquiries:</a:t>
            </a:r>
            <a:r>
              <a:rPr lang="en-US" sz="1600" i="1" dirty="0">
                <a:solidFill>
                  <a:srgbClr val="545454"/>
                </a:solidFill>
                <a:latin typeface="Calibri" panose="020F0502020204030204" pitchFamily="34" charset="0"/>
                <a:ea typeface="Calibri" panose="020F0502020204030204" pitchFamily="34" charset="0"/>
                <a:cs typeface="Times New Roman" panose="02020603050405020304" pitchFamily="18" charset="0"/>
              </a:rPr>
              <a:t> {insert name, title, company, address, telephone number, and email address}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Sincerely,</a:t>
            </a:r>
          </a:p>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Owner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710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18</a:t>
            </a:fld>
            <a:endParaRPr lang="en-US"/>
          </a:p>
        </p:txBody>
      </p:sp>
      <p:sp>
        <p:nvSpPr>
          <p:cNvPr id="3" name="TextBox 2"/>
          <p:cNvSpPr txBox="1"/>
          <p:nvPr/>
        </p:nvSpPr>
        <p:spPr>
          <a:xfrm>
            <a:off x="472967" y="1598751"/>
            <a:ext cx="8182303" cy="4355038"/>
          </a:xfrm>
          <a:prstGeom prst="rect">
            <a:avLst/>
          </a:prstGeom>
          <a:noFill/>
        </p:spPr>
        <p:txBody>
          <a:bodyPr wrap="square" rtlCol="0">
            <a:spAutoFit/>
          </a:bodyPr>
          <a:lstStyle/>
          <a:p>
            <a:pPr>
              <a:spcAft>
                <a:spcPts val="1200"/>
              </a:spcAft>
            </a:pPr>
            <a:r>
              <a:rPr lang="en-US" sz="2800" b="1" dirty="0">
                <a:latin typeface="+mn-lt"/>
                <a:cs typeface="Arial" panose="020B0604020202020204" pitchFamily="34" charset="0"/>
              </a:rPr>
              <a:t>HUD Notice H-2014-14  </a:t>
            </a:r>
          </a:p>
          <a:p>
            <a:pPr>
              <a:spcAft>
                <a:spcPts val="1200"/>
              </a:spcAft>
            </a:pPr>
            <a:r>
              <a:rPr lang="en-US" sz="2400" dirty="0">
                <a:latin typeface="+mn-lt"/>
                <a:cs typeface="Arial" panose="020B0604020202020204" pitchFamily="34" charset="0"/>
                <a:hlinkClick r:id="rId2"/>
              </a:rPr>
              <a:t>http://portal.hud.gov/hudportal/documents/huddoc?id=14-14hsgn.pdf</a:t>
            </a:r>
            <a:endParaRPr lang="en-US" sz="2400" dirty="0">
              <a:latin typeface="+mn-lt"/>
              <a:cs typeface="Arial" panose="020B0604020202020204" pitchFamily="34" charset="0"/>
            </a:endParaRPr>
          </a:p>
          <a:p>
            <a:pPr>
              <a:spcAft>
                <a:spcPts val="1200"/>
              </a:spcAft>
            </a:pPr>
            <a:r>
              <a:rPr lang="en-US" sz="2800" b="1" dirty="0">
                <a:latin typeface="+mn-lt"/>
                <a:cs typeface="Arial" panose="020B0604020202020204" pitchFamily="34" charset="0"/>
              </a:rPr>
              <a:t>HUD Notice H-2015-03</a:t>
            </a:r>
          </a:p>
          <a:p>
            <a:pPr>
              <a:spcAft>
                <a:spcPts val="1200"/>
              </a:spcAft>
            </a:pPr>
            <a:r>
              <a:rPr lang="en-US" sz="2400" dirty="0">
                <a:latin typeface="+mn-lt"/>
                <a:cs typeface="Arial" panose="020B0604020202020204" pitchFamily="34" charset="0"/>
                <a:hlinkClick r:id="rId3"/>
              </a:rPr>
              <a:t>http://portal.hud.gov/hudportal/documents/huddoc?id=15-03hsgn.pdf</a:t>
            </a:r>
            <a:endParaRPr lang="en-US" sz="2400" dirty="0">
              <a:latin typeface="+mn-lt"/>
              <a:cs typeface="Arial" panose="020B0604020202020204" pitchFamily="34" charset="0"/>
            </a:endParaRPr>
          </a:p>
          <a:p>
            <a:pPr>
              <a:spcAft>
                <a:spcPts val="1200"/>
              </a:spcAft>
            </a:pPr>
            <a:r>
              <a:rPr lang="en-US" sz="2700" b="1" dirty="0">
                <a:latin typeface="+mn-lt"/>
                <a:cs typeface="Arial" panose="020B0604020202020204" pitchFamily="34" charset="0"/>
              </a:rPr>
              <a:t>Frequently Asked Questions (</a:t>
            </a:r>
            <a:r>
              <a:rPr lang="en-US" sz="2700" b="1" spc="120" dirty="0">
                <a:solidFill>
                  <a:srgbClr val="000000"/>
                </a:solidFill>
                <a:latin typeface="+mn-lt"/>
                <a:cs typeface="Arial" panose="020B0604020202020204" pitchFamily="34" charset="0"/>
              </a:rPr>
              <a:t>FAQs) </a:t>
            </a:r>
            <a:r>
              <a:rPr lang="en-US" sz="2000" b="1" spc="120" dirty="0">
                <a:solidFill>
                  <a:srgbClr val="000000"/>
                </a:solidFill>
                <a:latin typeface="+mn-lt"/>
                <a:cs typeface="Arial" panose="020B0604020202020204" pitchFamily="34" charset="0"/>
              </a:rPr>
              <a:t>updated April 22, 2017</a:t>
            </a:r>
          </a:p>
          <a:p>
            <a:pPr>
              <a:spcAft>
                <a:spcPts val="1200"/>
              </a:spcAft>
            </a:pPr>
            <a:r>
              <a:rPr lang="en-US" sz="2400" spc="120" dirty="0">
                <a:solidFill>
                  <a:srgbClr val="000000"/>
                </a:solidFill>
                <a:latin typeface="+mn-lt"/>
                <a:hlinkClick r:id="rId4"/>
              </a:rPr>
              <a:t>http://hudatwork.hud.gov/HUD/housing/doc/8bbfaq.pdf</a:t>
            </a:r>
            <a:r>
              <a:rPr lang="en-US" sz="2400" spc="120" dirty="0">
                <a:solidFill>
                  <a:srgbClr val="000000"/>
                </a:solidFill>
                <a:latin typeface="+mn-lt"/>
                <a:hlinkClick r:id="rId5"/>
              </a:rPr>
              <a:t> </a:t>
            </a:r>
            <a:endParaRPr lang="en-US" sz="1400" u="sng" dirty="0">
              <a:latin typeface="Arial" panose="020B0604020202020204" pitchFamily="34" charset="0"/>
              <a:cs typeface="Arial" panose="020B0604020202020204" pitchFamily="34" charset="0"/>
            </a:endParaRPr>
          </a:p>
          <a:p>
            <a:pPr marL="400050" indent="-400050">
              <a:spcAft>
                <a:spcPts val="12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4" name="TextBox 3"/>
          <p:cNvSpPr txBox="1"/>
          <p:nvPr/>
        </p:nvSpPr>
        <p:spPr>
          <a:xfrm>
            <a:off x="0" y="268100"/>
            <a:ext cx="9143999"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n-lt"/>
                <a:cs typeface="Arial" panose="020B0604020202020204" pitchFamily="34" charset="0"/>
              </a:rPr>
              <a:t>Resources</a:t>
            </a:r>
          </a:p>
        </p:txBody>
      </p:sp>
    </p:spTree>
    <p:extLst>
      <p:ext uri="{BB962C8B-B14F-4D97-AF65-F5344CB8AC3E}">
        <p14:creationId xmlns:p14="http://schemas.microsoft.com/office/powerpoint/2010/main" val="201659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19</a:t>
            </a:fld>
            <a:endParaRPr lang="en-US"/>
          </a:p>
        </p:txBody>
      </p:sp>
      <p:sp>
        <p:nvSpPr>
          <p:cNvPr id="4" name="TextBox 3"/>
          <p:cNvSpPr txBox="1"/>
          <p:nvPr/>
        </p:nvSpPr>
        <p:spPr>
          <a:xfrm>
            <a:off x="0" y="268100"/>
            <a:ext cx="9143999"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n-lt"/>
                <a:cs typeface="Arial" panose="020B0604020202020204" pitchFamily="34" charset="0"/>
              </a:rPr>
              <a:t>Points of Contact</a:t>
            </a:r>
          </a:p>
        </p:txBody>
      </p:sp>
      <p:sp>
        <p:nvSpPr>
          <p:cNvPr id="5" name="TextBox 4"/>
          <p:cNvSpPr txBox="1"/>
          <p:nvPr/>
        </p:nvSpPr>
        <p:spPr>
          <a:xfrm>
            <a:off x="674419" y="1419345"/>
            <a:ext cx="7732957" cy="3170099"/>
          </a:xfrm>
          <a:prstGeom prst="rect">
            <a:avLst/>
          </a:prstGeom>
          <a:noFill/>
        </p:spPr>
        <p:txBody>
          <a:bodyPr wrap="square" rtlCol="0">
            <a:spAutoFit/>
          </a:bodyPr>
          <a:lstStyle/>
          <a:p>
            <a:pPr algn="ctr">
              <a:spcAft>
                <a:spcPts val="1200"/>
              </a:spcAft>
            </a:pPr>
            <a:r>
              <a:rPr lang="en-US" sz="3200" dirty="0">
                <a:solidFill>
                  <a:srgbClr val="002060"/>
                </a:solidFill>
                <a:latin typeface="+mn-lt"/>
                <a:cs typeface="Arial" pitchFamily="34" charset="0"/>
                <a:hlinkClick r:id="rId2"/>
              </a:rPr>
              <a:t>Mary.E.McFarlane@hud.gov</a:t>
            </a:r>
            <a:endParaRPr lang="en-US" sz="3200" dirty="0">
              <a:solidFill>
                <a:srgbClr val="002060"/>
              </a:solidFill>
              <a:latin typeface="+mn-lt"/>
              <a:cs typeface="Arial" pitchFamily="34" charset="0"/>
            </a:endParaRPr>
          </a:p>
          <a:p>
            <a:pPr algn="ctr">
              <a:spcAft>
                <a:spcPts val="1200"/>
              </a:spcAft>
            </a:pPr>
            <a:r>
              <a:rPr lang="en-US" sz="3200" dirty="0">
                <a:solidFill>
                  <a:srgbClr val="002060"/>
                </a:solidFill>
                <a:latin typeface="+mn-lt"/>
                <a:cs typeface="Arial" pitchFamily="34" charset="0"/>
              </a:rPr>
              <a:t>303-672-5411</a:t>
            </a:r>
          </a:p>
          <a:p>
            <a:pPr algn="ctr">
              <a:spcAft>
                <a:spcPts val="1200"/>
              </a:spcAft>
            </a:pPr>
            <a:r>
              <a:rPr lang="en-US" sz="3200" dirty="0">
                <a:solidFill>
                  <a:srgbClr val="002060"/>
                </a:solidFill>
                <a:latin typeface="+mn-lt"/>
                <a:cs typeface="Arial" pitchFamily="34" charset="0"/>
              </a:rPr>
              <a:t>or</a:t>
            </a:r>
          </a:p>
          <a:p>
            <a:pPr algn="ctr">
              <a:spcAft>
                <a:spcPts val="1200"/>
              </a:spcAft>
            </a:pPr>
            <a:r>
              <a:rPr lang="en-US" sz="3200" dirty="0">
                <a:solidFill>
                  <a:srgbClr val="002060"/>
                </a:solidFill>
                <a:latin typeface="+mn-lt"/>
                <a:cs typeface="Arial" pitchFamily="34" charset="0"/>
                <a:hlinkClick r:id="rId3"/>
              </a:rPr>
              <a:t>Mercedes.R.Maestas@hud.gov</a:t>
            </a:r>
            <a:endParaRPr lang="en-US" sz="3200" dirty="0">
              <a:solidFill>
                <a:srgbClr val="002060"/>
              </a:solidFill>
              <a:latin typeface="+mn-lt"/>
              <a:cs typeface="Arial" pitchFamily="34" charset="0"/>
            </a:endParaRPr>
          </a:p>
          <a:p>
            <a:pPr algn="ctr">
              <a:spcAft>
                <a:spcPts val="1200"/>
              </a:spcAft>
            </a:pPr>
            <a:r>
              <a:rPr lang="en-US" sz="3200" dirty="0">
                <a:solidFill>
                  <a:srgbClr val="002060"/>
                </a:solidFill>
                <a:latin typeface="+mn-lt"/>
                <a:cs typeface="Arial" pitchFamily="34" charset="0"/>
              </a:rPr>
              <a:t>303-839-2677</a:t>
            </a:r>
          </a:p>
        </p:txBody>
      </p:sp>
    </p:spTree>
    <p:extLst>
      <p:ext uri="{BB962C8B-B14F-4D97-AF65-F5344CB8AC3E}">
        <p14:creationId xmlns:p14="http://schemas.microsoft.com/office/powerpoint/2010/main" val="184650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27" y="281735"/>
            <a:ext cx="8434873" cy="1143000"/>
          </a:xfrm>
        </p:spPr>
        <p:txBody>
          <a:bodyPr/>
          <a:lstStyle/>
          <a:p>
            <a:r>
              <a:rPr lang="en-US" b="1" dirty="0">
                <a:effectLst>
                  <a:outerShdw blurRad="38100" dist="38100" dir="2700000" algn="tl">
                    <a:srgbClr val="000000">
                      <a:alpha val="43137"/>
                    </a:srgbClr>
                  </a:outerShdw>
                </a:effectLst>
              </a:rPr>
              <a:t>Implementing MFT Business Model</a:t>
            </a:r>
          </a:p>
        </p:txBody>
      </p:sp>
      <p:sp>
        <p:nvSpPr>
          <p:cNvPr id="3" name="Content Placeholder 2"/>
          <p:cNvSpPr>
            <a:spLocks noGrp="1"/>
          </p:cNvSpPr>
          <p:nvPr>
            <p:ph sz="half" idx="1"/>
          </p:nvPr>
        </p:nvSpPr>
        <p:spPr>
          <a:xfrm>
            <a:off x="298579" y="1472033"/>
            <a:ext cx="4674636" cy="4678819"/>
          </a:xfrm>
        </p:spPr>
        <p:txBody>
          <a:bodyPr/>
          <a:lstStyle/>
          <a:p>
            <a:r>
              <a:rPr lang="en-US" dirty="0"/>
              <a:t>Regions and Satellite Offices</a:t>
            </a:r>
          </a:p>
          <a:p>
            <a:r>
              <a:rPr lang="en-US" dirty="0"/>
              <a:t>New Roles:  AE, SAE, RS, FS, GS, PA, etc.   </a:t>
            </a:r>
          </a:p>
          <a:p>
            <a:r>
              <a:rPr lang="en-US" dirty="0"/>
              <a:t>Risk Management</a:t>
            </a:r>
          </a:p>
          <a:p>
            <a:r>
              <a:rPr lang="en-US" dirty="0"/>
              <a:t>National Standard of Work</a:t>
            </a:r>
          </a:p>
          <a:p>
            <a:r>
              <a:rPr lang="en-US" dirty="0"/>
              <a:t>Electronic Mail:</a:t>
            </a:r>
          </a:p>
          <a:p>
            <a:pPr lvl="1"/>
            <a:r>
              <a:rPr lang="en-US" dirty="0"/>
              <a:t> AMPS</a:t>
            </a:r>
          </a:p>
          <a:p>
            <a:pPr lvl="1"/>
            <a:r>
              <a:rPr lang="en-US" dirty="0"/>
              <a:t>Centralized Mail Boxes</a:t>
            </a:r>
          </a:p>
          <a:p>
            <a:pPr lvl="1"/>
            <a:r>
              <a:rPr lang="en-US" dirty="0"/>
              <a:t>Digital Signatures</a:t>
            </a:r>
          </a:p>
        </p:txBody>
      </p:sp>
      <p:sp>
        <p:nvSpPr>
          <p:cNvPr id="5" name="Slide Number Placeholder 4"/>
          <p:cNvSpPr>
            <a:spLocks noGrp="1"/>
          </p:cNvSpPr>
          <p:nvPr>
            <p:ph type="sldNum" sz="quarter" idx="12"/>
          </p:nvPr>
        </p:nvSpPr>
        <p:spPr/>
        <p:txBody>
          <a:bodyPr/>
          <a:lstStyle/>
          <a:p>
            <a:fld id="{8A24DA3A-2392-4DD2-A597-A5BACA37D5AD}" type="slidenum">
              <a:rPr lang="en-US" smtClean="0"/>
              <a:pPr/>
              <a:t>2</a:t>
            </a:fld>
            <a:endParaRPr lang="en-US"/>
          </a:p>
        </p:txBody>
      </p:sp>
      <p:pic>
        <p:nvPicPr>
          <p:cNvPr id="6" name="Picture 5"/>
          <p:cNvPicPr/>
          <p:nvPr/>
        </p:nvPicPr>
        <p:blipFill rotWithShape="1">
          <a:blip r:embed="rId2"/>
          <a:srcRect l="66538" t="44698" r="7179" b="27252"/>
          <a:stretch/>
        </p:blipFill>
        <p:spPr bwMode="auto">
          <a:xfrm rot="336542">
            <a:off x="4797846" y="1942182"/>
            <a:ext cx="4096509" cy="30509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210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8136"/>
            <a:ext cx="9144000" cy="1143000"/>
          </a:xfrm>
        </p:spPr>
        <p:txBody>
          <a:bodyPr>
            <a:normAutofit fontScale="90000"/>
          </a:bodyPr>
          <a:lstStyle/>
          <a:p>
            <a:r>
              <a:rPr lang="en-US" b="1" dirty="0">
                <a:solidFill>
                  <a:srgbClr val="002060"/>
                </a:solidFill>
                <a:effectLst>
                  <a:outerShdw blurRad="38100" dist="38100" dir="2700000" algn="tl">
                    <a:srgbClr val="000000">
                      <a:alpha val="43137"/>
                    </a:srgbClr>
                  </a:outerShdw>
                </a:effectLst>
              </a:rPr>
              <a:t>HUD Homeless Preference and HUD </a:t>
            </a:r>
            <a:r>
              <a:rPr lang="en-US" b="1" dirty="0">
                <a:solidFill>
                  <a:srgbClr val="002060"/>
                </a:solidFill>
              </a:rPr>
              <a:t>Notice 2013-21</a:t>
            </a:r>
            <a:r>
              <a:rPr lang="en-US" dirty="0"/>
              <a:t> </a:t>
            </a:r>
          </a:p>
        </p:txBody>
      </p:sp>
      <p:sp>
        <p:nvSpPr>
          <p:cNvPr id="3" name="Content Placeholder 2"/>
          <p:cNvSpPr>
            <a:spLocks noGrp="1"/>
          </p:cNvSpPr>
          <p:nvPr>
            <p:ph idx="1"/>
          </p:nvPr>
        </p:nvSpPr>
        <p:spPr>
          <a:xfrm>
            <a:off x="1524000" y="1600200"/>
            <a:ext cx="7391400" cy="381000"/>
          </a:xfrm>
        </p:spPr>
        <p:txBody>
          <a:bodyPr>
            <a:noAutofit/>
          </a:bodyPr>
          <a:lstStyle/>
          <a:p>
            <a:pPr marL="0" indent="0" algn="ctr">
              <a:buNone/>
            </a:pPr>
            <a:br>
              <a:rPr lang="en-US" sz="2000" dirty="0"/>
            </a:br>
            <a:br>
              <a:rPr lang="en-US" sz="2000" dirty="0"/>
            </a:br>
            <a:endParaRPr lang="en-US" sz="2000" dirty="0"/>
          </a:p>
        </p:txBody>
      </p:sp>
      <p:pic>
        <p:nvPicPr>
          <p:cNvPr id="4" name="Picture 3"/>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1500" y="2133447"/>
            <a:ext cx="790575" cy="702734"/>
          </a:xfrm>
          <a:prstGeom prst="rect">
            <a:avLst/>
          </a:prstGeom>
        </p:spPr>
      </p:pic>
      <p:sp>
        <p:nvSpPr>
          <p:cNvPr id="5" name="Rectangle 4"/>
          <p:cNvSpPr/>
          <p:nvPr/>
        </p:nvSpPr>
        <p:spPr>
          <a:xfrm>
            <a:off x="5410200" y="2297896"/>
            <a:ext cx="3276600" cy="830997"/>
          </a:xfrm>
          <a:prstGeom prst="rect">
            <a:avLst/>
          </a:prstGeom>
        </p:spPr>
        <p:txBody>
          <a:bodyPr wrap="square">
            <a:spAutoFit/>
          </a:bodyPr>
          <a:lstStyle/>
          <a:p>
            <a:pPr algn="ctr"/>
            <a:r>
              <a:rPr lang="en-US" sz="1600" dirty="0"/>
              <a:t>The Denver HUD office has </a:t>
            </a:r>
            <a:r>
              <a:rPr lang="en-US" sz="1600" b="1" dirty="0">
                <a:solidFill>
                  <a:schemeClr val="accent5"/>
                </a:solidFill>
              </a:rPr>
              <a:t>assigned multifamily staff </a:t>
            </a:r>
            <a:r>
              <a:rPr lang="en-US" sz="1600" dirty="0"/>
              <a:t>to foster achievement of this goal.</a:t>
            </a:r>
          </a:p>
        </p:txBody>
      </p:sp>
      <p:sp>
        <p:nvSpPr>
          <p:cNvPr id="6" name="Rectangle 5"/>
          <p:cNvSpPr/>
          <p:nvPr/>
        </p:nvSpPr>
        <p:spPr>
          <a:xfrm>
            <a:off x="654913" y="2174129"/>
            <a:ext cx="3048000" cy="830997"/>
          </a:xfrm>
          <a:prstGeom prst="rect">
            <a:avLst/>
          </a:prstGeom>
        </p:spPr>
        <p:txBody>
          <a:bodyPr wrap="square">
            <a:spAutoFit/>
          </a:bodyPr>
          <a:lstStyle/>
          <a:p>
            <a:pPr algn="ctr"/>
            <a:r>
              <a:rPr lang="en-US" sz="1600" dirty="0"/>
              <a:t>HUD multifamily has an objective to </a:t>
            </a:r>
            <a:r>
              <a:rPr lang="en-US" sz="1600" b="1" dirty="0">
                <a:solidFill>
                  <a:schemeClr val="accent5"/>
                </a:solidFill>
              </a:rPr>
              <a:t>increase</a:t>
            </a:r>
            <a:r>
              <a:rPr lang="en-US" sz="1600" dirty="0"/>
              <a:t> the number of </a:t>
            </a:r>
            <a:r>
              <a:rPr lang="en-US" sz="1600" b="1" dirty="0">
                <a:solidFill>
                  <a:schemeClr val="accent5"/>
                </a:solidFill>
              </a:rPr>
              <a:t>homeless tenants</a:t>
            </a:r>
            <a:r>
              <a:rPr lang="en-US" sz="1600" dirty="0"/>
              <a:t>.</a:t>
            </a:r>
          </a:p>
        </p:txBody>
      </p:sp>
      <p:pic>
        <p:nvPicPr>
          <p:cNvPr id="7" name="Picture 6"/>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31542" y="2156992"/>
            <a:ext cx="1066800" cy="888446"/>
          </a:xfrm>
          <a:prstGeom prst="rect">
            <a:avLst/>
          </a:prstGeom>
        </p:spPr>
      </p:pic>
      <p:sp>
        <p:nvSpPr>
          <p:cNvPr id="10" name="TextBox 9"/>
          <p:cNvSpPr txBox="1"/>
          <p:nvPr/>
        </p:nvSpPr>
        <p:spPr>
          <a:xfrm>
            <a:off x="0" y="5225580"/>
            <a:ext cx="8686801" cy="1264449"/>
          </a:xfrm>
          <a:prstGeom prst="rect">
            <a:avLst/>
          </a:prstGeom>
          <a:noFill/>
        </p:spPr>
        <p:txBody>
          <a:bodyPr wrap="square" rtlCol="0">
            <a:spAutoFit/>
          </a:bodyPr>
          <a:lstStyle/>
          <a:p>
            <a:pPr>
              <a:spcBef>
                <a:spcPts val="480"/>
              </a:spcBef>
              <a:buClr>
                <a:schemeClr val="tx1"/>
              </a:buClr>
              <a:buSzPts val="2000"/>
            </a:pPr>
            <a:r>
              <a:rPr lang="en-US" b="1" dirty="0">
                <a:solidFill>
                  <a:srgbClr val="4BACC6"/>
                </a:solidFill>
                <a:latin typeface="Arial" charset="0"/>
                <a:cs typeface="Arial" charset="0"/>
              </a:rPr>
              <a:t>Overall HUD Goal:</a:t>
            </a:r>
            <a:endParaRPr lang="en-US" b="1" dirty="0"/>
          </a:p>
          <a:p>
            <a:pPr marL="457200">
              <a:spcBef>
                <a:spcPts val="480"/>
              </a:spcBef>
            </a:pPr>
            <a:r>
              <a:rPr lang="en-US" b="1" dirty="0">
                <a:solidFill>
                  <a:srgbClr val="4BACC6"/>
                </a:solidFill>
                <a:latin typeface="Arial" charset="0"/>
                <a:cs typeface="Arial" charset="0"/>
              </a:rPr>
              <a:t>Encourage mainstream housing, including multifamily housing, to be part of the solution to homelessness.</a:t>
            </a:r>
            <a:endParaRPr lang="en-US" b="1" dirty="0"/>
          </a:p>
          <a:p>
            <a:endParaRPr lang="en-US" dirty="0"/>
          </a:p>
        </p:txBody>
      </p:sp>
      <p:sp>
        <p:nvSpPr>
          <p:cNvPr id="9" name="Rectangle 8"/>
          <p:cNvSpPr/>
          <p:nvPr/>
        </p:nvSpPr>
        <p:spPr>
          <a:xfrm>
            <a:off x="5410200" y="3642392"/>
            <a:ext cx="3455158" cy="1477328"/>
          </a:xfrm>
          <a:prstGeom prst="rect">
            <a:avLst/>
          </a:prstGeom>
        </p:spPr>
        <p:txBody>
          <a:bodyPr wrap="square">
            <a:spAutoFit/>
          </a:bodyPr>
          <a:lstStyle/>
          <a:p>
            <a:pPr algn="ctr">
              <a:spcBef>
                <a:spcPts val="0"/>
              </a:spcBef>
            </a:pPr>
            <a:r>
              <a:rPr lang="en-US" dirty="0"/>
              <a:t>Allowance to include a preference </a:t>
            </a:r>
            <a:br>
              <a:rPr lang="en-US" dirty="0"/>
            </a:br>
            <a:r>
              <a:rPr lang="en-US" dirty="0"/>
              <a:t>in tenant selection, giving </a:t>
            </a:r>
            <a:br>
              <a:rPr lang="en-US" dirty="0"/>
            </a:br>
            <a:r>
              <a:rPr lang="en-US" dirty="0"/>
              <a:t>these households a </a:t>
            </a:r>
            <a:r>
              <a:rPr lang="en-US" b="1" dirty="0">
                <a:solidFill>
                  <a:schemeClr val="accent5"/>
                </a:solidFill>
              </a:rPr>
              <a:t>first shot at vacant units</a:t>
            </a:r>
            <a:r>
              <a:rPr lang="en-US" dirty="0"/>
              <a:t>.</a:t>
            </a:r>
          </a:p>
        </p:txBody>
      </p:sp>
      <p:sp>
        <p:nvSpPr>
          <p:cNvPr id="11" name="Rectangle 10"/>
          <p:cNvSpPr/>
          <p:nvPr/>
        </p:nvSpPr>
        <p:spPr>
          <a:xfrm>
            <a:off x="952075" y="3592672"/>
            <a:ext cx="2818831" cy="1477328"/>
          </a:xfrm>
          <a:prstGeom prst="rect">
            <a:avLst/>
          </a:prstGeom>
        </p:spPr>
        <p:txBody>
          <a:bodyPr wrap="square">
            <a:spAutoFit/>
          </a:bodyPr>
          <a:lstStyle/>
          <a:p>
            <a:pPr algn="ctr"/>
            <a:r>
              <a:rPr lang="en-US" b="1" dirty="0">
                <a:solidFill>
                  <a:schemeClr val="accent5"/>
                </a:solidFill>
              </a:rPr>
              <a:t>Approval</a:t>
            </a:r>
            <a:r>
              <a:rPr lang="en-US" dirty="0"/>
              <a:t> of an optional owner-adopted </a:t>
            </a:r>
            <a:r>
              <a:rPr lang="en-US" b="1" dirty="0">
                <a:solidFill>
                  <a:schemeClr val="accent5"/>
                </a:solidFill>
              </a:rPr>
              <a:t>admissions preferences </a:t>
            </a:r>
            <a:r>
              <a:rPr lang="en-US" dirty="0"/>
              <a:t>for households exiting homelessness.</a:t>
            </a:r>
          </a:p>
        </p:txBody>
      </p:sp>
      <p:pic>
        <p:nvPicPr>
          <p:cNvPr id="12" name="Picture 11"/>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5574" y="3551990"/>
            <a:ext cx="1152367" cy="1218217"/>
          </a:xfrm>
          <a:prstGeom prst="rect">
            <a:avLst/>
          </a:prstGeom>
        </p:spPr>
      </p:pic>
      <p:pic>
        <p:nvPicPr>
          <p:cNvPr id="13" name="Picture 12"/>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336292" y="3734470"/>
            <a:ext cx="1257300" cy="1064683"/>
          </a:xfrm>
          <a:prstGeom prst="rect">
            <a:avLst/>
          </a:prstGeom>
        </p:spPr>
      </p:pic>
    </p:spTree>
    <p:extLst>
      <p:ext uri="{BB962C8B-B14F-4D97-AF65-F5344CB8AC3E}">
        <p14:creationId xmlns:p14="http://schemas.microsoft.com/office/powerpoint/2010/main" val="332814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21</a:t>
            </a:fld>
            <a:endParaRPr lang="en-US"/>
          </a:p>
        </p:txBody>
      </p:sp>
      <p:sp>
        <p:nvSpPr>
          <p:cNvPr id="4" name="TextBox 3"/>
          <p:cNvSpPr txBox="1"/>
          <p:nvPr/>
        </p:nvSpPr>
        <p:spPr>
          <a:xfrm>
            <a:off x="0" y="268100"/>
            <a:ext cx="9143999"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n-lt"/>
                <a:cs typeface="Arial" panose="020B0604020202020204" pitchFamily="34" charset="0"/>
              </a:rPr>
              <a:t>Points of Contact</a:t>
            </a:r>
          </a:p>
        </p:txBody>
      </p:sp>
      <p:sp>
        <p:nvSpPr>
          <p:cNvPr id="5" name="TextBox 4"/>
          <p:cNvSpPr txBox="1"/>
          <p:nvPr/>
        </p:nvSpPr>
        <p:spPr>
          <a:xfrm>
            <a:off x="674419" y="1419345"/>
            <a:ext cx="7732957" cy="3170099"/>
          </a:xfrm>
          <a:prstGeom prst="rect">
            <a:avLst/>
          </a:prstGeom>
          <a:noFill/>
        </p:spPr>
        <p:txBody>
          <a:bodyPr wrap="square" rtlCol="0">
            <a:spAutoFit/>
          </a:bodyPr>
          <a:lstStyle/>
          <a:p>
            <a:pPr algn="ctr">
              <a:spcAft>
                <a:spcPts val="1200"/>
              </a:spcAft>
            </a:pPr>
            <a:r>
              <a:rPr lang="en-US" sz="3200" dirty="0">
                <a:solidFill>
                  <a:srgbClr val="002060"/>
                </a:solidFill>
                <a:latin typeface="+mn-lt"/>
                <a:cs typeface="Arial" pitchFamily="34" charset="0"/>
                <a:hlinkClick r:id="rId2"/>
              </a:rPr>
              <a:t>Craig.A.Nelson@hud.gov</a:t>
            </a:r>
            <a:endParaRPr lang="en-US" sz="3200" dirty="0">
              <a:solidFill>
                <a:srgbClr val="002060"/>
              </a:solidFill>
              <a:latin typeface="+mn-lt"/>
              <a:cs typeface="Arial" pitchFamily="34" charset="0"/>
            </a:endParaRPr>
          </a:p>
          <a:p>
            <a:pPr algn="ctr">
              <a:spcAft>
                <a:spcPts val="1200"/>
              </a:spcAft>
            </a:pPr>
            <a:r>
              <a:rPr lang="en-US" sz="3200" dirty="0">
                <a:solidFill>
                  <a:srgbClr val="002060"/>
                </a:solidFill>
                <a:latin typeface="+mn-lt"/>
                <a:cs typeface="Arial" pitchFamily="34" charset="0"/>
              </a:rPr>
              <a:t>303-672-5479</a:t>
            </a:r>
          </a:p>
          <a:p>
            <a:pPr algn="ctr">
              <a:spcAft>
                <a:spcPts val="1200"/>
              </a:spcAft>
            </a:pPr>
            <a:r>
              <a:rPr lang="en-US" sz="3200" dirty="0">
                <a:solidFill>
                  <a:srgbClr val="002060"/>
                </a:solidFill>
                <a:latin typeface="+mn-lt"/>
                <a:cs typeface="Arial" pitchFamily="34" charset="0"/>
              </a:rPr>
              <a:t>or</a:t>
            </a:r>
          </a:p>
          <a:p>
            <a:pPr algn="ctr">
              <a:spcAft>
                <a:spcPts val="1200"/>
              </a:spcAft>
            </a:pPr>
            <a:r>
              <a:rPr lang="en-US" sz="3200" dirty="0">
                <a:solidFill>
                  <a:srgbClr val="002060"/>
                </a:solidFill>
                <a:latin typeface="+mn-lt"/>
                <a:cs typeface="Arial" pitchFamily="34" charset="0"/>
                <a:hlinkClick r:id="rId3"/>
              </a:rPr>
              <a:t>Romana.Urrutia@hud.gov</a:t>
            </a:r>
            <a:endParaRPr lang="en-US" sz="3200" dirty="0">
              <a:solidFill>
                <a:srgbClr val="002060"/>
              </a:solidFill>
              <a:latin typeface="+mn-lt"/>
              <a:cs typeface="Arial" pitchFamily="34" charset="0"/>
            </a:endParaRPr>
          </a:p>
          <a:p>
            <a:pPr algn="ctr">
              <a:spcAft>
                <a:spcPts val="1200"/>
              </a:spcAft>
            </a:pPr>
            <a:r>
              <a:rPr lang="en-US" sz="3200" dirty="0">
                <a:solidFill>
                  <a:srgbClr val="002060"/>
                </a:solidFill>
                <a:latin typeface="+mn-lt"/>
                <a:cs typeface="Arial" pitchFamily="34" charset="0"/>
              </a:rPr>
              <a:t>303-</a:t>
            </a:r>
            <a:r>
              <a:rPr lang="en-US" sz="3200" dirty="0">
                <a:latin typeface="+mn-lt"/>
              </a:rPr>
              <a:t>839-2631 </a:t>
            </a:r>
            <a:endParaRPr lang="en-US" sz="3200" dirty="0">
              <a:solidFill>
                <a:srgbClr val="002060"/>
              </a:solidFill>
              <a:latin typeface="+mn-lt"/>
              <a:cs typeface="Arial" pitchFamily="34" charset="0"/>
            </a:endParaRPr>
          </a:p>
        </p:txBody>
      </p:sp>
    </p:spTree>
    <p:extLst>
      <p:ext uri="{BB962C8B-B14F-4D97-AF65-F5344CB8AC3E}">
        <p14:creationId xmlns:p14="http://schemas.microsoft.com/office/powerpoint/2010/main" val="40608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22</a:t>
            </a:fld>
            <a:endParaRPr lang="en-US" dirty="0"/>
          </a:p>
        </p:txBody>
      </p:sp>
      <p:sp>
        <p:nvSpPr>
          <p:cNvPr id="3" name="Title 1"/>
          <p:cNvSpPr txBox="1">
            <a:spLocks/>
          </p:cNvSpPr>
          <p:nvPr/>
        </p:nvSpPr>
        <p:spPr>
          <a:xfrm>
            <a:off x="533478" y="459217"/>
            <a:ext cx="8395890" cy="52322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a:lstStyle>
          <a:p>
            <a:pPr algn="l"/>
            <a:r>
              <a:rPr lang="en-US" sz="3600" b="1" dirty="0">
                <a:effectLst>
                  <a:outerShdw blurRad="38100" dist="38100" dir="2700000" algn="tl">
                    <a:srgbClr val="000000">
                      <a:alpha val="43137"/>
                    </a:srgbClr>
                  </a:outerShdw>
                </a:effectLst>
                <a:latin typeface="+mn-lt"/>
                <a:cs typeface="Arial" panose="020B0604020202020204" pitchFamily="34" charset="0"/>
              </a:rPr>
              <a:t>SIGN UP With EPA PORTFOLIO MANAGER</a:t>
            </a:r>
            <a:endParaRPr lang="en-US" sz="3600" b="1" dirty="0">
              <a:latin typeface="+mn-lt"/>
              <a:cs typeface="Arial" panose="020B0604020202020204" pitchFamily="34" charset="0"/>
            </a:endParaRPr>
          </a:p>
        </p:txBody>
      </p:sp>
      <p:sp>
        <p:nvSpPr>
          <p:cNvPr id="5" name="Content Placeholder 2"/>
          <p:cNvSpPr txBox="1">
            <a:spLocks/>
          </p:cNvSpPr>
          <p:nvPr/>
        </p:nvSpPr>
        <p:spPr>
          <a:xfrm>
            <a:off x="248654" y="1205380"/>
            <a:ext cx="8333872" cy="5150970"/>
          </a:xfrm>
          <a:prstGeom prst="rect">
            <a:avLst/>
          </a:prstGeom>
        </p:spPr>
        <p:txBody>
          <a:bodyPr>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6575" lvl="1" indent="-342900">
              <a:buFont typeface="Wingdings" panose="05000000000000000000" pitchFamily="2" charset="2"/>
              <a:buChar char="§"/>
            </a:pPr>
            <a:r>
              <a:rPr lang="en-US" sz="2400" dirty="0">
                <a:ea typeface="Tahoma" panose="020B0604030504040204" pitchFamily="34" charset="0"/>
                <a:cs typeface="Arial" panose="020B0604020202020204" pitchFamily="34" charset="0"/>
              </a:rPr>
              <a:t>Online Platform &amp; Energy Management Tool for the ENERGY STAR Commercial Buildings Program</a:t>
            </a:r>
            <a:endParaRPr lang="en-US" sz="1200" dirty="0">
              <a:ea typeface="Tahoma" panose="020B0604030504040204" pitchFamily="34" charset="0"/>
              <a:cs typeface="Arial" panose="020B0604020202020204" pitchFamily="34" charset="0"/>
            </a:endParaRPr>
          </a:p>
          <a:p>
            <a:pPr marL="536575" lvl="1" indent="-342900">
              <a:buFont typeface="Wingdings" panose="05000000000000000000" pitchFamily="2" charset="2"/>
              <a:buChar char="§"/>
            </a:pPr>
            <a:r>
              <a:rPr lang="en-US" sz="2400" dirty="0">
                <a:ea typeface="Tahoma" panose="020B0604030504040204" pitchFamily="34" charset="0"/>
                <a:cs typeface="Arial" panose="020B0604020202020204" pitchFamily="34" charset="0"/>
              </a:rPr>
              <a:t>No software to download, </a:t>
            </a:r>
            <a:r>
              <a:rPr lang="en-US" sz="2400" u="sng" dirty="0">
                <a:ea typeface="Tahoma" panose="020B0604030504040204" pitchFamily="34" charset="0"/>
                <a:cs typeface="Arial" panose="020B0604020202020204" pitchFamily="34" charset="0"/>
              </a:rPr>
              <a:t>Free, </a:t>
            </a:r>
            <a:r>
              <a:rPr lang="en-US" sz="2400" dirty="0">
                <a:ea typeface="Tahoma" panose="020B0604030504040204" pitchFamily="34" charset="0"/>
                <a:cs typeface="Arial" panose="020B0604020202020204" pitchFamily="34" charset="0"/>
              </a:rPr>
              <a:t>Individual password-protected accounts</a:t>
            </a:r>
            <a:endParaRPr lang="en-US" sz="1200" dirty="0">
              <a:ea typeface="Tahoma" panose="020B0604030504040204" pitchFamily="34" charset="0"/>
              <a:cs typeface="Arial" panose="020B0604020202020204" pitchFamily="34" charset="0"/>
            </a:endParaRPr>
          </a:p>
          <a:p>
            <a:pPr marL="536575" lvl="1" indent="-342900">
              <a:buFont typeface="Wingdings" panose="05000000000000000000" pitchFamily="2" charset="2"/>
              <a:buChar char="§"/>
            </a:pPr>
            <a:r>
              <a:rPr lang="en-US" sz="2400" dirty="0">
                <a:ea typeface="Tahoma" panose="020B0604030504040204" pitchFamily="34" charset="0"/>
                <a:cs typeface="Arial" panose="020B0604020202020204" pitchFamily="34" charset="0"/>
              </a:rPr>
              <a:t>Management Tool to help you by offering an Online Platform to:</a:t>
            </a:r>
          </a:p>
          <a:p>
            <a:pPr lvl="2"/>
            <a:r>
              <a:rPr lang="en-US" sz="2000" dirty="0">
                <a:ea typeface="Tahoma" panose="020B0604030504040204" pitchFamily="34" charset="0"/>
                <a:cs typeface="Arial" panose="020B0604020202020204" pitchFamily="34" charset="0"/>
              </a:rPr>
              <a:t>Assess whole building energy and water consumption</a:t>
            </a:r>
          </a:p>
          <a:p>
            <a:pPr lvl="2"/>
            <a:r>
              <a:rPr lang="en-US" sz="2000" dirty="0">
                <a:ea typeface="Tahoma" panose="020B0604030504040204" pitchFamily="34" charset="0"/>
                <a:cs typeface="Arial" panose="020B0604020202020204" pitchFamily="34" charset="0"/>
              </a:rPr>
              <a:t>Track changes in energy, water, greenhouse gas emissions, and cost over time</a:t>
            </a:r>
          </a:p>
          <a:p>
            <a:pPr lvl="2"/>
            <a:r>
              <a:rPr lang="en-US" sz="2000" dirty="0">
                <a:ea typeface="Tahoma" panose="020B0604030504040204" pitchFamily="34" charset="0"/>
                <a:cs typeface="Arial" panose="020B0604020202020204" pitchFamily="34" charset="0"/>
              </a:rPr>
              <a:t>Track green power purchases</a:t>
            </a:r>
          </a:p>
          <a:p>
            <a:pPr lvl="2"/>
            <a:r>
              <a:rPr lang="en-US" sz="2000" dirty="0">
                <a:ea typeface="Tahoma" panose="020B0604030504040204" pitchFamily="34" charset="0"/>
                <a:cs typeface="Arial" panose="020B0604020202020204" pitchFamily="34" charset="0"/>
              </a:rPr>
              <a:t>Share/report data with others</a:t>
            </a:r>
          </a:p>
          <a:p>
            <a:pPr lvl="2"/>
            <a:r>
              <a:rPr lang="en-US" sz="2000" dirty="0">
                <a:ea typeface="Tahoma" panose="020B0604030504040204" pitchFamily="34" charset="0"/>
                <a:cs typeface="Arial" panose="020B0604020202020204" pitchFamily="34" charset="0"/>
              </a:rPr>
              <a:t>Create custom reports</a:t>
            </a:r>
          </a:p>
          <a:p>
            <a:pPr lvl="2"/>
            <a:r>
              <a:rPr lang="en-US" sz="2000" dirty="0">
                <a:ea typeface="Tahoma" panose="020B0604030504040204" pitchFamily="34" charset="0"/>
                <a:cs typeface="Arial" panose="020B0604020202020204" pitchFamily="34" charset="0"/>
              </a:rPr>
              <a:t>Apply for ENERGY STAR certification</a:t>
            </a:r>
          </a:p>
        </p:txBody>
      </p:sp>
    </p:spTree>
    <p:extLst>
      <p:ext uri="{BB962C8B-B14F-4D97-AF65-F5344CB8AC3E}">
        <p14:creationId xmlns:p14="http://schemas.microsoft.com/office/powerpoint/2010/main" val="1819814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23</a:t>
            </a:fld>
            <a:endParaRPr lang="en-US"/>
          </a:p>
        </p:txBody>
      </p:sp>
      <p:sp>
        <p:nvSpPr>
          <p:cNvPr id="4" name="TextBox 3"/>
          <p:cNvSpPr txBox="1"/>
          <p:nvPr/>
        </p:nvSpPr>
        <p:spPr>
          <a:xfrm>
            <a:off x="0" y="268100"/>
            <a:ext cx="9143999"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mn-lt"/>
                <a:cs typeface="Arial" panose="020B0604020202020204" pitchFamily="34" charset="0"/>
              </a:rPr>
              <a:t>Point of Contact</a:t>
            </a:r>
          </a:p>
        </p:txBody>
      </p:sp>
      <p:sp>
        <p:nvSpPr>
          <p:cNvPr id="5" name="TextBox 4"/>
          <p:cNvSpPr txBox="1"/>
          <p:nvPr/>
        </p:nvSpPr>
        <p:spPr>
          <a:xfrm>
            <a:off x="674419" y="1419345"/>
            <a:ext cx="7732957" cy="2523768"/>
          </a:xfrm>
          <a:prstGeom prst="rect">
            <a:avLst/>
          </a:prstGeom>
          <a:noFill/>
        </p:spPr>
        <p:txBody>
          <a:bodyPr wrap="square" rtlCol="0">
            <a:spAutoFit/>
          </a:bodyPr>
          <a:lstStyle/>
          <a:p>
            <a:pPr algn="ctr">
              <a:spcAft>
                <a:spcPts val="1200"/>
              </a:spcAft>
            </a:pPr>
            <a:r>
              <a:rPr lang="en-US" sz="3200" dirty="0">
                <a:solidFill>
                  <a:srgbClr val="002060"/>
                </a:solidFill>
                <a:latin typeface="+mn-lt"/>
                <a:cs typeface="Arial" pitchFamily="34" charset="0"/>
              </a:rPr>
              <a:t>Spencer Fain, Account Executive</a:t>
            </a:r>
          </a:p>
          <a:p>
            <a:pPr algn="ctr">
              <a:spcAft>
                <a:spcPts val="1200"/>
              </a:spcAft>
            </a:pPr>
            <a:r>
              <a:rPr lang="en-US" sz="3200" u="sng" dirty="0">
                <a:latin typeface="+mn-lt"/>
                <a:hlinkClick r:id="rId2"/>
              </a:rPr>
              <a:t>Spencer.k.Fain@hud.gov</a:t>
            </a:r>
            <a:endParaRPr lang="en-US" sz="3200" dirty="0">
              <a:latin typeface="+mn-lt"/>
            </a:endParaRPr>
          </a:p>
          <a:p>
            <a:pPr algn="ctr">
              <a:spcAft>
                <a:spcPts val="1200"/>
              </a:spcAft>
            </a:pPr>
            <a:endParaRPr lang="en-US" sz="3200" dirty="0">
              <a:solidFill>
                <a:srgbClr val="002060"/>
              </a:solidFill>
              <a:latin typeface="+mn-lt"/>
              <a:cs typeface="Arial" pitchFamily="34" charset="0"/>
            </a:endParaRPr>
          </a:p>
          <a:p>
            <a:pPr algn="ctr"/>
            <a:r>
              <a:rPr lang="en-US" sz="3200" dirty="0">
                <a:latin typeface="+mn-lt"/>
              </a:rPr>
              <a:t>303-839-2611</a:t>
            </a:r>
          </a:p>
        </p:txBody>
      </p:sp>
    </p:spTree>
    <p:extLst>
      <p:ext uri="{BB962C8B-B14F-4D97-AF65-F5344CB8AC3E}">
        <p14:creationId xmlns:p14="http://schemas.microsoft.com/office/powerpoint/2010/main" val="2645217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58528" y="3237018"/>
            <a:ext cx="7772400" cy="92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a:lstStyle>
          <a:p>
            <a:r>
              <a:rPr lang="en-US" sz="8000" b="1" dirty="0">
                <a:effectLst>
                  <a:outerShdw blurRad="38100" dist="38100" dir="2700000" algn="tl">
                    <a:srgbClr val="000000">
                      <a:alpha val="43137"/>
                    </a:srgbClr>
                  </a:outerShdw>
                </a:effectLst>
                <a:latin typeface="+mn-lt"/>
                <a:cs typeface="Arial" panose="020B0604020202020204" pitchFamily="34" charset="0"/>
              </a:rPr>
              <a:t>Thank you!</a:t>
            </a:r>
          </a:p>
        </p:txBody>
      </p:sp>
    </p:spTree>
    <p:extLst>
      <p:ext uri="{BB962C8B-B14F-4D97-AF65-F5344CB8AC3E}">
        <p14:creationId xmlns:p14="http://schemas.microsoft.com/office/powerpoint/2010/main" val="158804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18" y="264742"/>
            <a:ext cx="8229600" cy="1143000"/>
          </a:xfrm>
        </p:spPr>
        <p:txBody>
          <a:bodyPr/>
          <a:lstStyle/>
          <a:p>
            <a:r>
              <a:rPr lang="en-US" b="1" dirty="0">
                <a:effectLst>
                  <a:outerShdw blurRad="38100" dist="38100" dir="2700000" algn="tl">
                    <a:srgbClr val="000000">
                      <a:alpha val="43137"/>
                    </a:srgbClr>
                  </a:outerShdw>
                </a:effectLst>
              </a:rPr>
              <a:t>Multifamily West Region</a:t>
            </a:r>
          </a:p>
        </p:txBody>
      </p:sp>
      <p:sp>
        <p:nvSpPr>
          <p:cNvPr id="4" name="Slide Number Placeholder 3"/>
          <p:cNvSpPr>
            <a:spLocks noGrp="1"/>
          </p:cNvSpPr>
          <p:nvPr>
            <p:ph type="sldNum" sz="quarter" idx="12"/>
          </p:nvPr>
        </p:nvSpPr>
        <p:spPr/>
        <p:txBody>
          <a:bodyPr/>
          <a:lstStyle/>
          <a:p>
            <a:pPr algn="l"/>
            <a:fld id="{84685E14-3D72-4BDD-9376-7B3416E2E802}" type="slidenum">
              <a:rPr lang="en-US" smtClean="0"/>
              <a:pPr algn="l"/>
              <a:t>3</a:t>
            </a:fld>
            <a:endParaRPr lang="en-US"/>
          </a:p>
        </p:txBody>
      </p:sp>
      <p:sp>
        <p:nvSpPr>
          <p:cNvPr id="6" name="TextBox 5"/>
          <p:cNvSpPr txBox="1"/>
          <p:nvPr/>
        </p:nvSpPr>
        <p:spPr>
          <a:xfrm>
            <a:off x="3917482" y="1540042"/>
            <a:ext cx="4947385" cy="461665"/>
          </a:xfrm>
          <a:prstGeom prst="rect">
            <a:avLst/>
          </a:prstGeom>
          <a:noFill/>
        </p:spPr>
        <p:txBody>
          <a:bodyPr wrap="square" rtlCol="0">
            <a:spAutoFit/>
          </a:bodyPr>
          <a:lstStyle/>
          <a:p>
            <a:pPr algn="ctr"/>
            <a:r>
              <a:rPr lang="en-US" sz="2400" b="1" u="sng" dirty="0"/>
              <a:t>San Francisco Regional Center</a:t>
            </a:r>
          </a:p>
        </p:txBody>
      </p:sp>
      <p:sp>
        <p:nvSpPr>
          <p:cNvPr id="7" name="TextBox 6"/>
          <p:cNvSpPr txBox="1"/>
          <p:nvPr/>
        </p:nvSpPr>
        <p:spPr>
          <a:xfrm>
            <a:off x="4004109" y="2079057"/>
            <a:ext cx="2021306" cy="1323439"/>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solidFill>
                  <a:prstClr val="black"/>
                </a:solidFill>
              </a:rPr>
              <a:t>Alaska </a:t>
            </a:r>
          </a:p>
          <a:p>
            <a:pPr marL="342900" indent="-342900">
              <a:buFont typeface="Arial" panose="020B0604020202020204" pitchFamily="34" charset="0"/>
              <a:buChar char="•"/>
            </a:pPr>
            <a:r>
              <a:rPr lang="en-US" sz="2000" dirty="0">
                <a:solidFill>
                  <a:prstClr val="black"/>
                </a:solidFill>
              </a:rPr>
              <a:t>Oregon</a:t>
            </a:r>
          </a:p>
          <a:p>
            <a:pPr marL="342900" indent="-342900">
              <a:buFont typeface="Arial" panose="020B0604020202020204" pitchFamily="34" charset="0"/>
              <a:buChar char="•"/>
            </a:pPr>
            <a:r>
              <a:rPr lang="en-US" sz="2000" dirty="0">
                <a:solidFill>
                  <a:prstClr val="black"/>
                </a:solidFill>
              </a:rPr>
              <a:t>Idaho</a:t>
            </a:r>
          </a:p>
          <a:p>
            <a:pPr marL="342900" lvl="0" indent="-342900">
              <a:buFont typeface="Arial" panose="020B0604020202020204" pitchFamily="34" charset="0"/>
              <a:buChar char="•"/>
            </a:pPr>
            <a:endParaRPr lang="en-US" sz="2000" dirty="0">
              <a:solidFill>
                <a:prstClr val="black"/>
              </a:solidFill>
            </a:endParaRPr>
          </a:p>
        </p:txBody>
      </p:sp>
      <p:sp>
        <p:nvSpPr>
          <p:cNvPr id="8" name="TextBox 7"/>
          <p:cNvSpPr txBox="1"/>
          <p:nvPr/>
        </p:nvSpPr>
        <p:spPr>
          <a:xfrm>
            <a:off x="6391173" y="2079057"/>
            <a:ext cx="184805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prstClr val="black"/>
                </a:solidFill>
              </a:rPr>
              <a:t>California</a:t>
            </a:r>
          </a:p>
          <a:p>
            <a:pPr marL="285750" indent="-285750">
              <a:buFont typeface="Arial" panose="020B0604020202020204" pitchFamily="34" charset="0"/>
              <a:buChar char="•"/>
            </a:pPr>
            <a:r>
              <a:rPr lang="en-US" sz="2000" dirty="0">
                <a:solidFill>
                  <a:prstClr val="black"/>
                </a:solidFill>
              </a:rPr>
              <a:t>Nevada </a:t>
            </a:r>
          </a:p>
          <a:p>
            <a:pPr marL="285750" indent="-285750">
              <a:buFont typeface="Arial" panose="020B0604020202020204" pitchFamily="34" charset="0"/>
              <a:buChar char="•"/>
            </a:pPr>
            <a:r>
              <a:rPr lang="en-US" sz="2000" dirty="0">
                <a:solidFill>
                  <a:prstClr val="black"/>
                </a:solidFill>
              </a:rPr>
              <a:t>Hawaii</a:t>
            </a:r>
            <a:endParaRPr lang="en-US" sz="2000" dirty="0"/>
          </a:p>
        </p:txBody>
      </p:sp>
      <p:sp>
        <p:nvSpPr>
          <p:cNvPr id="9" name="TextBox 8"/>
          <p:cNvSpPr txBox="1"/>
          <p:nvPr/>
        </p:nvSpPr>
        <p:spPr>
          <a:xfrm>
            <a:off x="3917481" y="3438586"/>
            <a:ext cx="4947385" cy="461665"/>
          </a:xfrm>
          <a:prstGeom prst="rect">
            <a:avLst/>
          </a:prstGeom>
          <a:noFill/>
        </p:spPr>
        <p:txBody>
          <a:bodyPr wrap="square" rtlCol="0">
            <a:spAutoFit/>
          </a:bodyPr>
          <a:lstStyle/>
          <a:p>
            <a:pPr algn="ctr"/>
            <a:r>
              <a:rPr lang="en-US" sz="2400" b="1" u="sng" dirty="0"/>
              <a:t>Denver Satellite Office</a:t>
            </a:r>
          </a:p>
        </p:txBody>
      </p:sp>
      <p:sp>
        <p:nvSpPr>
          <p:cNvPr id="10" name="TextBox 9"/>
          <p:cNvSpPr txBox="1"/>
          <p:nvPr/>
        </p:nvSpPr>
        <p:spPr>
          <a:xfrm>
            <a:off x="4004109" y="4137173"/>
            <a:ext cx="2122371" cy="1323439"/>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solidFill>
                  <a:prstClr val="black"/>
                </a:solidFill>
              </a:rPr>
              <a:t>Arizona</a:t>
            </a:r>
          </a:p>
          <a:p>
            <a:pPr marL="342900" lvl="0" indent="-342900">
              <a:buFont typeface="Arial" panose="020B0604020202020204" pitchFamily="34" charset="0"/>
              <a:buChar char="•"/>
            </a:pPr>
            <a:r>
              <a:rPr lang="en-US" sz="2000" dirty="0">
                <a:solidFill>
                  <a:prstClr val="black"/>
                </a:solidFill>
              </a:rPr>
              <a:t>Washington</a:t>
            </a:r>
            <a:endParaRPr lang="en-US" sz="2200" b="1" dirty="0">
              <a:solidFill>
                <a:srgbClr val="00B050"/>
              </a:solidFill>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n-US" sz="2000" dirty="0">
                <a:solidFill>
                  <a:prstClr val="black"/>
                </a:solidFill>
              </a:rPr>
              <a:t>Utah</a:t>
            </a:r>
          </a:p>
          <a:p>
            <a:pPr marL="342900" lvl="0" indent="-342900">
              <a:buFont typeface="Arial" panose="020B0604020202020204" pitchFamily="34" charset="0"/>
              <a:buChar char="•"/>
            </a:pPr>
            <a:r>
              <a:rPr lang="en-US" sz="2000" dirty="0">
                <a:solidFill>
                  <a:prstClr val="black"/>
                </a:solidFill>
              </a:rPr>
              <a:t>Colorado</a:t>
            </a:r>
          </a:p>
        </p:txBody>
      </p:sp>
      <p:sp>
        <p:nvSpPr>
          <p:cNvPr id="11" name="TextBox 10"/>
          <p:cNvSpPr txBox="1"/>
          <p:nvPr/>
        </p:nvSpPr>
        <p:spPr>
          <a:xfrm>
            <a:off x="6391173" y="4139490"/>
            <a:ext cx="2117557"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prstClr val="black"/>
                </a:solidFill>
              </a:rPr>
              <a:t>Wyoming</a:t>
            </a:r>
          </a:p>
          <a:p>
            <a:pPr marL="285750" indent="-285750">
              <a:buFont typeface="Arial" panose="020B0604020202020204" pitchFamily="34" charset="0"/>
              <a:buChar char="•"/>
            </a:pPr>
            <a:r>
              <a:rPr lang="en-US" sz="2000" dirty="0">
                <a:solidFill>
                  <a:prstClr val="black"/>
                </a:solidFill>
              </a:rPr>
              <a:t>Montana </a:t>
            </a:r>
          </a:p>
          <a:p>
            <a:pPr marL="285750" indent="-285750">
              <a:buFont typeface="Arial" panose="020B0604020202020204" pitchFamily="34" charset="0"/>
              <a:buChar char="•"/>
            </a:pPr>
            <a:r>
              <a:rPr lang="en-US" sz="2000" dirty="0">
                <a:solidFill>
                  <a:prstClr val="black"/>
                </a:solidFill>
              </a:rPr>
              <a:t>North Dakota</a:t>
            </a:r>
          </a:p>
          <a:p>
            <a:pPr marL="285750" indent="-285750">
              <a:buFont typeface="Arial" panose="020B0604020202020204" pitchFamily="34" charset="0"/>
              <a:buChar char="•"/>
            </a:pPr>
            <a:r>
              <a:rPr lang="en-US" sz="2000" dirty="0">
                <a:solidFill>
                  <a:prstClr val="black"/>
                </a:solidFill>
              </a:rPr>
              <a:t>South Dakota</a:t>
            </a:r>
            <a:endParaRPr lang="en-US" sz="2000" dirty="0"/>
          </a:p>
        </p:txBody>
      </p:sp>
      <p:pic>
        <p:nvPicPr>
          <p:cNvPr id="13"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2317" t="25589" r="43589" b="14850"/>
          <a:stretch/>
        </p:blipFill>
        <p:spPr bwMode="auto">
          <a:xfrm>
            <a:off x="164820" y="1618839"/>
            <a:ext cx="3752662" cy="403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3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1EDEB52-82E3-4105-9DD2-370A14A8BB5D}" type="slidenum">
              <a:rPr lang="en-US" smtClean="0"/>
              <a:pPr/>
              <a:t>4</a:t>
            </a:fld>
            <a:endParaRPr lang="en-US"/>
          </a:p>
        </p:txBody>
      </p:sp>
      <p:sp>
        <p:nvSpPr>
          <p:cNvPr id="4" name="TextBox 3"/>
          <p:cNvSpPr txBox="1"/>
          <p:nvPr/>
        </p:nvSpPr>
        <p:spPr>
          <a:xfrm>
            <a:off x="130629" y="1464906"/>
            <a:ext cx="1073020" cy="895739"/>
          </a:xfrm>
          <a:prstGeom prst="rect">
            <a:avLst/>
          </a:prstGeom>
          <a:solidFill>
            <a:schemeClr val="bg1"/>
          </a:solidFill>
          <a:ln>
            <a:solidFill>
              <a:schemeClr val="bg1"/>
            </a:solidFill>
          </a:ln>
        </p:spPr>
        <p:txBody>
          <a:bodyPr wrap="square" rtlCol="0">
            <a:spAutoFit/>
          </a:bodyPr>
          <a:lstStyle/>
          <a:p>
            <a:endParaRPr lang="en-US" dirty="0"/>
          </a:p>
        </p:txBody>
      </p:sp>
      <p:pic>
        <p:nvPicPr>
          <p:cNvPr id="2" name="Picture 1"/>
          <p:cNvPicPr>
            <a:picLocks noChangeAspect="1"/>
          </p:cNvPicPr>
          <p:nvPr/>
        </p:nvPicPr>
        <p:blipFill rotWithShape="1">
          <a:blip r:embed="rId2"/>
          <a:srcRect l="24828" t="20828" r="24138" b="13353"/>
          <a:stretch/>
        </p:blipFill>
        <p:spPr>
          <a:xfrm>
            <a:off x="472966" y="271589"/>
            <a:ext cx="8213834" cy="5955789"/>
          </a:xfrm>
          <a:prstGeom prst="rect">
            <a:avLst/>
          </a:prstGeom>
        </p:spPr>
      </p:pic>
    </p:spTree>
    <p:extLst>
      <p:ext uri="{BB962C8B-B14F-4D97-AF65-F5344CB8AC3E}">
        <p14:creationId xmlns:p14="http://schemas.microsoft.com/office/powerpoint/2010/main" val="242891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7B4898-D986-4756-BCEF-CF79C8043C9C}" type="slidenum">
              <a:rPr lang="en-US" smtClean="0"/>
              <a:pPr/>
              <a:t>5</a:t>
            </a:fld>
            <a:endParaRPr lang="en-US"/>
          </a:p>
        </p:txBody>
      </p:sp>
      <p:pic>
        <p:nvPicPr>
          <p:cNvPr id="3" name="Picture 2"/>
          <p:cNvPicPr>
            <a:picLocks noChangeAspect="1"/>
          </p:cNvPicPr>
          <p:nvPr/>
        </p:nvPicPr>
        <p:blipFill rotWithShape="1">
          <a:blip r:embed="rId2"/>
          <a:srcRect l="24517" t="19488" r="25465" b="14138"/>
          <a:stretch/>
        </p:blipFill>
        <p:spPr>
          <a:xfrm>
            <a:off x="520259" y="94596"/>
            <a:ext cx="8163595" cy="6090558"/>
          </a:xfrm>
          <a:prstGeom prst="rect">
            <a:avLst/>
          </a:prstGeom>
        </p:spPr>
      </p:pic>
    </p:spTree>
    <p:extLst>
      <p:ext uri="{BB962C8B-B14F-4D97-AF65-F5344CB8AC3E}">
        <p14:creationId xmlns:p14="http://schemas.microsoft.com/office/powerpoint/2010/main" val="304168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6200"/>
            <a:ext cx="9143999" cy="646331"/>
          </a:xfrm>
          <a:prstGeom prst="rect">
            <a:avLst/>
          </a:prstGeom>
          <a:noFill/>
        </p:spPr>
        <p:txBody>
          <a:bodyPr wrap="square" rtlCol="0">
            <a:spAutoFit/>
          </a:bodyPr>
          <a:lstStyle/>
          <a:p>
            <a:pPr algn="ctr"/>
            <a:endParaRPr lang="en-US" sz="3600" u="sng" dirty="0">
              <a:latin typeface="Arial" panose="020B0604020202020204" pitchFamily="34" charset="0"/>
              <a:cs typeface="Arial" panose="020B0604020202020204" pitchFamily="34" charset="0"/>
            </a:endParaRPr>
          </a:p>
        </p:txBody>
      </p:sp>
      <p:sp>
        <p:nvSpPr>
          <p:cNvPr id="9" name="TextBox 8"/>
          <p:cNvSpPr txBox="1"/>
          <p:nvPr/>
        </p:nvSpPr>
        <p:spPr>
          <a:xfrm>
            <a:off x="697675" y="838200"/>
            <a:ext cx="7772400" cy="338554"/>
          </a:xfrm>
          <a:prstGeom prst="rect">
            <a:avLst/>
          </a:prstGeom>
          <a:noFill/>
        </p:spPr>
        <p:txBody>
          <a:bodyPr wrap="square" rtlCol="0">
            <a:spAutoFit/>
          </a:bodyPr>
          <a:lstStyle/>
          <a:p>
            <a:pPr marL="857250" lvl="1" indent="-400050">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2" name="Rectangle 1"/>
          <p:cNvSpPr/>
          <p:nvPr/>
        </p:nvSpPr>
        <p:spPr>
          <a:xfrm>
            <a:off x="1752600" y="528373"/>
            <a:ext cx="5578366" cy="1446550"/>
          </a:xfrm>
          <a:prstGeom prst="rect">
            <a:avLst/>
          </a:prstGeom>
        </p:spPr>
        <p:txBody>
          <a:bodyPr wrap="square">
            <a:spAutoFit/>
          </a:bodyPr>
          <a:lstStyle/>
          <a:p>
            <a:pPr algn="ctr"/>
            <a:r>
              <a:rPr lang="en-US" sz="4400" b="1" dirty="0">
                <a:effectLst>
                  <a:outerShdw blurRad="38100" dist="38100" dir="2700000" algn="tl">
                    <a:srgbClr val="000000">
                      <a:alpha val="43137"/>
                    </a:srgbClr>
                  </a:outerShdw>
                </a:effectLst>
                <a:latin typeface="+mn-lt"/>
              </a:rPr>
              <a:t>Multifamily Updated Risk-Based Model</a:t>
            </a:r>
          </a:p>
        </p:txBody>
      </p:sp>
      <p:sp>
        <p:nvSpPr>
          <p:cNvPr id="3" name="TextBox 2"/>
          <p:cNvSpPr txBox="1"/>
          <p:nvPr/>
        </p:nvSpPr>
        <p:spPr>
          <a:xfrm>
            <a:off x="914401" y="1974923"/>
            <a:ext cx="6979298" cy="3600986"/>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mn-lt"/>
              </a:rPr>
              <a:t>Minimize loss to the insurance fund</a:t>
            </a:r>
          </a:p>
          <a:p>
            <a:pPr marL="457200" indent="-457200">
              <a:buFont typeface="Arial" panose="020B0604020202020204" pitchFamily="34" charset="0"/>
              <a:buChar char="•"/>
            </a:pPr>
            <a:endParaRPr lang="en-US" sz="3000" dirty="0">
              <a:latin typeface="+mn-lt"/>
            </a:endParaRPr>
          </a:p>
          <a:p>
            <a:pPr marL="457200" indent="-457200">
              <a:buFont typeface="Arial" panose="020B0604020202020204" pitchFamily="34" charset="0"/>
              <a:buChar char="•"/>
            </a:pPr>
            <a:r>
              <a:rPr lang="en-US" sz="3000" dirty="0">
                <a:latin typeface="+mn-lt"/>
              </a:rPr>
              <a:t>Ensure safe, decent and sanitary housing through maintaining physical standards</a:t>
            </a:r>
          </a:p>
          <a:p>
            <a:pPr marL="457200" indent="-457200">
              <a:buFont typeface="Arial" panose="020B0604020202020204" pitchFamily="34" charset="0"/>
              <a:buChar char="•"/>
            </a:pPr>
            <a:endParaRPr lang="en-US" sz="3000" dirty="0">
              <a:latin typeface="+mn-lt"/>
            </a:endParaRPr>
          </a:p>
          <a:p>
            <a:pPr marL="457200" indent="-457200">
              <a:buFont typeface="Arial" panose="020B0604020202020204" pitchFamily="34" charset="0"/>
              <a:buChar char="•"/>
            </a:pPr>
            <a:r>
              <a:rPr lang="en-US" sz="3000" dirty="0">
                <a:latin typeface="+mn-lt"/>
              </a:rPr>
              <a:t>Preserve the stock of affordable housing units</a:t>
            </a:r>
            <a:endParaRPr lang="en-US" sz="3000" dirty="0">
              <a:latin typeface="+mj-lt"/>
            </a:endParaRPr>
          </a:p>
          <a:p>
            <a:endParaRPr lang="en-US" dirty="0"/>
          </a:p>
        </p:txBody>
      </p:sp>
    </p:spTree>
    <p:extLst>
      <p:ext uri="{BB962C8B-B14F-4D97-AF65-F5344CB8AC3E}">
        <p14:creationId xmlns:p14="http://schemas.microsoft.com/office/powerpoint/2010/main" val="3533123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83" y="212270"/>
            <a:ext cx="8229600" cy="963387"/>
          </a:xfrm>
        </p:spPr>
        <p:txBody>
          <a:bodyPr/>
          <a:lstStyle/>
          <a:p>
            <a:r>
              <a:rPr lang="en-US" b="1" dirty="0">
                <a:effectLst>
                  <a:outerShdw blurRad="38100" dist="38100" dir="2700000" algn="tl">
                    <a:srgbClr val="000000">
                      <a:alpha val="43137"/>
                    </a:srgbClr>
                  </a:outerShdw>
                </a:effectLst>
              </a:rPr>
              <a:t>Submit Requests Electronically</a:t>
            </a:r>
          </a:p>
        </p:txBody>
      </p:sp>
      <p:sp>
        <p:nvSpPr>
          <p:cNvPr id="3" name="Slide Number Placeholder 2"/>
          <p:cNvSpPr>
            <a:spLocks noGrp="1"/>
          </p:cNvSpPr>
          <p:nvPr>
            <p:ph type="sldNum" sz="quarter" idx="12"/>
          </p:nvPr>
        </p:nvSpPr>
        <p:spPr/>
        <p:txBody>
          <a:bodyPr/>
          <a:lstStyle/>
          <a:p>
            <a:fld id="{6B374B5D-F0B1-401E-A582-88D3E501ED21}" type="slidenum">
              <a:rPr lang="en-US" smtClean="0"/>
              <a:pPr/>
              <a:t>7</a:t>
            </a:fld>
            <a:endParaRPr lang="en-US"/>
          </a:p>
        </p:txBody>
      </p:sp>
      <p:sp>
        <p:nvSpPr>
          <p:cNvPr id="4" name="Rectangle 3"/>
          <p:cNvSpPr/>
          <p:nvPr/>
        </p:nvSpPr>
        <p:spPr>
          <a:xfrm>
            <a:off x="401216" y="1025721"/>
            <a:ext cx="8341567" cy="5355312"/>
          </a:xfrm>
          <a:prstGeom prst="rect">
            <a:avLst/>
          </a:prstGeom>
        </p:spPr>
        <p:txBody>
          <a:bodyPr wrap="square">
            <a:spAutoFit/>
          </a:bodyPr>
          <a:lstStyle/>
          <a:p>
            <a:r>
              <a:rPr lang="en-US" dirty="0">
                <a:latin typeface="+mn-lt"/>
              </a:rPr>
              <a:t>We encourage all requests for processing to be submitted to our centralized mailboxes rather than directly to your HUD Account Executive or via paper mail. </a:t>
            </a:r>
          </a:p>
          <a:p>
            <a:r>
              <a:rPr lang="en-US" sz="1600" b="1" dirty="0">
                <a:latin typeface="+mn-lt"/>
              </a:rPr>
              <a:t> </a:t>
            </a:r>
            <a:endParaRPr lang="en-US" sz="1600" dirty="0">
              <a:latin typeface="+mn-lt"/>
            </a:endParaRPr>
          </a:p>
          <a:p>
            <a:pPr marL="285750" indent="-285750">
              <a:buFont typeface="Arial" panose="020B0604020202020204" pitchFamily="34" charset="0"/>
              <a:buChar char="•"/>
            </a:pPr>
            <a:r>
              <a:rPr lang="en-US" dirty="0">
                <a:latin typeface="+mn-lt"/>
              </a:rPr>
              <a:t>Properties located in AZ, CO, MT, ND, SD, UT, WA or WY, send requests to   							</a:t>
            </a:r>
            <a:r>
              <a:rPr lang="en-US" sz="2000" dirty="0">
                <a:latin typeface="+mn-lt"/>
                <a:hlinkClick r:id="rId2"/>
              </a:rPr>
              <a:t>DEN.Incoming@hud.gov</a:t>
            </a:r>
            <a:r>
              <a:rPr lang="en-US" sz="2400" dirty="0">
                <a:latin typeface="+mn-lt"/>
              </a:rPr>
              <a:t> </a:t>
            </a:r>
          </a:p>
          <a:p>
            <a:pPr marL="285750" indent="-285750">
              <a:buFont typeface="Arial" panose="020B0604020202020204" pitchFamily="34" charset="0"/>
              <a:buChar char="•"/>
            </a:pPr>
            <a:r>
              <a:rPr lang="en-US" dirty="0">
                <a:latin typeface="+mn-lt"/>
              </a:rPr>
              <a:t>Format the subject line as follows: </a:t>
            </a:r>
          </a:p>
          <a:p>
            <a:pPr algn="ctr"/>
            <a:r>
              <a:rPr lang="en-US" b="1" dirty="0">
                <a:effectLst>
                  <a:outerShdw blurRad="38100" dist="38100" dir="2700000" algn="tl">
                    <a:srgbClr val="000000">
                      <a:alpha val="43137"/>
                    </a:srgbClr>
                  </a:outerShdw>
                </a:effectLst>
                <a:latin typeface="+mn-lt"/>
              </a:rPr>
              <a:t>Request Type, Project Name, FHA # or Contract # </a:t>
            </a:r>
          </a:p>
          <a:p>
            <a:pPr algn="ctr"/>
            <a:endParaRPr lang="en-US" sz="1400" dirty="0">
              <a:latin typeface="+mn-lt"/>
            </a:endParaRPr>
          </a:p>
          <a:p>
            <a:pPr marL="285750" indent="-285750">
              <a:buFont typeface="Arial" panose="020B0604020202020204" pitchFamily="34" charset="0"/>
              <a:buChar char="•"/>
            </a:pPr>
            <a:r>
              <a:rPr lang="en-US" dirty="0">
                <a:latin typeface="+mn-lt"/>
              </a:rPr>
              <a:t>To reduce email duplication and to ensure that our office properly logs your request, please do </a:t>
            </a:r>
            <a:r>
              <a:rPr lang="en-US" b="1" dirty="0">
                <a:latin typeface="+mn-lt"/>
              </a:rPr>
              <a:t>not</a:t>
            </a:r>
            <a:r>
              <a:rPr lang="en-US" dirty="0">
                <a:latin typeface="+mn-lt"/>
              </a:rPr>
              <a:t> send a copy to your HUD Account Executive.  </a:t>
            </a:r>
          </a:p>
          <a:p>
            <a:endParaRPr lang="en-US" sz="1400" dirty="0">
              <a:latin typeface="+mn-lt"/>
            </a:endParaRPr>
          </a:p>
          <a:p>
            <a:r>
              <a:rPr lang="en-US" b="1" dirty="0">
                <a:latin typeface="+mn-lt"/>
              </a:rPr>
              <a:t>Request Types</a:t>
            </a:r>
            <a:endParaRPr lang="en-US" dirty="0">
              <a:latin typeface="+mn-lt"/>
            </a:endParaRPr>
          </a:p>
          <a:p>
            <a:pPr marL="285750" indent="-285750">
              <a:buFont typeface="Arial" panose="020B0604020202020204" pitchFamily="34" charset="0"/>
              <a:buChar char="•"/>
            </a:pPr>
            <a:r>
              <a:rPr lang="en-US" dirty="0">
                <a:latin typeface="+mn-lt"/>
              </a:rPr>
              <a:t>All types of requests will be accepted at these mailboxes.  Examples include:</a:t>
            </a:r>
          </a:p>
          <a:p>
            <a:pPr marL="742950" lvl="1" indent="-285750">
              <a:buFont typeface="Arial" panose="020B0604020202020204" pitchFamily="34" charset="0"/>
              <a:buChar char="•"/>
            </a:pPr>
            <a:r>
              <a:rPr lang="en-US" dirty="0">
                <a:latin typeface="+mn-lt"/>
              </a:rPr>
              <a:t>Exigent Health &amp; Safety (EH&amp;S) certifications </a:t>
            </a:r>
          </a:p>
          <a:p>
            <a:pPr marL="742950" lvl="1" indent="-285750">
              <a:buFont typeface="Arial" panose="020B0604020202020204" pitchFamily="34" charset="0"/>
              <a:buChar char="•"/>
            </a:pPr>
            <a:r>
              <a:rPr lang="en-US" dirty="0">
                <a:latin typeface="+mn-lt"/>
              </a:rPr>
              <a:t>Management certifications </a:t>
            </a:r>
          </a:p>
          <a:p>
            <a:pPr marL="742950" lvl="1" indent="-285750">
              <a:buFont typeface="Arial" panose="020B0604020202020204" pitchFamily="34" charset="0"/>
              <a:buChar char="•"/>
            </a:pPr>
            <a:r>
              <a:rPr lang="en-US" dirty="0">
                <a:latin typeface="+mn-lt"/>
              </a:rPr>
              <a:t>Reserve for Replacement (R4R) releases </a:t>
            </a:r>
          </a:p>
          <a:p>
            <a:pPr marL="742950" lvl="1" indent="-285750">
              <a:buFont typeface="Arial" panose="020B0604020202020204" pitchFamily="34" charset="0"/>
              <a:buChar char="•"/>
            </a:pPr>
            <a:r>
              <a:rPr lang="en-US" dirty="0">
                <a:latin typeface="+mn-lt"/>
              </a:rPr>
              <a:t>FASS responses</a:t>
            </a:r>
          </a:p>
          <a:p>
            <a:r>
              <a:rPr lang="en-US" sz="1600" dirty="0">
                <a:latin typeface="+mn-lt"/>
              </a:rPr>
              <a:t> </a:t>
            </a:r>
          </a:p>
          <a:p>
            <a:pPr algn="ctr"/>
            <a:r>
              <a:rPr lang="en-US" sz="2000" dirty="0">
                <a:latin typeface="+mn-lt"/>
              </a:rPr>
              <a:t>Account Executives will continue to handle all technical assistance requests.</a:t>
            </a:r>
            <a:endParaRPr lang="en-US" sz="2000" dirty="0">
              <a:effectLst/>
              <a:latin typeface="+mn-lt"/>
            </a:endParaRPr>
          </a:p>
        </p:txBody>
      </p:sp>
    </p:spTree>
    <p:extLst>
      <p:ext uri="{BB962C8B-B14F-4D97-AF65-F5344CB8AC3E}">
        <p14:creationId xmlns:p14="http://schemas.microsoft.com/office/powerpoint/2010/main" val="171563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16A623-DF9C-4F24-BF83-4CF7E5DB0F83}" type="slidenum">
              <a:rPr lang="en-US" smtClean="0"/>
              <a:pPr/>
              <a:t>8</a:t>
            </a:fld>
            <a:endParaRPr lang="en-US"/>
          </a:p>
        </p:txBody>
      </p:sp>
      <p:pic>
        <p:nvPicPr>
          <p:cNvPr id="3" name="Picture 2"/>
          <p:cNvPicPr>
            <a:picLocks noChangeAspect="1"/>
          </p:cNvPicPr>
          <p:nvPr/>
        </p:nvPicPr>
        <p:blipFill rotWithShape="1">
          <a:blip r:embed="rId2"/>
          <a:srcRect l="23367" t="18662" r="24796" b="12628"/>
          <a:stretch/>
        </p:blipFill>
        <p:spPr>
          <a:xfrm>
            <a:off x="765110" y="269804"/>
            <a:ext cx="7613779" cy="5676900"/>
          </a:xfrm>
          <a:prstGeom prst="rect">
            <a:avLst/>
          </a:prstGeom>
        </p:spPr>
      </p:pic>
      <p:sp>
        <p:nvSpPr>
          <p:cNvPr id="4" name="Rectangle 3"/>
          <p:cNvSpPr/>
          <p:nvPr/>
        </p:nvSpPr>
        <p:spPr>
          <a:xfrm>
            <a:off x="354556" y="5873624"/>
            <a:ext cx="8808097" cy="338554"/>
          </a:xfrm>
          <a:prstGeom prst="rect">
            <a:avLst/>
          </a:prstGeom>
        </p:spPr>
        <p:txBody>
          <a:bodyPr wrap="square">
            <a:spAutoFit/>
          </a:bodyPr>
          <a:lstStyle/>
          <a:p>
            <a:r>
              <a:rPr lang="en-US" sz="1600" b="1" dirty="0">
                <a:effectLst>
                  <a:outerShdw blurRad="38100" dist="38100" dir="2700000" algn="tl">
                    <a:srgbClr val="000000">
                      <a:alpha val="43137"/>
                    </a:srgbClr>
                  </a:outerShdw>
                </a:effectLst>
              </a:rPr>
              <a:t>https://portal.hud.gov/hudportal/HUD?src=/states/shared/working/west/mf/ownmgmt/ae</a:t>
            </a:r>
          </a:p>
        </p:txBody>
      </p:sp>
    </p:spTree>
    <p:extLst>
      <p:ext uri="{BB962C8B-B14F-4D97-AF65-F5344CB8AC3E}">
        <p14:creationId xmlns:p14="http://schemas.microsoft.com/office/powerpoint/2010/main" val="305043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18" y="264742"/>
            <a:ext cx="8229600" cy="1143000"/>
          </a:xfrm>
        </p:spPr>
        <p:txBody>
          <a:bodyPr/>
          <a:lstStyle/>
          <a:p>
            <a:r>
              <a:rPr lang="en-US" b="1" dirty="0">
                <a:effectLst>
                  <a:outerShdw blurRad="38100" dist="38100" dir="2700000" algn="tl">
                    <a:srgbClr val="000000">
                      <a:alpha val="43137"/>
                    </a:srgbClr>
                  </a:outerShdw>
                </a:effectLst>
              </a:rPr>
              <a:t>Multifamily West Region Grants</a:t>
            </a:r>
          </a:p>
        </p:txBody>
      </p:sp>
      <p:sp>
        <p:nvSpPr>
          <p:cNvPr id="4" name="Slide Number Placeholder 3"/>
          <p:cNvSpPr>
            <a:spLocks noGrp="1"/>
          </p:cNvSpPr>
          <p:nvPr>
            <p:ph type="sldNum" sz="quarter" idx="12"/>
          </p:nvPr>
        </p:nvSpPr>
        <p:spPr/>
        <p:txBody>
          <a:bodyPr/>
          <a:lstStyle/>
          <a:p>
            <a:pPr algn="l"/>
            <a:fld id="{84685E14-3D72-4BDD-9376-7B3416E2E802}" type="slidenum">
              <a:rPr lang="en-US" smtClean="0"/>
              <a:pPr algn="l"/>
              <a:t>9</a:t>
            </a:fld>
            <a:endParaRPr lang="en-US"/>
          </a:p>
        </p:txBody>
      </p:sp>
      <p:sp>
        <p:nvSpPr>
          <p:cNvPr id="6" name="TextBox 5"/>
          <p:cNvSpPr txBox="1"/>
          <p:nvPr/>
        </p:nvSpPr>
        <p:spPr>
          <a:xfrm>
            <a:off x="317241" y="1250557"/>
            <a:ext cx="8444204" cy="4893647"/>
          </a:xfrm>
          <a:prstGeom prst="rect">
            <a:avLst/>
          </a:prstGeom>
          <a:noFill/>
        </p:spPr>
        <p:txBody>
          <a:bodyPr wrap="square" rtlCol="0">
            <a:spAutoFit/>
          </a:bodyPr>
          <a:lstStyle/>
          <a:p>
            <a:r>
              <a:rPr lang="en-US" sz="2400" dirty="0">
                <a:latin typeface="+mn-lt"/>
                <a:ea typeface="Tahoma" panose="020B0604030504040204" pitchFamily="34" charset="0"/>
                <a:cs typeface="Tahoma" panose="020B0604030504040204" pitchFamily="34" charset="0"/>
              </a:rPr>
              <a:t>Grant Specialists servicing all grants in the 14 states of the West Region are located in the Denver Satellite Office.</a:t>
            </a:r>
          </a:p>
          <a:p>
            <a:endParaRPr lang="en-US" dirty="0">
              <a:latin typeface="+mn-lt"/>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200" dirty="0">
                <a:latin typeface="+mn-lt"/>
                <a:ea typeface="Tahoma" panose="020B0604030504040204" pitchFamily="34" charset="0"/>
                <a:cs typeface="Tahoma" panose="020B0604030504040204" pitchFamily="34" charset="0"/>
              </a:rPr>
              <a:t>All grants-related correspondence should be sent to </a:t>
            </a:r>
            <a:r>
              <a:rPr lang="en-US" sz="2200" u="sng" dirty="0">
                <a:latin typeface="+mn-lt"/>
                <a:ea typeface="Tahoma" panose="020B0604030504040204" pitchFamily="34" charset="0"/>
                <a:cs typeface="Tahoma" panose="020B0604030504040204" pitchFamily="34" charset="0"/>
                <a:hlinkClick r:id="rId2"/>
              </a:rPr>
              <a:t>West.grants@HUD.gov</a:t>
            </a:r>
            <a:r>
              <a:rPr lang="en-US" sz="2200" dirty="0">
                <a:latin typeface="+mn-lt"/>
                <a:ea typeface="Tahoma" panose="020B0604030504040204" pitchFamily="34" charset="0"/>
                <a:cs typeface="Tahoma" panose="020B0604030504040204" pitchFamily="34" charset="0"/>
              </a:rPr>
              <a:t>  </a:t>
            </a:r>
          </a:p>
          <a:p>
            <a:pPr marL="342900" indent="-342900">
              <a:buFont typeface="Arial" panose="020B0604020202020204" pitchFamily="34" charset="0"/>
              <a:buChar char="•"/>
            </a:pPr>
            <a:r>
              <a:rPr lang="en-US" sz="2200" dirty="0">
                <a:latin typeface="+mn-lt"/>
                <a:ea typeface="Tahoma" panose="020B0604030504040204" pitchFamily="34" charset="0"/>
                <a:cs typeface="Tahoma" panose="020B0604030504040204" pitchFamily="34" charset="0"/>
              </a:rPr>
              <a:t>For grants located in </a:t>
            </a:r>
            <a:r>
              <a:rPr lang="en-US" sz="2200" dirty="0">
                <a:latin typeface="+mn-lt"/>
              </a:rPr>
              <a:t>Washington, Oregon, Idaho, Montana, Wyoming, North Dakota, South Dakota, Colorado, please contact Darlene   Matushefske,  </a:t>
            </a:r>
            <a:r>
              <a:rPr lang="en-US" sz="2200" u="sng" dirty="0">
                <a:latin typeface="+mn-lt"/>
                <a:hlinkClick r:id="rId3"/>
              </a:rPr>
              <a:t>Darlene.s.matushefske@hud.gov</a:t>
            </a:r>
            <a:r>
              <a:rPr lang="en-US" sz="2200" dirty="0">
                <a:latin typeface="+mn-lt"/>
              </a:rPr>
              <a:t>, 303-672-5474</a:t>
            </a:r>
          </a:p>
          <a:p>
            <a:pPr marL="342900" indent="-342900">
              <a:buFont typeface="Arial" panose="020B0604020202020204" pitchFamily="34" charset="0"/>
              <a:buChar char="•"/>
            </a:pPr>
            <a:r>
              <a:rPr lang="en-US" sz="2200" dirty="0">
                <a:latin typeface="+mn-lt"/>
              </a:rPr>
              <a:t>For grants located in California, Nevada, Utah, Arizona, Guam, Hawaii, Alaska, please contact Rhonda Horn, </a:t>
            </a:r>
            <a:r>
              <a:rPr lang="en-US" sz="2200" u="sng" dirty="0">
                <a:latin typeface="+mn-lt"/>
                <a:hlinkClick r:id="rId4"/>
              </a:rPr>
              <a:t>Rhonda.l.horn2@hud.gov</a:t>
            </a:r>
            <a:r>
              <a:rPr lang="en-US" sz="2200" dirty="0">
                <a:latin typeface="+mn-lt"/>
              </a:rPr>
              <a:t>, 303-675-1608</a:t>
            </a:r>
          </a:p>
          <a:p>
            <a:pPr marL="342900" indent="-342900">
              <a:buFont typeface="Arial" panose="020B0604020202020204" pitchFamily="34" charset="0"/>
              <a:buChar char="•"/>
            </a:pPr>
            <a:r>
              <a:rPr lang="en-US" sz="2200" dirty="0">
                <a:latin typeface="+mn-lt"/>
                <a:ea typeface="Tahoma" panose="020B0604030504040204" pitchFamily="34" charset="0"/>
                <a:cs typeface="Tahoma" panose="020B0604030504040204" pitchFamily="34" charset="0"/>
              </a:rPr>
              <a:t>Sign up for the West Region Grants mailing list at:  </a:t>
            </a:r>
            <a:r>
              <a:rPr lang="en-US" sz="2400" u="sng" dirty="0">
                <a:latin typeface="+mn-lt"/>
                <a:ea typeface="Tahoma" panose="020B0604030504040204" pitchFamily="34" charset="0"/>
                <a:cs typeface="Tahoma" panose="020B0604030504040204" pitchFamily="34" charset="0"/>
                <a:hlinkClick r:id="rId5"/>
              </a:rPr>
              <a:t>https://portal.hud.gov/hudportal/HUD?src=/subscribe/signup&amp;listname=West%20Region%20Grants</a:t>
            </a:r>
            <a:endParaRPr lang="en-US" sz="2400" u="sng"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822582"/>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8aeb726-f5b5-4fb2-bbe6-f03a4755e5e8">HUDMFWESTREG-22-824</_dlc_DocId>
    <_dlc_DocIdUrl xmlns="e8aeb726-f5b5-4fb2-bbe6-f03a4755e5e8">
      <Url>http://hudsharepoint.hud.gov/sites/mfwestreg/Denver/Am/_layouts/DocIdRedir.aspx?ID=HUDMFWESTREG-22-824</Url>
      <Description>HUDMFWESTREG-22-824</Description>
    </_dlc_DocIdUrl>
    <_dlc_DocIdPersistId xmlns="e8aeb726-f5b5-4fb2-bbe6-f03a4755e5e8"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5B97844907DA645AC0DE77CDF34787D" ma:contentTypeVersion="0" ma:contentTypeDescription="Create a new document." ma:contentTypeScope="" ma:versionID="d139a3f02d6852c2d8c3f61118b1b762">
  <xsd:schema xmlns:xsd="http://www.w3.org/2001/XMLSchema" xmlns:xs="http://www.w3.org/2001/XMLSchema" xmlns:p="http://schemas.microsoft.com/office/2006/metadata/properties" xmlns:ns2="e8aeb726-f5b5-4fb2-bbe6-f03a4755e5e8" targetNamespace="http://schemas.microsoft.com/office/2006/metadata/properties" ma:root="true" ma:fieldsID="77be3326659116e7cb862bc0f9e0c322" ns2:_="">
    <xsd:import namespace="e8aeb726-f5b5-4fb2-bbe6-f03a4755e5e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eb726-f5b5-4fb2-bbe6-f03a4755e5e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_"/>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88366B-AC90-4484-8404-7597EAB8F209}">
  <ds:schemaRef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e8aeb726-f5b5-4fb2-bbe6-f03a4755e5e8"/>
    <ds:schemaRef ds:uri="http://www.w3.org/XML/1998/namespace"/>
  </ds:schemaRefs>
</ds:datastoreItem>
</file>

<file path=customXml/itemProps2.xml><?xml version="1.0" encoding="utf-8"?>
<ds:datastoreItem xmlns:ds="http://schemas.openxmlformats.org/officeDocument/2006/customXml" ds:itemID="{D1609E3A-B5EE-4F65-81F8-435EAB630E33}">
  <ds:schemaRefs>
    <ds:schemaRef ds:uri="http://schemas.microsoft.com/sharepoint/events"/>
  </ds:schemaRefs>
</ds:datastoreItem>
</file>

<file path=customXml/itemProps3.xml><?xml version="1.0" encoding="utf-8"?>
<ds:datastoreItem xmlns:ds="http://schemas.openxmlformats.org/officeDocument/2006/customXml" ds:itemID="{22A6387F-5130-47C6-A735-D426177130E4}">
  <ds:schemaRefs>
    <ds:schemaRef ds:uri="http://schemas.microsoft.com/sharepoint/v3/contenttype/forms"/>
  </ds:schemaRefs>
</ds:datastoreItem>
</file>

<file path=customXml/itemProps4.xml><?xml version="1.0" encoding="utf-8"?>
<ds:datastoreItem xmlns:ds="http://schemas.openxmlformats.org/officeDocument/2006/customXml" ds:itemID="{C4AC80BB-3528-4F3A-9E06-15EAC7086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aeb726-f5b5-4fb2-bbe6-f03a4755e5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HSNG PPT Template_March 21-2013</Template>
  <TotalTime>2826</TotalTime>
  <Words>1418</Words>
  <Application>Microsoft Office PowerPoint</Application>
  <PresentationFormat>On-screen Show (4:3)</PresentationFormat>
  <Paragraphs>199</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Tahoma</vt:lpstr>
      <vt:lpstr>Times New Roman</vt:lpstr>
      <vt:lpstr>Wingdings</vt:lpstr>
      <vt:lpstr>Template</vt:lpstr>
      <vt:lpstr>MF HUD Update</vt:lpstr>
      <vt:lpstr>Implementing MFT Business Model</vt:lpstr>
      <vt:lpstr>Multifamily West Region</vt:lpstr>
      <vt:lpstr>PowerPoint Presentation</vt:lpstr>
      <vt:lpstr>PowerPoint Presentation</vt:lpstr>
      <vt:lpstr>PowerPoint Presentation</vt:lpstr>
      <vt:lpstr>Submit Requests Electronically</vt:lpstr>
      <vt:lpstr>PowerPoint Presentation</vt:lpstr>
      <vt:lpstr>Multifamily West Region Grants</vt:lpstr>
      <vt:lpstr>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HUD Homeless Preference and HUD Notice 2013-21 </vt:lpstr>
      <vt:lpstr>PowerPoint Presentation</vt:lpstr>
      <vt:lpstr>PowerPoint Presentation</vt:lpstr>
      <vt:lpstr>PowerPoint Presentation</vt:lpstr>
      <vt:lpstr>PowerPoint Presentation</vt:lpstr>
    </vt:vector>
  </TitlesOfParts>
  <Company>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Kaelin</dc:creator>
  <cp:lastModifiedBy>Hearty, Eileen M</cp:lastModifiedBy>
  <cp:revision>136</cp:revision>
  <dcterms:created xsi:type="dcterms:W3CDTF">2014-01-30T18:49:31Z</dcterms:created>
  <dcterms:modified xsi:type="dcterms:W3CDTF">2017-05-19T18:40:16Z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0x01010085B97844907DA645AC0DE77CDF34787D</vt:lpwstr>
  </property>
  <property fmtid="{D5CDD505-2E9C-101B-9397-08002B2CF9AE}" pid="4" name="_dlc_DocIdItemGuid">
    <vt:lpwstr>459c309c-b00e-4766-a797-8e811ef99c65</vt:lpwstr>
  </property>
  <property fmtid="{D5CDD505-2E9C-101B-9397-08002B2CF9AE}" pid="5" name="xd_ProgID">
    <vt:lpwstr/>
  </property>
  <property fmtid="{D5CDD505-2E9C-101B-9397-08002B2CF9AE}" pid="6" name="TemplateUrl">
    <vt:lpwstr/>
  </property>
  <property fmtid="{D5CDD505-2E9C-101B-9397-08002B2CF9AE}" pid="7" name="Order">
    <vt:r8>82400</vt:r8>
  </property>
</Properties>
</file>