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5" r:id="rId2"/>
    <p:sldId id="282" r:id="rId3"/>
    <p:sldId id="266" r:id="rId4"/>
    <p:sldId id="260" r:id="rId5"/>
    <p:sldId id="262" r:id="rId6"/>
    <p:sldId id="263" r:id="rId7"/>
    <p:sldId id="283" r:id="rId8"/>
    <p:sldId id="267" r:id="rId9"/>
    <p:sldId id="261" r:id="rId10"/>
    <p:sldId id="269" r:id="rId11"/>
    <p:sldId id="273" r:id="rId12"/>
    <p:sldId id="275" r:id="rId13"/>
    <p:sldId id="284" r:id="rId14"/>
    <p:sldId id="279" r:id="rId15"/>
    <p:sldId id="274" r:id="rId16"/>
    <p:sldId id="268" r:id="rId17"/>
    <p:sldId id="276" r:id="rId18"/>
    <p:sldId id="277" r:id="rId19"/>
    <p:sldId id="271" r:id="rId20"/>
    <p:sldId id="264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E1A9D-83EB-4572-BDCC-D3F23B17A5A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8C222-FAE5-4212-9668-C3D8AA0A1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0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522BB-7438-4D8D-8EAA-E09DBEB2644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BBBA0-4074-4528-8135-116ABAA14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2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01D4-4ADF-4A33-A37B-8D52BDD5B35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168-3A2B-41BE-8DD2-AD7ABAB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5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01D4-4ADF-4A33-A37B-8D52BDD5B35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168-3A2B-41BE-8DD2-AD7ABAB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01D4-4ADF-4A33-A37B-8D52BDD5B35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168-3A2B-41BE-8DD2-AD7ABAB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9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01D4-4ADF-4A33-A37B-8D52BDD5B35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168-3A2B-41BE-8DD2-AD7ABAB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9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01D4-4ADF-4A33-A37B-8D52BDD5B35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168-3A2B-41BE-8DD2-AD7ABAB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8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01D4-4ADF-4A33-A37B-8D52BDD5B35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168-3A2B-41BE-8DD2-AD7ABAB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3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01D4-4ADF-4A33-A37B-8D52BDD5B35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168-3A2B-41BE-8DD2-AD7ABAB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9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01D4-4ADF-4A33-A37B-8D52BDD5B35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168-3A2B-41BE-8DD2-AD7ABAB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01D4-4ADF-4A33-A37B-8D52BDD5B35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168-3A2B-41BE-8DD2-AD7ABAB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01D4-4ADF-4A33-A37B-8D52BDD5B35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168-3A2B-41BE-8DD2-AD7ABAB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2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01D4-4ADF-4A33-A37B-8D52BDD5B35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F168-3A2B-41BE-8DD2-AD7ABAB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4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901D4-4ADF-4A33-A37B-8D52BDD5B35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F168-3A2B-41BE-8DD2-AD7ABAB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5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A52AC5-0D7D-45FE-8812-1D795F3BAF9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740616"/>
            <a:ext cx="9144000" cy="3339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INTRODUCTION 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</a:rPr>
              <a:t>TO 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</a:rPr>
              <a:t>MINDFULNESS </a:t>
            </a:r>
          </a:p>
        </p:txBody>
      </p:sp>
    </p:spTree>
    <p:extLst>
      <p:ext uri="{BB962C8B-B14F-4D97-AF65-F5344CB8AC3E}">
        <p14:creationId xmlns:p14="http://schemas.microsoft.com/office/powerpoint/2010/main" val="278947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C1C96A-59D1-4636-83D9-2E7DC1FCA5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69685"/>
            <a:ext cx="7886700" cy="511863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400" dirty="0">
                <a:solidFill>
                  <a:schemeClr val="bg1"/>
                </a:solidFill>
              </a:rPr>
              <a:t>How was this exercise?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5400" dirty="0">
                <a:solidFill>
                  <a:schemeClr val="bg1"/>
                </a:solidFill>
              </a:rPr>
              <a:t>What did you notice?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5400" dirty="0">
                <a:solidFill>
                  <a:schemeClr val="bg1"/>
                </a:solidFill>
              </a:rPr>
              <a:t>How can it help?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3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11BC78-ACED-4DAF-8D8A-B64F40AF0A3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65693"/>
            <a:ext cx="7886700" cy="435133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1500" dirty="0">
                <a:solidFill>
                  <a:schemeClr val="bg1"/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55236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11BC78-ACED-4DAF-8D8A-B64F40AF0A3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65693"/>
            <a:ext cx="7886700" cy="435133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1500" dirty="0">
                <a:solidFill>
                  <a:schemeClr val="bg1"/>
                </a:solidFill>
              </a:rPr>
              <a:t>AWARENESS</a:t>
            </a:r>
          </a:p>
        </p:txBody>
      </p:sp>
    </p:spTree>
    <p:extLst>
      <p:ext uri="{BB962C8B-B14F-4D97-AF65-F5344CB8AC3E}">
        <p14:creationId xmlns:p14="http://schemas.microsoft.com/office/powerpoint/2010/main" val="181957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682BE4D-4936-4649-9AE9-8DEC601C0C4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47915-C612-4B8C-B450-07271DCF8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0" y="404728"/>
            <a:ext cx="9087633" cy="608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93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813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3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11BC78-ACED-4DAF-8D8A-B64F40AF0A38}"/>
              </a:ext>
            </a:extLst>
          </p:cNvPr>
          <p:cNvSpPr/>
          <p:nvPr/>
        </p:nvSpPr>
        <p:spPr>
          <a:xfrm>
            <a:off x="6263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65693"/>
            <a:ext cx="7886700" cy="5528428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Biologically based reactions that organize an individual’s response to </a:t>
            </a:r>
            <a:r>
              <a:rPr lang="en-US" sz="3600">
                <a:solidFill>
                  <a:schemeClr val="bg1"/>
                </a:solidFill>
              </a:rPr>
              <a:t>important events and are composed of a…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bg1"/>
                </a:solidFill>
              </a:rPr>
              <a:t>Physiological response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bg1"/>
                </a:solidFill>
              </a:rPr>
              <a:t>Subjective experience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bg1"/>
                </a:solidFill>
              </a:rPr>
              <a:t>Expressive behavior</a:t>
            </a:r>
          </a:p>
        </p:txBody>
      </p:sp>
    </p:spTree>
    <p:extLst>
      <p:ext uri="{BB962C8B-B14F-4D97-AF65-F5344CB8AC3E}">
        <p14:creationId xmlns:p14="http://schemas.microsoft.com/office/powerpoint/2010/main" val="4004735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dy emotions">
            <a:extLst>
              <a:ext uri="{FF2B5EF4-FFF2-40B4-BE49-F238E27FC236}">
                <a16:creationId xmlns:a16="http://schemas.microsoft.com/office/drawing/2014/main" id="{E02D72E3-F760-4D11-86A4-3966FB5819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8" y="237994"/>
            <a:ext cx="8906006" cy="6620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951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C1C96A-59D1-4636-83D9-2E7DC1FCA5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32" y="869685"/>
            <a:ext cx="7369218" cy="511863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400" b="1" dirty="0">
                <a:solidFill>
                  <a:schemeClr val="bg1"/>
                </a:solidFill>
              </a:rPr>
              <a:t>S</a:t>
            </a:r>
            <a:r>
              <a:rPr lang="en-US" sz="5400" dirty="0">
                <a:solidFill>
                  <a:schemeClr val="bg1"/>
                </a:solidFill>
              </a:rPr>
              <a:t> top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5400" b="1" dirty="0">
                <a:solidFill>
                  <a:schemeClr val="bg1"/>
                </a:solidFill>
              </a:rPr>
              <a:t>T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ake</a:t>
            </a:r>
            <a:r>
              <a:rPr lang="en-US" sz="5400" dirty="0">
                <a:solidFill>
                  <a:schemeClr val="bg1"/>
                </a:solidFill>
              </a:rPr>
              <a:t> a breath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5400" b="1" dirty="0">
                <a:solidFill>
                  <a:schemeClr val="bg1"/>
                </a:solidFill>
              </a:rPr>
              <a:t>O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bserve</a:t>
            </a:r>
            <a:endParaRPr lang="en-US" sz="54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5400" b="1" dirty="0">
                <a:solidFill>
                  <a:schemeClr val="bg1"/>
                </a:solidFill>
              </a:rPr>
              <a:t>P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roceed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86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C1C96A-59D1-4636-83D9-2E7DC1FCA5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69685"/>
            <a:ext cx="7886700" cy="511863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400" dirty="0">
                <a:solidFill>
                  <a:schemeClr val="bg1"/>
                </a:solidFill>
              </a:rPr>
              <a:t>How was this exercise?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5400" dirty="0">
                <a:solidFill>
                  <a:schemeClr val="bg1"/>
                </a:solidFill>
              </a:rPr>
              <a:t>How can it help?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5400" dirty="0">
                <a:solidFill>
                  <a:schemeClr val="bg1"/>
                </a:solidFill>
              </a:rPr>
              <a:t>When would you use it?</a:t>
            </a:r>
          </a:p>
        </p:txBody>
      </p:sp>
    </p:spTree>
    <p:extLst>
      <p:ext uri="{BB962C8B-B14F-4D97-AF65-F5344CB8AC3E}">
        <p14:creationId xmlns:p14="http://schemas.microsoft.com/office/powerpoint/2010/main" val="1763224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11BC78-ACED-4DAF-8D8A-B64F40AF0A3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65693"/>
            <a:ext cx="7886700" cy="435133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3800" dirty="0">
                <a:solidFill>
                  <a:schemeClr val="bg1"/>
                </a:solidFill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310040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C1C96A-59D1-4636-83D9-2E7DC1FCA5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69685"/>
            <a:ext cx="7886700" cy="511863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solidFill>
                  <a:schemeClr val="bg1"/>
                </a:solidFill>
              </a:rPr>
              <a:t>Have you ever been in a mental state that was not effective for the situation?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solidFill>
                  <a:schemeClr val="bg1"/>
                </a:solidFill>
              </a:rPr>
              <a:t>When did you notice, if at all? 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solidFill>
                  <a:schemeClr val="bg1"/>
                </a:solidFill>
              </a:rPr>
              <a:t>Would the situation have been different if you caught it earlier?</a:t>
            </a:r>
          </a:p>
        </p:txBody>
      </p:sp>
    </p:spTree>
    <p:extLst>
      <p:ext uri="{BB962C8B-B14F-4D97-AF65-F5344CB8AC3E}">
        <p14:creationId xmlns:p14="http://schemas.microsoft.com/office/powerpoint/2010/main" val="1406973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1AA3D8-9403-46C2-A508-F4DE1C49EA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WHAT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Pick one: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Focused attention training, 1 min daily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Mindful email every time you check your email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STOP, at least once daily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One breath, at least once daily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6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1AA3D8-9403-46C2-A508-F4DE1C49EA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231" y="1117904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solidFill>
                  <a:schemeClr val="bg1"/>
                </a:solidFill>
              </a:rPr>
              <a:t>What is one thing I learned?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solidFill>
                  <a:schemeClr val="bg1"/>
                </a:solidFill>
              </a:rPr>
              <a:t>What is one thing I am inspired to do now?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4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2A6486-C918-480B-A417-CC0FCEE83D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1200" y="1117600"/>
            <a:ext cx="7937500" cy="5164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dirty="0"/>
              <a:t>Define mindfulness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Learn the science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Two areas for practice</a:t>
            </a:r>
          </a:p>
          <a:p>
            <a:pPr marL="1200150" lvl="1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/>
              <a:t>Attention</a:t>
            </a:r>
          </a:p>
          <a:p>
            <a:pPr marL="1200150" lvl="1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/>
              <a:t>Awareness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8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11BC78-ACED-4DAF-8D8A-B64F40AF0A3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65693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chemeClr val="bg1"/>
                </a:solidFill>
              </a:rPr>
              <a:t>The awareness that arises from paying attention</a:t>
            </a:r>
          </a:p>
          <a:p>
            <a:pPr lvl="1"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</a:rPr>
              <a:t>On purpose</a:t>
            </a:r>
          </a:p>
          <a:p>
            <a:pPr lvl="1"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</a:rPr>
              <a:t>In the present moment</a:t>
            </a:r>
          </a:p>
          <a:p>
            <a:pPr lvl="1"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</a:rPr>
              <a:t>Without judgement</a:t>
            </a:r>
          </a:p>
        </p:txBody>
      </p:sp>
    </p:spTree>
    <p:extLst>
      <p:ext uri="{BB962C8B-B14F-4D97-AF65-F5344CB8AC3E}">
        <p14:creationId xmlns:p14="http://schemas.microsoft.com/office/powerpoint/2010/main" val="218785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625" r="9872"/>
          <a:stretch/>
        </p:blipFill>
        <p:spPr>
          <a:xfrm>
            <a:off x="0" y="-9435"/>
            <a:ext cx="9144000" cy="69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2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algn="ctr"/>
            <a:r>
              <a:rPr lang="en-US" sz="4000" b="1" dirty="0"/>
              <a:t>Meditation </a:t>
            </a:r>
            <a:r>
              <a:rPr lang="en-US" sz="4000" b="1" dirty="0">
                <a:solidFill>
                  <a:schemeClr val="bg1"/>
                </a:solidFill>
                <a:ea typeface="Arial"/>
                <a:cs typeface="Arial"/>
              </a:rPr>
              <a:t>↑ </a:t>
            </a:r>
            <a:r>
              <a:rPr lang="en-US" sz="4000" b="1" dirty="0">
                <a:solidFill>
                  <a:schemeClr val="bg1"/>
                </a:solidFill>
                <a:cs typeface="Arial"/>
              </a:rPr>
              <a:t>Cortical Thickness</a:t>
            </a:r>
            <a:endParaRPr lang="en-US" sz="4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308100" y="1015999"/>
            <a:ext cx="6769101" cy="5520267"/>
            <a:chOff x="15480" y="1508136"/>
            <a:chExt cx="5626130" cy="52422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1" b="818"/>
            <a:stretch/>
          </p:blipFill>
          <p:spPr>
            <a:xfrm>
              <a:off x="15480" y="1529660"/>
              <a:ext cx="5626130" cy="52207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3057" y="1508136"/>
              <a:ext cx="1140982" cy="730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570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C4873C-9BF3-4E3B-9D4A-BA53D5F421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algn="ctr"/>
            <a:endParaRPr lang="en-US" sz="40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9B91DA-098C-4BCB-9051-17220A1B9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6550"/>
            <a:ext cx="7886700" cy="972185"/>
          </a:xfrm>
        </p:spPr>
        <p:txBody>
          <a:bodyPr anchor="b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Corporate programs shown to improve productivity, performance, and resilience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C85EAA-567C-4A0F-9FD6-B36CD83FF705}"/>
              </a:ext>
            </a:extLst>
          </p:cNvPr>
          <p:cNvSpPr/>
          <p:nvPr/>
        </p:nvSpPr>
        <p:spPr>
          <a:xfrm>
            <a:off x="847812" y="2025650"/>
            <a:ext cx="1841500" cy="1165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Aetna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327B7E-FA28-4C0C-8CAE-D88804D0F608}"/>
              </a:ext>
            </a:extLst>
          </p:cNvPr>
          <p:cNvSpPr/>
          <p:nvPr/>
        </p:nvSpPr>
        <p:spPr>
          <a:xfrm>
            <a:off x="847812" y="3475146"/>
            <a:ext cx="1841500" cy="1165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 industry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D1CF35-B099-442D-8D3E-45D3904B36A4}"/>
              </a:ext>
            </a:extLst>
          </p:cNvPr>
          <p:cNvSpPr/>
          <p:nvPr/>
        </p:nvSpPr>
        <p:spPr>
          <a:xfrm>
            <a:off x="847812" y="4981009"/>
            <a:ext cx="1841500" cy="1165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Office based middle managers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4885DF-FDF2-41CE-910C-D5D6C8869475}"/>
              </a:ext>
            </a:extLst>
          </p:cNvPr>
          <p:cNvSpPr/>
          <p:nvPr/>
        </p:nvSpPr>
        <p:spPr>
          <a:xfrm>
            <a:off x="2695574" y="2025650"/>
            <a:ext cx="5579745" cy="1165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Increase in productivity:</a:t>
            </a:r>
            <a:r>
              <a:rPr lang="en-US" sz="1200" dirty="0">
                <a:solidFill>
                  <a:schemeClr val="tx1"/>
                </a:solidFill>
              </a:rPr>
              <a:t> Gain of 62 minutes per week in productivity, valued at $3,000 per employee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Reduction in stress: </a:t>
            </a:r>
            <a:r>
              <a:rPr lang="en-US" sz="1200" dirty="0">
                <a:solidFill>
                  <a:schemeClr val="tx1"/>
                </a:solidFill>
              </a:rPr>
              <a:t>36% decrease in perceived stress and improvements in heart rate measurements, suggesting bodies were better equipped to manage stress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Improved physical health: </a:t>
            </a:r>
            <a:r>
              <a:rPr lang="en-US" sz="1200" dirty="0">
                <a:solidFill>
                  <a:schemeClr val="tx1"/>
                </a:solidFill>
              </a:rPr>
              <a:t>7% lower health care costs</a:t>
            </a:r>
          </a:p>
          <a:p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D08696-5528-4CB4-A15A-66B45C71EBDC}"/>
              </a:ext>
            </a:extLst>
          </p:cNvPr>
          <p:cNvSpPr/>
          <p:nvPr/>
        </p:nvSpPr>
        <p:spPr>
          <a:xfrm>
            <a:off x="2695574" y="3475146"/>
            <a:ext cx="5579745" cy="1165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For employees working in emotionally demanding jobs, mindfulness</a:t>
            </a:r>
            <a:endParaRPr lang="en-US" sz="12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promotes </a:t>
            </a:r>
            <a:r>
              <a:rPr lang="en-US" sz="1200" b="1" dirty="0">
                <a:solidFill>
                  <a:schemeClr val="tx1"/>
                </a:solidFill>
              </a:rPr>
              <a:t>job satisfaction</a:t>
            </a: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helps</a:t>
            </a:r>
            <a:r>
              <a:rPr lang="en-US" sz="1200" b="1" dirty="0">
                <a:solidFill>
                  <a:schemeClr val="tx1"/>
                </a:solidFill>
              </a:rPr>
              <a:t> prevent burnout </a:t>
            </a:r>
            <a:r>
              <a:rPr lang="en-US" sz="1200" dirty="0">
                <a:solidFill>
                  <a:schemeClr val="tx1"/>
                </a:solidFill>
              </a:rPr>
              <a:t>in terms of emotional exhaustion</a:t>
            </a:r>
          </a:p>
          <a:p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396B32-64E6-48E1-92A9-B005661CCC52}"/>
              </a:ext>
            </a:extLst>
          </p:cNvPr>
          <p:cNvSpPr/>
          <p:nvPr/>
        </p:nvSpPr>
        <p:spPr>
          <a:xfrm>
            <a:off x="2695573" y="3008227"/>
            <a:ext cx="2708531" cy="18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Source: American Psychological Association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8318E8-F7D7-4500-8168-6CF4356EC4C1}"/>
              </a:ext>
            </a:extLst>
          </p:cNvPr>
          <p:cNvSpPr/>
          <p:nvPr/>
        </p:nvSpPr>
        <p:spPr>
          <a:xfrm>
            <a:off x="2695573" y="4455299"/>
            <a:ext cx="2708531" cy="18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Source: </a:t>
            </a:r>
            <a:r>
              <a:rPr lang="en-US" sz="800" dirty="0" err="1">
                <a:solidFill>
                  <a:schemeClr val="tx1"/>
                </a:solidFill>
              </a:rPr>
              <a:t>Hülsheger</a:t>
            </a:r>
            <a:r>
              <a:rPr lang="en-US" sz="800" dirty="0">
                <a:solidFill>
                  <a:schemeClr val="tx1"/>
                </a:solidFill>
              </a:rPr>
              <a:t> et al, 2012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0CA08E-5C5F-4680-896A-3C911A72B21D}"/>
              </a:ext>
            </a:extLst>
          </p:cNvPr>
          <p:cNvSpPr/>
          <p:nvPr/>
        </p:nvSpPr>
        <p:spPr>
          <a:xfrm>
            <a:off x="2695574" y="4981009"/>
            <a:ext cx="5579745" cy="1165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Improvements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work related stress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job satisfaction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psychological distress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employer related job performance</a:t>
            </a:r>
          </a:p>
          <a:p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CD8A5A-1347-4C8F-88D5-D9BFA996995F}"/>
              </a:ext>
            </a:extLst>
          </p:cNvPr>
          <p:cNvSpPr/>
          <p:nvPr/>
        </p:nvSpPr>
        <p:spPr>
          <a:xfrm>
            <a:off x="2695573" y="5954442"/>
            <a:ext cx="2708531" cy="18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Source: Shonin et al, 2014</a:t>
            </a:r>
          </a:p>
        </p:txBody>
      </p:sp>
    </p:spTree>
    <p:extLst>
      <p:ext uri="{BB962C8B-B14F-4D97-AF65-F5344CB8AC3E}">
        <p14:creationId xmlns:p14="http://schemas.microsoft.com/office/powerpoint/2010/main" val="333315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11BC78-ACED-4DAF-8D8A-B64F40AF0A3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65693"/>
            <a:ext cx="7886700" cy="435133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1500" dirty="0">
                <a:solidFill>
                  <a:schemeClr val="bg1"/>
                </a:solidFill>
              </a:rPr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50685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C1C96A-59D1-4636-83D9-2E7DC1FCA5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848" y="1193801"/>
            <a:ext cx="7886700" cy="5118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</a:rPr>
              <a:t>  Notice breath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</a:rPr>
              <a:t>  Mind wanders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</a:rPr>
              <a:t>  Notice mind wanders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</a:rPr>
              <a:t>  Return attention to breath</a:t>
            </a:r>
          </a:p>
        </p:txBody>
      </p:sp>
      <p:sp>
        <p:nvSpPr>
          <p:cNvPr id="4" name="Arc 3"/>
          <p:cNvSpPr/>
          <p:nvPr/>
        </p:nvSpPr>
        <p:spPr>
          <a:xfrm rot="2436642" flipH="1" flipV="1">
            <a:off x="907399" y="695197"/>
            <a:ext cx="4189771" cy="5058159"/>
          </a:xfrm>
          <a:prstGeom prst="arc">
            <a:avLst/>
          </a:prstGeom>
          <a:ln w="762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59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3129</TotalTime>
  <Words>329</Words>
  <Application>Microsoft Office PowerPoint</Application>
  <PresentationFormat>On-screen Show (4:3)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Corporate programs shown to improve productivity, performance, and resilience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NOW?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Wien</dc:creator>
  <cp:lastModifiedBy>Andrew Wien</cp:lastModifiedBy>
  <cp:revision>9</cp:revision>
  <dcterms:created xsi:type="dcterms:W3CDTF">2017-05-15T17:17:42Z</dcterms:created>
  <dcterms:modified xsi:type="dcterms:W3CDTF">2018-05-17T14:18:40Z</dcterms:modified>
</cp:coreProperties>
</file>