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364" r:id="rId3"/>
    <p:sldId id="624" r:id="rId4"/>
    <p:sldId id="574" r:id="rId5"/>
    <p:sldId id="575" r:id="rId6"/>
    <p:sldId id="576" r:id="rId7"/>
    <p:sldId id="617" r:id="rId8"/>
    <p:sldId id="597" r:id="rId9"/>
    <p:sldId id="625" r:id="rId10"/>
    <p:sldId id="598" r:id="rId11"/>
    <p:sldId id="599" r:id="rId12"/>
    <p:sldId id="613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4C9E9D"/>
    <a:srgbClr val="F79646"/>
    <a:srgbClr val="2D139D"/>
    <a:srgbClr val="F3393D"/>
    <a:srgbClr val="E8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77040" autoAdjust="0"/>
  </p:normalViewPr>
  <p:slideViewPr>
    <p:cSldViewPr>
      <p:cViewPr varScale="1">
        <p:scale>
          <a:sx n="84" d="100"/>
          <a:sy n="84" d="100"/>
        </p:scale>
        <p:origin x="-6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pdata\data\Research%20and%20Program%20Evaluation\Reports\Program%20Reports\FY%2013\Annual%20Report\Support\FY%202013%20Annual%20Report%20Support%20-%20Sexual%20Ori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ia.scanlon\AppData\Local\Microsoft\Windows\Temporary%20Internet%20Files\Content.Outlook\VR3ZSQ7Q\Housing%20charts%20FY%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Sexual </a:t>
            </a:r>
            <a:r>
              <a:rPr lang="en-US" dirty="0" smtClean="0">
                <a:solidFill>
                  <a:schemeClr val="tx1"/>
                </a:solidFill>
              </a:rPr>
              <a:t>Orientation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Ethnicity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22301924759405076"/>
                  <c:y val="-9.3841134441528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6F-4DC8-8151-979B1826A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'Demographic Shelter breakdown'!$B$3:$B$4</c:f>
              <c:strCache>
                <c:ptCount val="2"/>
                <c:pt idx="0">
                  <c:v>Hispanic/Latino</c:v>
                </c:pt>
                <c:pt idx="1">
                  <c:v>Non-Hispanic/Latino</c:v>
                </c:pt>
              </c:strCache>
            </c:strRef>
          </c:cat>
          <c:val>
            <c:numRef>
              <c:f>'Demographic Shelter breakdown'!$C$3:$C$4</c:f>
              <c:numCache>
                <c:formatCode>General</c:formatCode>
                <c:ptCount val="2"/>
                <c:pt idx="0">
                  <c:v>43</c:v>
                </c:pt>
                <c:pt idx="1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6F-4DC8-8151-979B1826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79002624671916"/>
          <c:y val="0.47677748614756488"/>
          <c:w val="0.40054330708661423"/>
          <c:h val="0.1898476232137649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Gender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4535162486132533"/>
                  <c:y val="5.0801800132878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7-4A79-91F1-5F5794FF4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'Demographic Shelter breakdown'!$B$7:$B$10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  <c:pt idx="3">
                  <c:v>Does not identify as Male, Female or Transgender</c:v>
                </c:pt>
              </c:strCache>
            </c:strRef>
          </c:cat>
          <c:val>
            <c:numRef>
              <c:f>'Demographic Shelter breakdown'!$C$7:$C$10</c:f>
              <c:numCache>
                <c:formatCode>General</c:formatCode>
                <c:ptCount val="4"/>
                <c:pt idx="0">
                  <c:v>90</c:v>
                </c:pt>
                <c:pt idx="1">
                  <c:v>59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E7-4A79-91F1-5F5794FF4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41337229753498"/>
          <c:y val="0.12900395154516978"/>
          <c:w val="0.39717082239720031"/>
          <c:h val="0.857728929717118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'Demographic Shelter breakdown'!$B$21:$B$26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Native Hawaiian/Pacific Islander</c:v>
                </c:pt>
                <c:pt idx="3">
                  <c:v>US Indian/Alaska Native</c:v>
                </c:pt>
                <c:pt idx="4">
                  <c:v>White</c:v>
                </c:pt>
                <c:pt idx="5">
                  <c:v>Mixed Race </c:v>
                </c:pt>
              </c:strCache>
            </c:strRef>
          </c:cat>
          <c:val>
            <c:numRef>
              <c:f>'Demographic Shelter breakdown'!$C$21:$C$26</c:f>
              <c:numCache>
                <c:formatCode>0%</c:formatCode>
                <c:ptCount val="6"/>
                <c:pt idx="0">
                  <c:v>0.01</c:v>
                </c:pt>
                <c:pt idx="1">
                  <c:v>0.17</c:v>
                </c:pt>
                <c:pt idx="2">
                  <c:v>0.01</c:v>
                </c:pt>
                <c:pt idx="3">
                  <c:v>0.06</c:v>
                </c:pt>
                <c:pt idx="4">
                  <c:v>0.6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6E-49D2-9453-1FBC42668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08992"/>
        <c:axId val="42710528"/>
      </c:barChart>
      <c:catAx>
        <c:axId val="42708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710528"/>
        <c:crosses val="autoZero"/>
        <c:auto val="1"/>
        <c:lblAlgn val="ctr"/>
        <c:lblOffset val="100"/>
        <c:noMultiLvlLbl val="0"/>
      </c:catAx>
      <c:valAx>
        <c:axId val="42710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270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Age Breakdown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Sheet6!$N$32</c:f>
              <c:strCache>
                <c:ptCount val="1"/>
                <c:pt idx="0">
                  <c:v>FY16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Sheet6!$M$33:$M$35</c:f>
              <c:strCache>
                <c:ptCount val="3"/>
                <c:pt idx="0">
                  <c:v>Under 18</c:v>
                </c:pt>
                <c:pt idx="1">
                  <c:v>18-20</c:v>
                </c:pt>
                <c:pt idx="2">
                  <c:v>21-24</c:v>
                </c:pt>
              </c:strCache>
            </c:strRef>
          </c:cat>
          <c:val>
            <c:numRef>
              <c:f>Sheet6!$N$33:$N$35</c:f>
              <c:numCache>
                <c:formatCode>0%</c:formatCode>
                <c:ptCount val="3"/>
                <c:pt idx="0">
                  <c:v>0.1</c:v>
                </c:pt>
                <c:pt idx="1">
                  <c:v>0.55000000000000004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Sheet6!$O$32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Sheet6!$M$33:$M$35</c:f>
              <c:strCache>
                <c:ptCount val="3"/>
                <c:pt idx="0">
                  <c:v>Under 18</c:v>
                </c:pt>
                <c:pt idx="1">
                  <c:v>18-20</c:v>
                </c:pt>
                <c:pt idx="2">
                  <c:v>21-24</c:v>
                </c:pt>
              </c:strCache>
            </c:strRef>
          </c:cat>
          <c:val>
            <c:numRef>
              <c:f>Sheet6!$O$33:$O$35</c:f>
              <c:numCache>
                <c:formatCode>0%</c:formatCode>
                <c:ptCount val="3"/>
                <c:pt idx="0">
                  <c:v>0.06</c:v>
                </c:pt>
                <c:pt idx="1">
                  <c:v>0.49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05216"/>
        <c:axId val="34106752"/>
      </c:barChart>
      <c:catAx>
        <c:axId val="3410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106752"/>
        <c:crosses val="autoZero"/>
        <c:auto val="1"/>
        <c:lblAlgn val="ctr"/>
        <c:lblOffset val="100"/>
        <c:noMultiLvlLbl val="0"/>
      </c:catAx>
      <c:valAx>
        <c:axId val="34106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105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Housing Exits vs Safe Exits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Number of Exits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Sheet1!$C$38:$C$41</c:f>
              <c:strCache>
                <c:ptCount val="4"/>
                <c:pt idx="0">
                  <c:v>CoC Rapid Re-Housing</c:v>
                </c:pt>
                <c:pt idx="1">
                  <c:v>Homeless Prevention</c:v>
                </c:pt>
                <c:pt idx="2">
                  <c:v>Rapid Re-Housing</c:v>
                </c:pt>
                <c:pt idx="3">
                  <c:v>Permanent Supportive Housing</c:v>
                </c:pt>
              </c:strCache>
            </c:strRef>
          </c:cat>
          <c:val>
            <c:numRef>
              <c:f>Sheet1!$D$38:$D$41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Sheet1!$E$37</c:f>
              <c:strCache>
                <c:ptCount val="1"/>
                <c:pt idx="0">
                  <c:v>Number of Safe Exits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Sheet1!$C$38:$C$41</c:f>
              <c:strCache>
                <c:ptCount val="4"/>
                <c:pt idx="0">
                  <c:v>CoC Rapid Re-Housing</c:v>
                </c:pt>
                <c:pt idx="1">
                  <c:v>Homeless Prevention</c:v>
                </c:pt>
                <c:pt idx="2">
                  <c:v>Rapid Re-Housing</c:v>
                </c:pt>
                <c:pt idx="3">
                  <c:v>Permanent Supportive Housing</c:v>
                </c:pt>
              </c:strCache>
            </c:strRef>
          </c:cat>
          <c:val>
            <c:numRef>
              <c:f>Sheet1!$E$38:$E$41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66240"/>
        <c:axId val="40667776"/>
      </c:barChart>
      <c:catAx>
        <c:axId val="406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40667776"/>
        <c:crosses val="autoZero"/>
        <c:auto val="1"/>
        <c:lblAlgn val="ctr"/>
        <c:lblOffset val="100"/>
        <c:noMultiLvlLbl val="0"/>
      </c:catAx>
      <c:valAx>
        <c:axId val="406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66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Sheet1!$C$2:$C$5</c:f>
              <c:strCache>
                <c:ptCount val="4"/>
                <c:pt idx="0">
                  <c:v>Permanent Supportive Housing</c:v>
                </c:pt>
                <c:pt idx="1">
                  <c:v>ESG Rapid Re-Housing</c:v>
                </c:pt>
                <c:pt idx="2">
                  <c:v>CoC Rapid Re-Housing</c:v>
                </c:pt>
                <c:pt idx="3">
                  <c:v>Homeless Prevention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849978127734034"/>
          <c:y val="0.19816005817741411"/>
          <c:w val="0.30205577427821523"/>
          <c:h val="0.517846570587424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5A0E2-72DC-4989-B60E-33D49EF0B9C5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02BFAA0-5299-4460-A12D-F76DA8F28D6C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dirty="0" smtClean="0"/>
            <a:t>Permanent Supportive Housing (PSH)</a:t>
          </a:r>
          <a:endParaRPr lang="en-US" b="1" dirty="0"/>
        </a:p>
      </dgm:t>
    </dgm:pt>
    <dgm:pt modelId="{EAD989ED-B671-4B3E-88D2-D811CC13E347}" type="parTrans" cxnId="{C40027FB-CF17-414D-AC98-03BBC0D91089}">
      <dgm:prSet/>
      <dgm:spPr/>
      <dgm:t>
        <a:bodyPr/>
        <a:lstStyle/>
        <a:p>
          <a:endParaRPr lang="en-US"/>
        </a:p>
      </dgm:t>
    </dgm:pt>
    <dgm:pt modelId="{D7BD8987-3898-4FAA-BB20-B0E9C1D3E445}" type="sibTrans" cxnId="{C40027FB-CF17-414D-AC98-03BBC0D91089}">
      <dgm:prSet/>
      <dgm:spPr/>
      <dgm:t>
        <a:bodyPr/>
        <a:lstStyle/>
        <a:p>
          <a:endParaRPr lang="en-US"/>
        </a:p>
      </dgm:t>
    </dgm:pt>
    <dgm:pt modelId="{D850C60F-4DC3-402D-901E-9AF19A997D9B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Youth with documented disabilities &amp; chronically homeless youth</a:t>
          </a:r>
          <a:endParaRPr lang="en-US" dirty="0"/>
        </a:p>
      </dgm:t>
    </dgm:pt>
    <dgm:pt modelId="{D1880A17-D627-40A6-8B4A-9074D6EE9BD5}" type="parTrans" cxnId="{51B43850-C280-4F09-BF8B-000701F12516}">
      <dgm:prSet/>
      <dgm:spPr/>
      <dgm:t>
        <a:bodyPr/>
        <a:lstStyle/>
        <a:p>
          <a:endParaRPr lang="en-US"/>
        </a:p>
      </dgm:t>
    </dgm:pt>
    <dgm:pt modelId="{E0D946F8-EAF0-4B6D-B9C3-F8D5346F1771}" type="sibTrans" cxnId="{51B43850-C280-4F09-BF8B-000701F12516}">
      <dgm:prSet/>
      <dgm:spPr/>
      <dgm:t>
        <a:bodyPr/>
        <a:lstStyle/>
        <a:p>
          <a:endParaRPr lang="en-US"/>
        </a:p>
      </dgm:t>
    </dgm:pt>
    <dgm:pt modelId="{6F37C41B-19F0-4563-9F25-C2C044BF6A83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Ages 18 - 24</a:t>
          </a:r>
          <a:endParaRPr lang="en-US" dirty="0"/>
        </a:p>
      </dgm:t>
    </dgm:pt>
    <dgm:pt modelId="{B7259138-1C5C-4E89-BCE8-77203EE75CD8}" type="parTrans" cxnId="{F6170C22-D739-452A-BAE3-43A9C73FC6A8}">
      <dgm:prSet/>
      <dgm:spPr/>
      <dgm:t>
        <a:bodyPr/>
        <a:lstStyle/>
        <a:p>
          <a:endParaRPr lang="en-US"/>
        </a:p>
      </dgm:t>
    </dgm:pt>
    <dgm:pt modelId="{F1FEC197-E571-44FB-99AD-A67535CCC30C}" type="sibTrans" cxnId="{F6170C22-D739-452A-BAE3-43A9C73FC6A8}">
      <dgm:prSet/>
      <dgm:spPr/>
      <dgm:t>
        <a:bodyPr/>
        <a:lstStyle/>
        <a:p>
          <a:endParaRPr lang="en-US"/>
        </a:p>
      </dgm:t>
    </dgm:pt>
    <dgm:pt modelId="{D2EE2BE0-74F3-4F5A-B58B-F73BBA7B0EF2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15 apartments with Greccio Housing &amp; Private landlords</a:t>
          </a:r>
          <a:endParaRPr lang="en-US" dirty="0"/>
        </a:p>
      </dgm:t>
    </dgm:pt>
    <dgm:pt modelId="{7B496543-2B22-43A0-9878-BAB6135D7F12}" type="parTrans" cxnId="{4500907E-927E-48BA-9318-2D8B0C7053C4}">
      <dgm:prSet/>
      <dgm:spPr/>
      <dgm:t>
        <a:bodyPr/>
        <a:lstStyle/>
        <a:p>
          <a:endParaRPr lang="en-US"/>
        </a:p>
      </dgm:t>
    </dgm:pt>
    <dgm:pt modelId="{5804D63E-5569-4C02-AED4-523249C70268}" type="sibTrans" cxnId="{4500907E-927E-48BA-9318-2D8B0C7053C4}">
      <dgm:prSet/>
      <dgm:spPr/>
      <dgm:t>
        <a:bodyPr/>
        <a:lstStyle/>
        <a:p>
          <a:endParaRPr lang="en-US"/>
        </a:p>
      </dgm:t>
    </dgm:pt>
    <dgm:pt modelId="{9C5FD879-E798-455C-A3AA-8A791B20546D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Length of stay = typically 2-3 years</a:t>
          </a:r>
        </a:p>
      </dgm:t>
    </dgm:pt>
    <dgm:pt modelId="{DA240BBC-70A0-4211-8F82-514C7A22F1DB}" type="parTrans" cxnId="{7E7B2875-C3DD-4B3B-8BB0-FEACF716B652}">
      <dgm:prSet/>
      <dgm:spPr/>
      <dgm:t>
        <a:bodyPr/>
        <a:lstStyle/>
        <a:p>
          <a:endParaRPr lang="en-US"/>
        </a:p>
      </dgm:t>
    </dgm:pt>
    <dgm:pt modelId="{ADEA85C7-A69B-4180-8A52-8D2065C58311}" type="sibTrans" cxnId="{7E7B2875-C3DD-4B3B-8BB0-FEACF716B652}">
      <dgm:prSet/>
      <dgm:spPr/>
      <dgm:t>
        <a:bodyPr/>
        <a:lstStyle/>
        <a:p>
          <a:endParaRPr lang="en-US"/>
        </a:p>
      </dgm:t>
    </dgm:pt>
    <dgm:pt modelId="{8671DA2A-2347-4F56-B26C-DCD2F32EF7EC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en-US" b="1" dirty="0" smtClean="0"/>
            <a:t>Rapid Re-Housing</a:t>
          </a:r>
          <a:endParaRPr lang="en-US" b="1" dirty="0"/>
        </a:p>
      </dgm:t>
    </dgm:pt>
    <dgm:pt modelId="{7FA5B4E2-84D4-4D51-B71C-1B56D2E25948}" type="parTrans" cxnId="{14CE1047-85EA-480E-BF8D-A3D727BBFEE0}">
      <dgm:prSet/>
      <dgm:spPr/>
      <dgm:t>
        <a:bodyPr/>
        <a:lstStyle/>
        <a:p>
          <a:endParaRPr lang="en-US"/>
        </a:p>
      </dgm:t>
    </dgm:pt>
    <dgm:pt modelId="{4D7DD166-EDEE-4890-96C0-629B8F61BB42}" type="sibTrans" cxnId="{14CE1047-85EA-480E-BF8D-A3D727BBFEE0}">
      <dgm:prSet/>
      <dgm:spPr/>
      <dgm:t>
        <a:bodyPr/>
        <a:lstStyle/>
        <a:p>
          <a:endParaRPr lang="en-US"/>
        </a:p>
      </dgm:t>
    </dgm:pt>
    <dgm:pt modelId="{69232F89-A56C-466A-B421-D599131018FD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smtClean="0"/>
            <a:t>Homeless youth &amp; young families</a:t>
          </a:r>
        </a:p>
      </dgm:t>
    </dgm:pt>
    <dgm:pt modelId="{39E6734D-E77B-449E-8F85-9AD497E7C3FB}" type="parTrans" cxnId="{EF9B5846-EFAD-491C-93DD-C4A9A1FD40FA}">
      <dgm:prSet/>
      <dgm:spPr/>
      <dgm:t>
        <a:bodyPr/>
        <a:lstStyle/>
        <a:p>
          <a:endParaRPr lang="en-US"/>
        </a:p>
      </dgm:t>
    </dgm:pt>
    <dgm:pt modelId="{A6F6FB84-6B9B-49C8-A0FF-168D7AE6E0D9}" type="sibTrans" cxnId="{EF9B5846-EFAD-491C-93DD-C4A9A1FD40FA}">
      <dgm:prSet/>
      <dgm:spPr/>
      <dgm:t>
        <a:bodyPr/>
        <a:lstStyle/>
        <a:p>
          <a:endParaRPr lang="en-US"/>
        </a:p>
      </dgm:t>
    </dgm:pt>
    <dgm:pt modelId="{4CC66BC6-9864-423A-8D7A-573BCC0C25B3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smtClean="0"/>
            <a:t>Ages 18 – 24  </a:t>
          </a:r>
          <a:endParaRPr lang="en-US" dirty="0"/>
        </a:p>
      </dgm:t>
    </dgm:pt>
    <dgm:pt modelId="{7FEA5997-9AFF-4475-9B64-7C020BD7A3B4}" type="parTrans" cxnId="{67B96524-38A8-46F6-9C83-8F9EC71CF27B}">
      <dgm:prSet/>
      <dgm:spPr/>
      <dgm:t>
        <a:bodyPr/>
        <a:lstStyle/>
        <a:p>
          <a:endParaRPr lang="en-US"/>
        </a:p>
      </dgm:t>
    </dgm:pt>
    <dgm:pt modelId="{F3E28F67-4491-4232-B2E3-06383FAEBF7B}" type="sibTrans" cxnId="{67B96524-38A8-46F6-9C83-8F9EC71CF27B}">
      <dgm:prSet/>
      <dgm:spPr/>
      <dgm:t>
        <a:bodyPr/>
        <a:lstStyle/>
        <a:p>
          <a:endParaRPr lang="en-US"/>
        </a:p>
      </dgm:t>
    </dgm:pt>
    <dgm:pt modelId="{E0F28DE8-8978-40CA-9A61-51F8102D7BA0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smtClean="0"/>
            <a:t>Length of stay = up to 24 months</a:t>
          </a:r>
          <a:endParaRPr lang="en-US" dirty="0"/>
        </a:p>
      </dgm:t>
    </dgm:pt>
    <dgm:pt modelId="{FCF7B3C3-9909-4B85-978A-3B65CEABF5EF}" type="parTrans" cxnId="{3AF001F0-6F3C-4F57-B1AA-695C17B44DB2}">
      <dgm:prSet/>
      <dgm:spPr/>
      <dgm:t>
        <a:bodyPr/>
        <a:lstStyle/>
        <a:p>
          <a:endParaRPr lang="en-US"/>
        </a:p>
      </dgm:t>
    </dgm:pt>
    <dgm:pt modelId="{B9F50B56-179C-490E-9377-9C527EBB095C}" type="sibTrans" cxnId="{3AF001F0-6F3C-4F57-B1AA-695C17B44DB2}">
      <dgm:prSet/>
      <dgm:spPr/>
      <dgm:t>
        <a:bodyPr/>
        <a:lstStyle/>
        <a:p>
          <a:endParaRPr lang="en-US"/>
        </a:p>
      </dgm:t>
    </dgm:pt>
    <dgm:pt modelId="{2150EEDB-2612-45B4-8F26-D91C7F137ED0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Savings program</a:t>
          </a:r>
        </a:p>
      </dgm:t>
    </dgm:pt>
    <dgm:pt modelId="{0EA8D4EF-3982-4149-9BFB-0A9D68A1A6FB}" type="parTrans" cxnId="{98FAA418-6058-4FE8-A4E7-6D73A8B16E98}">
      <dgm:prSet/>
      <dgm:spPr/>
      <dgm:t>
        <a:bodyPr/>
        <a:lstStyle/>
        <a:p>
          <a:endParaRPr lang="en-US"/>
        </a:p>
      </dgm:t>
    </dgm:pt>
    <dgm:pt modelId="{310589B0-6681-4578-B960-02FBF5B3DF1E}" type="sibTrans" cxnId="{98FAA418-6058-4FE8-A4E7-6D73A8B16E98}">
      <dgm:prSet/>
      <dgm:spPr/>
      <dgm:t>
        <a:bodyPr/>
        <a:lstStyle/>
        <a:p>
          <a:endParaRPr lang="en-US"/>
        </a:p>
      </dgm:t>
    </dgm:pt>
    <dgm:pt modelId="{78FB45F3-0AC9-44AD-ABC2-0652C43F93A0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Served 20 youth in FY17</a:t>
          </a:r>
        </a:p>
      </dgm:t>
    </dgm:pt>
    <dgm:pt modelId="{994CAF6C-F91C-4DEF-BD3E-5862EA60B73B}" type="parTrans" cxnId="{D7F0E3FF-9AC5-477E-8ABB-5946CD82B7F7}">
      <dgm:prSet/>
      <dgm:spPr/>
      <dgm:t>
        <a:bodyPr/>
        <a:lstStyle/>
        <a:p>
          <a:endParaRPr lang="en-US"/>
        </a:p>
      </dgm:t>
    </dgm:pt>
    <dgm:pt modelId="{7475AFDF-A1B9-4FF7-B1EA-98AC2A6BA435}" type="sibTrans" cxnId="{D7F0E3FF-9AC5-477E-8ABB-5946CD82B7F7}">
      <dgm:prSet/>
      <dgm:spPr/>
      <dgm:t>
        <a:bodyPr/>
        <a:lstStyle/>
        <a:p>
          <a:endParaRPr lang="en-US"/>
        </a:p>
      </dgm:t>
    </dgm:pt>
    <dgm:pt modelId="{86B5F837-A4D2-4A46-9187-528D207C9A23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smtClean="0"/>
            <a:t>UPCS served 26 new youth in the Rapid Re-Housing Program in FY 17</a:t>
          </a:r>
          <a:endParaRPr lang="en-US" dirty="0"/>
        </a:p>
      </dgm:t>
    </dgm:pt>
    <dgm:pt modelId="{F9D6CF79-C72C-411E-9DED-2E4C1434A991}" type="parTrans" cxnId="{E3C09876-BAD1-4FC3-A3C4-8C3E73385427}">
      <dgm:prSet/>
      <dgm:spPr/>
      <dgm:t>
        <a:bodyPr/>
        <a:lstStyle/>
        <a:p>
          <a:endParaRPr lang="en-US"/>
        </a:p>
      </dgm:t>
    </dgm:pt>
    <dgm:pt modelId="{09286854-939B-4662-9035-B6B21BD05FF2}" type="sibTrans" cxnId="{E3C09876-BAD1-4FC3-A3C4-8C3E73385427}">
      <dgm:prSet/>
      <dgm:spPr/>
      <dgm:t>
        <a:bodyPr/>
        <a:lstStyle/>
        <a:p>
          <a:endParaRPr lang="en-US"/>
        </a:p>
      </dgm:t>
    </dgm:pt>
    <dgm:pt modelId="{7C879EAA-BC60-4AD3-99C3-BAE06BCD7F49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err="1" smtClean="0"/>
            <a:t>CoC</a:t>
          </a:r>
          <a:r>
            <a:rPr lang="en-US" dirty="0" smtClean="0"/>
            <a:t> RRH &amp; ESG RRH grants</a:t>
          </a:r>
          <a:endParaRPr lang="en-US" dirty="0"/>
        </a:p>
      </dgm:t>
    </dgm:pt>
    <dgm:pt modelId="{6DE13C77-A3C5-4458-B965-7D01726CD172}" type="parTrans" cxnId="{99B18D1E-25A0-41D1-9E01-7262C3E77AB8}">
      <dgm:prSet/>
      <dgm:spPr/>
      <dgm:t>
        <a:bodyPr/>
        <a:lstStyle/>
        <a:p>
          <a:endParaRPr lang="en-US"/>
        </a:p>
      </dgm:t>
    </dgm:pt>
    <dgm:pt modelId="{E2E05381-D6A3-4906-BC1E-957550CE0455}" type="sibTrans" cxnId="{99B18D1E-25A0-41D1-9E01-7262C3E77AB8}">
      <dgm:prSet/>
      <dgm:spPr/>
      <dgm:t>
        <a:bodyPr/>
        <a:lstStyle/>
        <a:p>
          <a:endParaRPr lang="en-US"/>
        </a:p>
      </dgm:t>
    </dgm:pt>
    <dgm:pt modelId="{0451A9F0-77B5-4BE0-BF20-28147BAFCFE7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 smtClean="0"/>
        </a:p>
      </dgm:t>
    </dgm:pt>
    <dgm:pt modelId="{6587E276-6105-44B8-903B-1A078D73C681}" type="parTrans" cxnId="{91199E33-0358-4814-8F88-D6FDDDAFECF9}">
      <dgm:prSet/>
      <dgm:spPr/>
      <dgm:t>
        <a:bodyPr/>
        <a:lstStyle/>
        <a:p>
          <a:endParaRPr lang="en-US"/>
        </a:p>
      </dgm:t>
    </dgm:pt>
    <dgm:pt modelId="{9A9A5807-FF8E-4631-9050-C5766400885C}" type="sibTrans" cxnId="{91199E33-0358-4814-8F88-D6FDDDAFECF9}">
      <dgm:prSet/>
      <dgm:spPr/>
      <dgm:t>
        <a:bodyPr/>
        <a:lstStyle/>
        <a:p>
          <a:endParaRPr lang="en-US"/>
        </a:p>
      </dgm:t>
    </dgm:pt>
    <dgm:pt modelId="{768D3C7C-7511-42F8-8D32-799F5619C4F6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/>
            <a:t>2 – </a:t>
          </a:r>
          <a:r>
            <a:rPr lang="en-US" dirty="0" err="1" smtClean="0"/>
            <a:t>CoC</a:t>
          </a:r>
          <a:r>
            <a:rPr lang="en-US" dirty="0" smtClean="0"/>
            <a:t> PSH grants</a:t>
          </a:r>
          <a:endParaRPr lang="en-US" dirty="0" smtClean="0"/>
        </a:p>
      </dgm:t>
    </dgm:pt>
    <dgm:pt modelId="{2A7F4C71-D30E-453A-91E2-437ED8203535}" type="parTrans" cxnId="{E6FAFC1D-7F48-4E00-94C0-DCFF652EB94B}">
      <dgm:prSet/>
      <dgm:spPr/>
      <dgm:t>
        <a:bodyPr/>
        <a:lstStyle/>
        <a:p>
          <a:endParaRPr lang="en-US"/>
        </a:p>
      </dgm:t>
    </dgm:pt>
    <dgm:pt modelId="{FE5F0048-BC3C-4C34-A3C7-3D408BB2AC22}" type="sibTrans" cxnId="{E6FAFC1D-7F48-4E00-94C0-DCFF652EB94B}">
      <dgm:prSet/>
      <dgm:spPr/>
      <dgm:t>
        <a:bodyPr/>
        <a:lstStyle/>
        <a:p>
          <a:endParaRPr lang="en-US"/>
        </a:p>
      </dgm:t>
    </dgm:pt>
    <dgm:pt modelId="{2F770DDF-E668-47E6-B4CE-D45528F0148F}">
      <dgm:prSet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n-US" dirty="0" smtClean="0"/>
            <a:t>PT Case Manager</a:t>
          </a:r>
          <a:endParaRPr lang="en-US" dirty="0"/>
        </a:p>
      </dgm:t>
    </dgm:pt>
    <dgm:pt modelId="{A24FDFD8-C022-4939-971D-FFC80D180C52}" type="parTrans" cxnId="{2A8E84F8-2B18-41B9-A3A8-81838598635F}">
      <dgm:prSet/>
      <dgm:spPr/>
      <dgm:t>
        <a:bodyPr/>
        <a:lstStyle/>
        <a:p>
          <a:endParaRPr lang="en-US"/>
        </a:p>
      </dgm:t>
    </dgm:pt>
    <dgm:pt modelId="{C0C422B1-0D68-4BDC-96DC-2A049618CF2A}" type="sibTrans" cxnId="{2A8E84F8-2B18-41B9-A3A8-81838598635F}">
      <dgm:prSet/>
      <dgm:spPr/>
      <dgm:t>
        <a:bodyPr/>
        <a:lstStyle/>
        <a:p>
          <a:endParaRPr lang="en-US"/>
        </a:p>
      </dgm:t>
    </dgm:pt>
    <dgm:pt modelId="{EB2D3FFE-711E-4CFB-BB94-38E12644954A}" type="pres">
      <dgm:prSet presAssocID="{A4A5A0E2-72DC-4989-B60E-33D49EF0B9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56591-24C5-45E5-9C49-AB082FD2F4F7}" type="pres">
      <dgm:prSet presAssocID="{302BFAA0-5299-4460-A12D-F76DA8F28D6C}" presName="node" presStyleLbl="node1" presStyleIdx="0" presStyleCnt="2" custLinFactY="11265" custLinFactNeighborX="-370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357B-F3D7-4A4F-BD9A-CB43DCEB92B1}" type="pres">
      <dgm:prSet presAssocID="{D7BD8987-3898-4FAA-BB20-B0E9C1D3E445}" presName="sibTrans" presStyleCnt="0"/>
      <dgm:spPr/>
    </dgm:pt>
    <dgm:pt modelId="{EBB2A31B-58D4-445B-BCE2-6BF8C99DB301}" type="pres">
      <dgm:prSet presAssocID="{8671DA2A-2347-4F56-B26C-DCD2F32EF7EC}" presName="node" presStyleLbl="node1" presStyleIdx="1" presStyleCnt="2" custLinFactY="-12231" custLinFactNeighborX="-370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4E569-244D-4AE1-8E67-B021C849912D}" type="presOf" srcId="{E0F28DE8-8978-40CA-9A61-51F8102D7BA0}" destId="{EBB2A31B-58D4-445B-BCE2-6BF8C99DB301}" srcOrd="0" destOrd="3" presId="urn:microsoft.com/office/officeart/2005/8/layout/default"/>
    <dgm:cxn modelId="{2A8E84F8-2B18-41B9-A3A8-81838598635F}" srcId="{8671DA2A-2347-4F56-B26C-DCD2F32EF7EC}" destId="{2F770DDF-E668-47E6-B4CE-D45528F0148F}" srcOrd="4" destOrd="0" parTransId="{A24FDFD8-C022-4939-971D-FFC80D180C52}" sibTransId="{C0C422B1-0D68-4BDC-96DC-2A049618CF2A}"/>
    <dgm:cxn modelId="{D6F70B3C-55F0-4806-9F5E-82CE1D97552B}" type="presOf" srcId="{8671DA2A-2347-4F56-B26C-DCD2F32EF7EC}" destId="{EBB2A31B-58D4-445B-BCE2-6BF8C99DB301}" srcOrd="0" destOrd="0" presId="urn:microsoft.com/office/officeart/2005/8/layout/default"/>
    <dgm:cxn modelId="{3AF001F0-6F3C-4F57-B1AA-695C17B44DB2}" srcId="{8671DA2A-2347-4F56-B26C-DCD2F32EF7EC}" destId="{E0F28DE8-8978-40CA-9A61-51F8102D7BA0}" srcOrd="2" destOrd="0" parTransId="{FCF7B3C3-9909-4B85-978A-3B65CEABF5EF}" sibTransId="{B9F50B56-179C-490E-9377-9C527EBB095C}"/>
    <dgm:cxn modelId="{E2CA5084-7239-4F80-8E44-7BCDB142B2A8}" type="presOf" srcId="{2F770DDF-E668-47E6-B4CE-D45528F0148F}" destId="{EBB2A31B-58D4-445B-BCE2-6BF8C99DB301}" srcOrd="0" destOrd="5" presId="urn:microsoft.com/office/officeart/2005/8/layout/default"/>
    <dgm:cxn modelId="{99B18D1E-25A0-41D1-9E01-7262C3E77AB8}" srcId="{8671DA2A-2347-4F56-B26C-DCD2F32EF7EC}" destId="{7C879EAA-BC60-4AD3-99C3-BAE06BCD7F49}" srcOrd="5" destOrd="0" parTransId="{6DE13C77-A3C5-4458-B965-7D01726CD172}" sibTransId="{E2E05381-D6A3-4906-BC1E-957550CE0455}"/>
    <dgm:cxn modelId="{89B2639F-0DA6-4006-A866-3BD3243EFA7B}" type="presOf" srcId="{7C879EAA-BC60-4AD3-99C3-BAE06BCD7F49}" destId="{EBB2A31B-58D4-445B-BCE2-6BF8C99DB301}" srcOrd="0" destOrd="6" presId="urn:microsoft.com/office/officeart/2005/8/layout/default"/>
    <dgm:cxn modelId="{F7394353-7C2B-4056-AEB2-D93AC0FFAFCB}" type="presOf" srcId="{768D3C7C-7511-42F8-8D32-799F5619C4F6}" destId="{0FD56591-24C5-45E5-9C49-AB082FD2F4F7}" srcOrd="0" destOrd="7" presId="urn:microsoft.com/office/officeart/2005/8/layout/default"/>
    <dgm:cxn modelId="{67B96524-38A8-46F6-9C83-8F9EC71CF27B}" srcId="{8671DA2A-2347-4F56-B26C-DCD2F32EF7EC}" destId="{4CC66BC6-9864-423A-8D7A-573BCC0C25B3}" srcOrd="1" destOrd="0" parTransId="{7FEA5997-9AFF-4475-9B64-7C020BD7A3B4}" sibTransId="{F3E28F67-4491-4232-B2E3-06383FAEBF7B}"/>
    <dgm:cxn modelId="{91199E33-0358-4814-8F88-D6FDDDAFECF9}" srcId="{302BFAA0-5299-4460-A12D-F76DA8F28D6C}" destId="{0451A9F0-77B5-4BE0-BF20-28147BAFCFE7}" srcOrd="7" destOrd="0" parTransId="{6587E276-6105-44B8-903B-1A078D73C681}" sibTransId="{9A9A5807-FF8E-4631-9050-C5766400885C}"/>
    <dgm:cxn modelId="{81C6FD45-CF23-41E1-B959-54CA53D0F1B0}" type="presOf" srcId="{302BFAA0-5299-4460-A12D-F76DA8F28D6C}" destId="{0FD56591-24C5-45E5-9C49-AB082FD2F4F7}" srcOrd="0" destOrd="0" presId="urn:microsoft.com/office/officeart/2005/8/layout/default"/>
    <dgm:cxn modelId="{B0F2CA53-E54F-4D08-80CF-DE41D457B0EF}" type="presOf" srcId="{86B5F837-A4D2-4A46-9187-528D207C9A23}" destId="{EBB2A31B-58D4-445B-BCE2-6BF8C99DB301}" srcOrd="0" destOrd="4" presId="urn:microsoft.com/office/officeart/2005/8/layout/default"/>
    <dgm:cxn modelId="{E3C09876-BAD1-4FC3-A3C4-8C3E73385427}" srcId="{8671DA2A-2347-4F56-B26C-DCD2F32EF7EC}" destId="{86B5F837-A4D2-4A46-9187-528D207C9A23}" srcOrd="3" destOrd="0" parTransId="{F9D6CF79-C72C-411E-9DED-2E4C1434A991}" sibTransId="{09286854-939B-4662-9035-B6B21BD05FF2}"/>
    <dgm:cxn modelId="{14CE1047-85EA-480E-BF8D-A3D727BBFEE0}" srcId="{A4A5A0E2-72DC-4989-B60E-33D49EF0B9C5}" destId="{8671DA2A-2347-4F56-B26C-DCD2F32EF7EC}" srcOrd="1" destOrd="0" parTransId="{7FA5B4E2-84D4-4D51-B71C-1B56D2E25948}" sibTransId="{4D7DD166-EDEE-4890-96C0-629B8F61BB42}"/>
    <dgm:cxn modelId="{4500907E-927E-48BA-9318-2D8B0C7053C4}" srcId="{302BFAA0-5299-4460-A12D-F76DA8F28D6C}" destId="{D2EE2BE0-74F3-4F5A-B58B-F73BBA7B0EF2}" srcOrd="2" destOrd="0" parTransId="{7B496543-2B22-43A0-9878-BAB6135D7F12}" sibTransId="{5804D63E-5569-4C02-AED4-523249C70268}"/>
    <dgm:cxn modelId="{E6FAFC1D-7F48-4E00-94C0-DCFF652EB94B}" srcId="{302BFAA0-5299-4460-A12D-F76DA8F28D6C}" destId="{768D3C7C-7511-42F8-8D32-799F5619C4F6}" srcOrd="6" destOrd="0" parTransId="{2A7F4C71-D30E-453A-91E2-437ED8203535}" sibTransId="{FE5F0048-BC3C-4C34-A3C7-3D408BB2AC22}"/>
    <dgm:cxn modelId="{C6811CC5-3979-4E17-A156-1A1F2A7E79B2}" type="presOf" srcId="{A4A5A0E2-72DC-4989-B60E-33D49EF0B9C5}" destId="{EB2D3FFE-711E-4CFB-BB94-38E12644954A}" srcOrd="0" destOrd="0" presId="urn:microsoft.com/office/officeart/2005/8/layout/default"/>
    <dgm:cxn modelId="{96E29083-039D-413C-9974-A837B5F30AB0}" type="presOf" srcId="{69232F89-A56C-466A-B421-D599131018FD}" destId="{EBB2A31B-58D4-445B-BCE2-6BF8C99DB301}" srcOrd="0" destOrd="1" presId="urn:microsoft.com/office/officeart/2005/8/layout/default"/>
    <dgm:cxn modelId="{EF9B5846-EFAD-491C-93DD-C4A9A1FD40FA}" srcId="{8671DA2A-2347-4F56-B26C-DCD2F32EF7EC}" destId="{69232F89-A56C-466A-B421-D599131018FD}" srcOrd="0" destOrd="0" parTransId="{39E6734D-E77B-449E-8F85-9AD497E7C3FB}" sibTransId="{A6F6FB84-6B9B-49C8-A0FF-168D7AE6E0D9}"/>
    <dgm:cxn modelId="{C40027FB-CF17-414D-AC98-03BBC0D91089}" srcId="{A4A5A0E2-72DC-4989-B60E-33D49EF0B9C5}" destId="{302BFAA0-5299-4460-A12D-F76DA8F28D6C}" srcOrd="0" destOrd="0" parTransId="{EAD989ED-B671-4B3E-88D2-D811CC13E347}" sibTransId="{D7BD8987-3898-4FAA-BB20-B0E9C1D3E445}"/>
    <dgm:cxn modelId="{EA9C3706-CEAA-49A8-BD97-FC1BDBCAFA27}" type="presOf" srcId="{D2EE2BE0-74F3-4F5A-B58B-F73BBA7B0EF2}" destId="{0FD56591-24C5-45E5-9C49-AB082FD2F4F7}" srcOrd="0" destOrd="3" presId="urn:microsoft.com/office/officeart/2005/8/layout/default"/>
    <dgm:cxn modelId="{F6170C22-D739-452A-BAE3-43A9C73FC6A8}" srcId="{302BFAA0-5299-4460-A12D-F76DA8F28D6C}" destId="{6F37C41B-19F0-4563-9F25-C2C044BF6A83}" srcOrd="1" destOrd="0" parTransId="{B7259138-1C5C-4E89-BCE8-77203EE75CD8}" sibTransId="{F1FEC197-E571-44FB-99AD-A67535CCC30C}"/>
    <dgm:cxn modelId="{5376BF29-A96A-4784-93AE-7DF5B395F001}" type="presOf" srcId="{2150EEDB-2612-45B4-8F26-D91C7F137ED0}" destId="{0FD56591-24C5-45E5-9C49-AB082FD2F4F7}" srcOrd="0" destOrd="5" presId="urn:microsoft.com/office/officeart/2005/8/layout/default"/>
    <dgm:cxn modelId="{CC7D68FA-2850-4770-BA32-BDAE3928A2C6}" type="presOf" srcId="{78FB45F3-0AC9-44AD-ABC2-0652C43F93A0}" destId="{0FD56591-24C5-45E5-9C49-AB082FD2F4F7}" srcOrd="0" destOrd="6" presId="urn:microsoft.com/office/officeart/2005/8/layout/default"/>
    <dgm:cxn modelId="{D7F0E3FF-9AC5-477E-8ABB-5946CD82B7F7}" srcId="{302BFAA0-5299-4460-A12D-F76DA8F28D6C}" destId="{78FB45F3-0AC9-44AD-ABC2-0652C43F93A0}" srcOrd="5" destOrd="0" parTransId="{994CAF6C-F91C-4DEF-BD3E-5862EA60B73B}" sibTransId="{7475AFDF-A1B9-4FF7-B1EA-98AC2A6BA435}"/>
    <dgm:cxn modelId="{7E7B2875-C3DD-4B3B-8BB0-FEACF716B652}" srcId="{302BFAA0-5299-4460-A12D-F76DA8F28D6C}" destId="{9C5FD879-E798-455C-A3AA-8A791B20546D}" srcOrd="3" destOrd="0" parTransId="{DA240BBC-70A0-4211-8F82-514C7A22F1DB}" sibTransId="{ADEA85C7-A69B-4180-8A52-8D2065C58311}"/>
    <dgm:cxn modelId="{3661A543-371D-4E12-9B89-4308B4341736}" type="presOf" srcId="{D850C60F-4DC3-402D-901E-9AF19A997D9B}" destId="{0FD56591-24C5-45E5-9C49-AB082FD2F4F7}" srcOrd="0" destOrd="1" presId="urn:microsoft.com/office/officeart/2005/8/layout/default"/>
    <dgm:cxn modelId="{72E75313-26A9-49D1-8A11-FA079E480F3A}" type="presOf" srcId="{4CC66BC6-9864-423A-8D7A-573BCC0C25B3}" destId="{EBB2A31B-58D4-445B-BCE2-6BF8C99DB301}" srcOrd="0" destOrd="2" presId="urn:microsoft.com/office/officeart/2005/8/layout/default"/>
    <dgm:cxn modelId="{89EDB7FB-2019-4D10-A72B-9A4E0B6A9712}" type="presOf" srcId="{0451A9F0-77B5-4BE0-BF20-28147BAFCFE7}" destId="{0FD56591-24C5-45E5-9C49-AB082FD2F4F7}" srcOrd="0" destOrd="8" presId="urn:microsoft.com/office/officeart/2005/8/layout/default"/>
    <dgm:cxn modelId="{98FAA418-6058-4FE8-A4E7-6D73A8B16E98}" srcId="{302BFAA0-5299-4460-A12D-F76DA8F28D6C}" destId="{2150EEDB-2612-45B4-8F26-D91C7F137ED0}" srcOrd="4" destOrd="0" parTransId="{0EA8D4EF-3982-4149-9BFB-0A9D68A1A6FB}" sibTransId="{310589B0-6681-4578-B960-02FBF5B3DF1E}"/>
    <dgm:cxn modelId="{51B43850-C280-4F09-BF8B-000701F12516}" srcId="{302BFAA0-5299-4460-A12D-F76DA8F28D6C}" destId="{D850C60F-4DC3-402D-901E-9AF19A997D9B}" srcOrd="0" destOrd="0" parTransId="{D1880A17-D627-40A6-8B4A-9074D6EE9BD5}" sibTransId="{E0D946F8-EAF0-4B6D-B9C3-F8D5346F1771}"/>
    <dgm:cxn modelId="{E689AAA7-46E8-4648-9D9B-7FA531FF8001}" type="presOf" srcId="{6F37C41B-19F0-4563-9F25-C2C044BF6A83}" destId="{0FD56591-24C5-45E5-9C49-AB082FD2F4F7}" srcOrd="0" destOrd="2" presId="urn:microsoft.com/office/officeart/2005/8/layout/default"/>
    <dgm:cxn modelId="{037F3862-AF8A-4B65-8A95-865CD2E3402A}" type="presOf" srcId="{9C5FD879-E798-455C-A3AA-8A791B20546D}" destId="{0FD56591-24C5-45E5-9C49-AB082FD2F4F7}" srcOrd="0" destOrd="4" presId="urn:microsoft.com/office/officeart/2005/8/layout/default"/>
    <dgm:cxn modelId="{289242A0-D3C1-428B-BAEF-65308A98EA6B}" type="presParOf" srcId="{EB2D3FFE-711E-4CFB-BB94-38E12644954A}" destId="{0FD56591-24C5-45E5-9C49-AB082FD2F4F7}" srcOrd="0" destOrd="0" presId="urn:microsoft.com/office/officeart/2005/8/layout/default"/>
    <dgm:cxn modelId="{B61745CC-D06D-4105-9DB8-7E49CAE74FBD}" type="presParOf" srcId="{EB2D3FFE-711E-4CFB-BB94-38E12644954A}" destId="{2C83357B-F3D7-4A4F-BD9A-CB43DCEB92B1}" srcOrd="1" destOrd="0" presId="urn:microsoft.com/office/officeart/2005/8/layout/default"/>
    <dgm:cxn modelId="{D94FA46E-511D-4E90-908D-0222E8D83162}" type="presParOf" srcId="{EB2D3FFE-711E-4CFB-BB94-38E12644954A}" destId="{EBB2A31B-58D4-445B-BCE2-6BF8C99DB30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6591-24C5-45E5-9C49-AB082FD2F4F7}">
      <dsp:nvSpPr>
        <dsp:cNvPr id="0" name=""/>
        <dsp:cNvSpPr/>
      </dsp:nvSpPr>
      <dsp:spPr>
        <a:xfrm>
          <a:off x="0" y="2736310"/>
          <a:ext cx="4094048" cy="2456429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Permanent Supportive Housing (PSH)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Youth with documented disabilities &amp; chronically homeless youth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Ages 18 - 24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15 apartments with Greccio Housing &amp; Private landlords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Length of stay = typically 2-3 years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Savings program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Served 20 youth in FY17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 – </a:t>
          </a:r>
          <a:r>
            <a:rPr lang="en-US" sz="1300" kern="1200" dirty="0" err="1" smtClean="0"/>
            <a:t>CoC</a:t>
          </a:r>
          <a:r>
            <a:rPr lang="en-US" sz="1300" kern="1200" dirty="0" smtClean="0"/>
            <a:t> PSH grants</a:t>
          </a:r>
          <a:endParaRPr lang="en-US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 smtClean="0"/>
        </a:p>
      </dsp:txBody>
      <dsp:txXfrm>
        <a:off x="0" y="2736310"/>
        <a:ext cx="4094048" cy="2456429"/>
      </dsp:txXfrm>
    </dsp:sp>
    <dsp:sp modelId="{EBB2A31B-58D4-445B-BCE2-6BF8C99DB301}">
      <dsp:nvSpPr>
        <dsp:cNvPr id="0" name=""/>
        <dsp:cNvSpPr/>
      </dsp:nvSpPr>
      <dsp:spPr>
        <a:xfrm>
          <a:off x="0" y="112123"/>
          <a:ext cx="4094048" cy="2456429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Rapid Re-Housing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Homeless youth &amp; young families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Ages 18 – 24 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Length of stay = up to 24 months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UPCS served 26 new youth in the Rapid Re-Housing Program in FY 17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PT Case Manager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CoC</a:t>
          </a:r>
          <a:r>
            <a:rPr lang="en-US" sz="1300" kern="1200" dirty="0" smtClean="0"/>
            <a:t> RRH &amp; ESG RRH grants</a:t>
          </a:r>
          <a:endParaRPr lang="en-US" sz="1300" kern="1200" dirty="0"/>
        </a:p>
      </dsp:txBody>
      <dsp:txXfrm>
        <a:off x="0" y="112123"/>
        <a:ext cx="4094048" cy="245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</cdr:x>
      <cdr:y>0</cdr:y>
    </cdr:from>
    <cdr:to>
      <cdr:x>0.88199</cdr:x>
      <cdr:y>0.09733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-2708920"/>
          <a:ext cx="288031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      Total Youth in Housing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15822B-BAFD-4163-BD18-2F65C6F8DCB7}" type="datetimeFigureOut">
              <a:rPr lang="en-US"/>
              <a:pPr>
                <a:defRPr/>
              </a:pPr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6888" cy="465138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6" y="8829676"/>
            <a:ext cx="3036888" cy="465138"/>
          </a:xfrm>
          <a:prstGeom prst="rect">
            <a:avLst/>
          </a:prstGeom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5DDA0A-9465-4DC0-99BB-46A2C173A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45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70F0228-F22A-45DC-BD78-BBB0A74A77F8}" type="datetimeFigureOut">
              <a:rPr lang="en-US"/>
              <a:pPr>
                <a:defRPr/>
              </a:pPr>
              <a:t>5/13/2018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8" rIns="93155" bIns="4657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9" y="4414839"/>
            <a:ext cx="5610225" cy="4183062"/>
          </a:xfrm>
          <a:prstGeom prst="rect">
            <a:avLst/>
          </a:prstGeom>
        </p:spPr>
        <p:txBody>
          <a:bodyPr vert="horz" lIns="93155" tIns="46578" rIns="93155" bIns="4657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6888" cy="465138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6" y="8829676"/>
            <a:ext cx="3036888" cy="465138"/>
          </a:xfrm>
          <a:prstGeom prst="rect">
            <a:avLst/>
          </a:prstGeom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2BA1DD-FD2F-4CC1-B5B6-AD897130C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80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75" indent="-2857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86" indent="-2285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39" indent="-2285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94" indent="-2285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E019BA-DF09-401A-9F19-FC5FA37A421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July 2017 – joined community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 of 13 communities across the country participating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Updated monthly and puts our community in a National spotlight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Helped to move our </a:t>
            </a:r>
            <a:r>
              <a:rPr lang="en-US" sz="2000" dirty="0" err="1" smtClean="0"/>
              <a:t>CoC</a:t>
            </a:r>
            <a:r>
              <a:rPr lang="en-US" sz="2000" dirty="0" smtClean="0"/>
              <a:t> data tracking forward – pushing for better and more complete information </a:t>
            </a:r>
            <a:endParaRPr lang="en-US" sz="20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3DADA12-8072-41E6-AC1B-5B098A46FC3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CF894C-EFAE-4C1C-8ECE-782EE4C17E5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FFC2D52-5F5B-4C0C-84B8-AB70B73EB16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7FF2DE8-DB1A-4234-8591-6BC68FA17E8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Age breakdown</a:t>
            </a:r>
            <a:r>
              <a:rPr lang="en-US" altLang="en-US" sz="2000" baseline="0" dirty="0" smtClean="0"/>
              <a:t> is (Outreach, Shelter and Housing youth combined) – see how our age ranges have shifted from FY 16 – 17 with the 18-20 and 21-24 age ranges evening out more. Most commonly served client in shelter and outreach is 20 years old, and in housing it’s age 22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55% of youth self-identified</a:t>
            </a:r>
            <a:r>
              <a:rPr lang="en-US" altLang="en-US" sz="2000" baseline="0" dirty="0" smtClean="0"/>
              <a:t> having a disabling condition (mental health, substance abuse, chronic illness, developmental disability, etc.)</a:t>
            </a:r>
          </a:p>
          <a:p>
            <a:r>
              <a:rPr lang="en-US" altLang="en-US" sz="2000" baseline="0" dirty="0" smtClean="0"/>
              <a:t>40% of those identified as having a mental health concern – </a:t>
            </a:r>
          </a:p>
          <a:p>
            <a:r>
              <a:rPr lang="en-US" altLang="en-US" sz="2000" baseline="0" dirty="0" smtClean="0"/>
              <a:t>Youth turned away from the shelter was down significantly this year – only 32 youth turned away vs 120 in FY 16 – we saw a lot more vacancies in the shelter this year</a:t>
            </a:r>
            <a:endParaRPr lang="en-US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7FF2DE8-DB1A-4234-8591-6BC68FA17E8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UPCS Housing Programs:        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</a:p>
          <a:p>
            <a:r>
              <a:rPr lang="en-US" u="sng" dirty="0" smtClean="0"/>
              <a:t>Rapid Re-Housing </a:t>
            </a:r>
            <a:r>
              <a:rPr lang="en-US" dirty="0" smtClean="0"/>
              <a:t>– This program provides rent and utilities assistance, and a moderate level of case management support to youth for up to a 24-month timeframe but typically for 12 months or less. Services are tiered in a manner to support youth steadily gaining independence and self-sufficiency to be on their own. Youth must be already working or currently employable. </a:t>
            </a:r>
          </a:p>
          <a:p>
            <a:r>
              <a:rPr lang="en-US" dirty="0" smtClean="0"/>
              <a:t>	</a:t>
            </a:r>
          </a:p>
          <a:p>
            <a:r>
              <a:rPr lang="en-US" u="sng" dirty="0" smtClean="0"/>
              <a:t>Homeless Prevention Funds </a:t>
            </a:r>
            <a:r>
              <a:rPr lang="en-US" dirty="0" smtClean="0"/>
              <a:t>– A program that helps youth avert homelessness if they hit a stumbling block such as a job loss or big car repair bill. This funding is typically for 3 months or less of rent assistance and utility bill payments.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Permanent Supportive Housing </a:t>
            </a:r>
            <a:r>
              <a:rPr lang="en-US" dirty="0" smtClean="0"/>
              <a:t>– This housing program includes rent, utility payments, counseling and other intensive case management support focused on youth with the highest needs. UPCS has 8 dedicated housing units for youth with a diagnosed disability and</a:t>
            </a:r>
            <a:r>
              <a:rPr lang="en-US" baseline="0" dirty="0" smtClean="0"/>
              <a:t> this year</a:t>
            </a:r>
            <a:r>
              <a:rPr lang="en-US" dirty="0" smtClean="0"/>
              <a:t> received</a:t>
            </a:r>
            <a:r>
              <a:rPr lang="en-US" baseline="0" dirty="0" smtClean="0"/>
              <a:t> 7</a:t>
            </a:r>
            <a:r>
              <a:rPr lang="en-US" dirty="0" smtClean="0"/>
              <a:t> dedicated units for chronically homeless youth. Some youth may gain jobs or attend school, but it is not required. We partner with </a:t>
            </a:r>
            <a:r>
              <a:rPr lang="en-US" dirty="0" err="1" smtClean="0"/>
              <a:t>Greccio</a:t>
            </a:r>
            <a:r>
              <a:rPr lang="en-US" dirty="0" smtClean="0"/>
              <a:t> Housing for some of these apartment units.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Chronically homeless: </a:t>
            </a:r>
            <a:r>
              <a:rPr lang="en-US" altLang="en-US" dirty="0" smtClean="0">
                <a:latin typeface="Broadway" panose="04040905080B02020502" pitchFamily="82" charset="0"/>
              </a:rPr>
              <a:t>Definition of Chronically Homeless: Being</a:t>
            </a:r>
            <a:r>
              <a:rPr lang="en-US" altLang="en-US" baseline="0" dirty="0" smtClean="0">
                <a:latin typeface="Broadway" panose="04040905080B02020502" pitchFamily="82" charset="0"/>
              </a:rPr>
              <a:t> homeless more than 4 times in 3 years for a total of a year </a:t>
            </a:r>
            <a:endParaRPr lang="en-US" altLang="en-US" dirty="0" smtClean="0">
              <a:latin typeface="Broadway" panose="04040905080B02020502" pitchFamily="82" charset="0"/>
            </a:endParaRPr>
          </a:p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11F1464-0FA2-4875-A9E4-845555CE949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UPCS Housing Programs:        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</a:p>
          <a:p>
            <a:r>
              <a:rPr lang="en-US" u="sng" dirty="0" smtClean="0"/>
              <a:t>Rapid Re-Housing </a:t>
            </a:r>
            <a:r>
              <a:rPr lang="en-US" dirty="0" smtClean="0"/>
              <a:t>– This program provides rent and utilities assistance, and a moderate level of case management support to youth for up to a 24-month timeframe but typically for 12 months or less. Services are tiered in a manner to support youth steadily gaining independence and self-sufficiency to be on their own. Youth must be already working or currently employable. </a:t>
            </a:r>
          </a:p>
          <a:p>
            <a:r>
              <a:rPr lang="en-US" dirty="0" smtClean="0"/>
              <a:t>	</a:t>
            </a:r>
          </a:p>
          <a:p>
            <a:r>
              <a:rPr lang="en-US" u="sng" dirty="0" smtClean="0"/>
              <a:t>Homeless Prevention Funds </a:t>
            </a:r>
            <a:r>
              <a:rPr lang="en-US" dirty="0" smtClean="0"/>
              <a:t>– A program that helps youth avert homelessness if they hit a stumbling block such as a job loss or big car repair bill. This funding is typically for 3 months or less of rent assistance and utility bill payments.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Permanent Supportive Housing </a:t>
            </a:r>
            <a:r>
              <a:rPr lang="en-US" dirty="0" smtClean="0"/>
              <a:t>– This housing program includes rent, utility payments, counseling and other intensive case management support focused on youth with the highest needs. UPCS has 8 dedicated housing units for youth with a diagnosed disability and</a:t>
            </a:r>
            <a:r>
              <a:rPr lang="en-US" baseline="0" dirty="0" smtClean="0"/>
              <a:t> this year</a:t>
            </a:r>
            <a:r>
              <a:rPr lang="en-US" dirty="0" smtClean="0"/>
              <a:t> received</a:t>
            </a:r>
            <a:r>
              <a:rPr lang="en-US" baseline="0" dirty="0" smtClean="0"/>
              <a:t> 7</a:t>
            </a:r>
            <a:r>
              <a:rPr lang="en-US" dirty="0" smtClean="0"/>
              <a:t> dedicated units for chronically homeless youth. Some youth may gain jobs or attend school, but it is not required. We partner with </a:t>
            </a:r>
            <a:r>
              <a:rPr lang="en-US" dirty="0" err="1" smtClean="0"/>
              <a:t>Greccio</a:t>
            </a:r>
            <a:r>
              <a:rPr lang="en-US" dirty="0" smtClean="0"/>
              <a:t> Housing for some of these apartment units.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Chronically homeless: </a:t>
            </a:r>
            <a:r>
              <a:rPr lang="en-US" altLang="en-US" dirty="0" smtClean="0">
                <a:latin typeface="Broadway" panose="04040905080B02020502" pitchFamily="82" charset="0"/>
              </a:rPr>
              <a:t>Definition of Chronically Homeless: Being</a:t>
            </a:r>
            <a:r>
              <a:rPr lang="en-US" altLang="en-US" baseline="0" dirty="0" smtClean="0">
                <a:latin typeface="Broadway" panose="04040905080B02020502" pitchFamily="82" charset="0"/>
              </a:rPr>
              <a:t> homeless more than 4 times in 3 years for a total of a year </a:t>
            </a:r>
            <a:endParaRPr lang="en-US" altLang="en-US" dirty="0" smtClean="0">
              <a:latin typeface="Broadway" panose="04040905080B02020502" pitchFamily="82" charset="0"/>
            </a:endParaRPr>
          </a:p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11F1464-0FA2-4875-A9E4-845555CE949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latin typeface="Broadway" panose="04040905080B02020502" pitchFamily="82" charset="0"/>
              </a:rPr>
              <a:t>Why people do not exit safely – landlords vs. Urban Peak</a:t>
            </a:r>
          </a:p>
          <a:p>
            <a:pPr algn="l"/>
            <a:endParaRPr lang="en-US" altLang="en-US" dirty="0" smtClean="0">
              <a:latin typeface="Broadway" panose="04040905080B02020502" pitchFamily="82" charset="0"/>
            </a:endParaRPr>
          </a:p>
          <a:p>
            <a:pPr algn="l"/>
            <a:r>
              <a:rPr lang="en-US" altLang="en-US" dirty="0" smtClean="0">
                <a:latin typeface="Broadway" panose="04040905080B02020502" pitchFamily="82" charset="0"/>
              </a:rPr>
              <a:t>Savings when they exit</a:t>
            </a:r>
            <a:r>
              <a:rPr lang="en-US" altLang="en-US" baseline="0" dirty="0" smtClean="0">
                <a:latin typeface="Broadway" panose="04040905080B02020502" pitchFamily="82" charset="0"/>
              </a:rPr>
              <a:t> and while they are in the program – how does this work? </a:t>
            </a:r>
            <a:endParaRPr lang="en-US" altLang="en-US" dirty="0" smtClean="0">
              <a:latin typeface="Broadway" panose="04040905080B02020502" pitchFamily="82" charset="0"/>
            </a:endParaRPr>
          </a:p>
          <a:p>
            <a:pPr algn="l"/>
            <a:endParaRPr lang="en-US" altLang="en-US" dirty="0" smtClean="0">
              <a:latin typeface="Broadway" panose="04040905080B02020502" pitchFamily="82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86DA8B-0846-4013-9639-6D6A807168F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>
              <a:latin typeface="Broadway" panose="04040905080B02020502" pitchFamily="82" charset="0"/>
            </a:endParaRPr>
          </a:p>
          <a:p>
            <a:pPr algn="l"/>
            <a:r>
              <a:rPr lang="en-US" altLang="en-US" dirty="0" smtClean="0">
                <a:latin typeface="Broadway" panose="04040905080B02020502" pitchFamily="82" charset="0"/>
              </a:rPr>
              <a:t>Residential</a:t>
            </a:r>
            <a:r>
              <a:rPr lang="en-US" altLang="en-US" baseline="0" dirty="0" smtClean="0">
                <a:latin typeface="Broadway" panose="04040905080B02020502" pitchFamily="82" charset="0"/>
              </a:rPr>
              <a:t> Treatment Center</a:t>
            </a:r>
          </a:p>
          <a:p>
            <a:pPr algn="l"/>
            <a:r>
              <a:rPr lang="en-US" altLang="en-US" baseline="0" dirty="0" smtClean="0">
                <a:latin typeface="Broadway" panose="04040905080B02020502" pitchFamily="82" charset="0"/>
              </a:rPr>
              <a:t>Urban Peak Shelter</a:t>
            </a:r>
          </a:p>
          <a:p>
            <a:pPr algn="l"/>
            <a:r>
              <a:rPr lang="en-US" altLang="en-US" baseline="0" dirty="0" smtClean="0">
                <a:latin typeface="Broadway" panose="04040905080B02020502" pitchFamily="82" charset="0"/>
              </a:rPr>
              <a:t>Permanent Supportive Housing</a:t>
            </a:r>
          </a:p>
          <a:p>
            <a:pPr algn="l"/>
            <a:r>
              <a:rPr lang="en-US" altLang="en-US" baseline="0" dirty="0" smtClean="0">
                <a:latin typeface="Broadway" panose="04040905080B02020502" pitchFamily="82" charset="0"/>
              </a:rPr>
              <a:t>Supplemental Security Income</a:t>
            </a:r>
          </a:p>
          <a:p>
            <a:pPr algn="l"/>
            <a:r>
              <a:rPr lang="en-US" altLang="en-US" baseline="0" dirty="0" smtClean="0">
                <a:latin typeface="Broadway" panose="04040905080B02020502" pitchFamily="82" charset="0"/>
              </a:rPr>
              <a:t>Service Source</a:t>
            </a:r>
          </a:p>
          <a:p>
            <a:pPr algn="l"/>
            <a:r>
              <a:rPr lang="en-US" altLang="en-US" baseline="0" dirty="0" smtClean="0">
                <a:latin typeface="Broadway" panose="04040905080B02020502" pitchFamily="82" charset="0"/>
              </a:rPr>
              <a:t>The Resource Exchange</a:t>
            </a:r>
          </a:p>
          <a:p>
            <a:pPr algn="l"/>
            <a:r>
              <a:rPr lang="en-US" altLang="en-US" baseline="0" dirty="0" err="1" smtClean="0">
                <a:latin typeface="Broadway" panose="04040905080B02020502" pitchFamily="82" charset="0"/>
              </a:rPr>
              <a:t>Greccio</a:t>
            </a:r>
            <a:r>
              <a:rPr lang="en-US" altLang="en-US" baseline="0" dirty="0" smtClean="0">
                <a:latin typeface="Broadway" panose="04040905080B02020502" pitchFamily="82" charset="0"/>
              </a:rPr>
              <a:t> Housing</a:t>
            </a:r>
          </a:p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86DA8B-0846-4013-9639-6D6A807168F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C6BE-B9C2-49A7-ABCB-FF6B1BCCF6BD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D2B2-FDA2-4040-886D-FDEFE4D12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8695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501D-2C66-482B-9612-7F6E8E4DE05D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FC51-D213-4927-948D-E14ED40A9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758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3A98-5326-4071-95E2-9786AC8744D1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718F-BA6F-4733-AD6C-2907B70DB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284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6322"/>
      </p:ext>
    </p:extLst>
  </p:cSld>
  <p:clrMapOvr>
    <a:masterClrMapping/>
  </p:clrMapOvr>
  <p:transition spd="slow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4746"/>
      </p:ext>
    </p:extLst>
  </p:cSld>
  <p:clrMapOvr>
    <a:masterClrMapping/>
  </p:clrMapOvr>
  <p:transition spd="slow"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89444"/>
      </p:ext>
    </p:extLst>
  </p:cSld>
  <p:clrMapOvr>
    <a:masterClrMapping/>
  </p:clrMapOvr>
  <p:transition spd="slow"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7220"/>
      </p:ext>
    </p:extLst>
  </p:cSld>
  <p:clrMapOvr>
    <a:masterClrMapping/>
  </p:clrMapOvr>
  <p:transition spd="slow"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0161"/>
      </p:ext>
    </p:extLst>
  </p:cSld>
  <p:clrMapOvr>
    <a:masterClrMapping/>
  </p:clrMapOvr>
  <p:transition spd="slow"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46606"/>
      </p:ext>
    </p:extLst>
  </p:cSld>
  <p:clrMapOvr>
    <a:masterClrMapping/>
  </p:clrMapOvr>
  <p:transition spd="slow"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95992"/>
      </p:ext>
    </p:extLst>
  </p:cSld>
  <p:clrMapOvr>
    <a:masterClrMapping/>
  </p:clrMapOvr>
  <p:transition spd="slow"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046655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C471-AB1C-4486-9F1C-2ACBE90FE5ED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18C1D-95AC-4EBA-A9C9-59A688352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242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332897"/>
      </p:ext>
    </p:extLst>
  </p:cSld>
  <p:clrMapOvr>
    <a:masterClrMapping/>
  </p:clrMapOvr>
  <p:transition spd="slow"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5174"/>
      </p:ext>
    </p:extLst>
  </p:cSld>
  <p:clrMapOvr>
    <a:masterClrMapping/>
  </p:clrMapOvr>
  <p:transition spd="slow"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46733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DCBE-3EBC-4A28-9E50-DF98E574D716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B6137-8F72-405D-9293-C46E8E59C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79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3962-5FF2-43B6-B6B5-8EDB45C6C3B3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BF40-9B9C-4BA7-96CD-22B25E8AD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3045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640F-F08F-4757-9804-5565B89B129A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187E9-47B3-4F25-AFC8-B093A8BE6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398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444A-1EC0-4BB3-A602-5073DDB33530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0233F-B4E0-4A26-9493-2EE62C342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8778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7823-FCB9-4F16-AFEA-4359F6140B65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34DDF-298A-4EC2-9AD8-FFA9B4369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5811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0AED-6AD5-439F-8208-58E97368F99B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B9A3C-0B85-4A5B-B06A-A098274C5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482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834-960B-441F-987B-96384E7A2A7C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CE0CE-FE43-4F7B-8FBB-A0842D6BB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9683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C10C471-80BE-408E-9985-1F76345DA8A7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5E891DB-7CA6-4CF6-B510-E978B47FFFC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0" descr="UrbanPeak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083175"/>
            <a:ext cx="1236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UrbanPeak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083175"/>
            <a:ext cx="1236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1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drey.Field@urbanpeak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3"/>
          <p:cNvSpPr txBox="1">
            <a:spLocks noChangeArrowheads="1"/>
          </p:cNvSpPr>
          <p:nvPr/>
        </p:nvSpPr>
        <p:spPr bwMode="auto">
          <a:xfrm>
            <a:off x="755650" y="765175"/>
            <a:ext cx="7704138" cy="34163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5400" b="1" dirty="0" smtClean="0"/>
          </a:p>
          <a:p>
            <a:pPr algn="ctr" eaLnBrk="1" hangingPunct="1">
              <a:defRPr/>
            </a:pPr>
            <a:r>
              <a:rPr lang="en-US" sz="5400" b="1" dirty="0" smtClean="0"/>
              <a:t>Urban </a:t>
            </a:r>
            <a:r>
              <a:rPr lang="en-US" sz="5400" b="1" dirty="0"/>
              <a:t>Peak </a:t>
            </a:r>
            <a:endParaRPr lang="en-US" sz="5400" b="1" dirty="0" smtClean="0"/>
          </a:p>
          <a:p>
            <a:pPr algn="ctr" eaLnBrk="1" hangingPunct="1">
              <a:defRPr/>
            </a:pPr>
            <a:r>
              <a:rPr lang="en-US" sz="5400" b="1" dirty="0" smtClean="0"/>
              <a:t>Colorado </a:t>
            </a:r>
            <a:r>
              <a:rPr lang="en-US" sz="5400" b="1" dirty="0"/>
              <a:t>Springs</a:t>
            </a:r>
            <a:br>
              <a:rPr lang="en-US" sz="5400" b="1" dirty="0"/>
            </a:br>
            <a:endParaRPr lang="en-US" sz="5400" b="1" dirty="0" smtClean="0">
              <a:latin typeface="+mj-lt"/>
            </a:endParaRPr>
          </a:p>
        </p:txBody>
      </p:sp>
      <p:pic>
        <p:nvPicPr>
          <p:cNvPr id="2051" name="Picture 2" descr="M:\Final Logo\UrbanPeakLogow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504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532" y="4941888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/>
              <a:t>Audrey Field, Deputy Director/Director of Programs</a:t>
            </a:r>
          </a:p>
          <a:p>
            <a:pPr algn="ctr" eaLnBrk="1" hangingPunct="1">
              <a:defRPr/>
            </a:pPr>
            <a:r>
              <a:rPr lang="en-US" b="1" dirty="0">
                <a:hlinkClick r:id="rId4"/>
              </a:rPr>
              <a:t>Audrey.Field@urbanpeak.org</a:t>
            </a:r>
            <a:r>
              <a:rPr lang="en-US" b="1" dirty="0"/>
              <a:t> </a:t>
            </a:r>
          </a:p>
          <a:p>
            <a:pPr algn="ctr" eaLnBrk="1" hangingPunct="1">
              <a:defRPr/>
            </a:pPr>
            <a:r>
              <a:rPr lang="en-US" b="1" dirty="0"/>
              <a:t>719-630-3223 Ext 2826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ckpack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3013"/>
            <a:ext cx="14811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Youth Story </a:t>
            </a:r>
          </a:p>
        </p:txBody>
      </p:sp>
      <p:sp>
        <p:nvSpPr>
          <p:cNvPr id="10244" name="Text Placeholder 4"/>
          <p:cNvSpPr txBox="1">
            <a:spLocks/>
          </p:cNvSpPr>
          <p:nvPr/>
        </p:nvSpPr>
        <p:spPr bwMode="auto">
          <a:xfrm>
            <a:off x="-107950" y="1268413"/>
            <a:ext cx="8066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800" u="sng" dirty="0">
              <a:solidFill>
                <a:srgbClr val="000000"/>
              </a:solidFill>
            </a:endParaRPr>
          </a:p>
        </p:txBody>
      </p:sp>
      <p:sp>
        <p:nvSpPr>
          <p:cNvPr id="10245" name="Content Placeholder 5"/>
          <p:cNvSpPr txBox="1">
            <a:spLocks/>
          </p:cNvSpPr>
          <p:nvPr/>
        </p:nvSpPr>
        <p:spPr bwMode="auto">
          <a:xfrm>
            <a:off x="323528" y="1268413"/>
            <a:ext cx="6128072" cy="44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Came to Urban Peak from a Residential </a:t>
            </a:r>
            <a:r>
              <a:rPr lang="en-US" altLang="en-US" sz="2000" dirty="0"/>
              <a:t>Treatment Center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Lived at Urban Peak’s shelter for 5 months and transitioned into Urban Peak’s Permanent </a:t>
            </a:r>
            <a:r>
              <a:rPr lang="en-US" altLang="en-US" sz="2000" dirty="0"/>
              <a:t>Supportive </a:t>
            </a:r>
            <a:r>
              <a:rPr lang="en-US" altLang="en-US" sz="2000" dirty="0" smtClean="0"/>
              <a:t>Housing Program</a:t>
            </a:r>
            <a:endParaRPr lang="en-US" alt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While in PSH, case manager assisted her with obtaining Supplemental </a:t>
            </a:r>
            <a:r>
              <a:rPr lang="en-US" altLang="en-US" sz="2000" dirty="0"/>
              <a:t>Security Income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Obtained employment at Service Source and has maintained this job for a year</a:t>
            </a:r>
            <a:endParaRPr lang="en-US" altLang="en-US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After 3 years in PSH, Kim was connected with The </a:t>
            </a:r>
            <a:r>
              <a:rPr lang="en-US" altLang="en-US" sz="2000" dirty="0"/>
              <a:t>Resource </a:t>
            </a:r>
            <a:r>
              <a:rPr lang="en-US" altLang="en-US" sz="2000" dirty="0" smtClean="0"/>
              <a:t>Exchange by her case manager to provide ongoing services </a:t>
            </a:r>
            <a:endParaRPr lang="en-US" alt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Between her SSI and stable employment, Kim qualified for </a:t>
            </a:r>
            <a:r>
              <a:rPr lang="en-US" altLang="en-US" sz="2000" dirty="0" err="1" smtClean="0"/>
              <a:t>Greccio</a:t>
            </a:r>
            <a:r>
              <a:rPr lang="en-US" altLang="en-US" sz="2000" dirty="0" smtClean="0"/>
              <a:t> Housing and moved into her own apartment with her own lease </a:t>
            </a:r>
            <a:endParaRPr lang="en-US" alt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</p:txBody>
      </p:sp>
      <p:sp>
        <p:nvSpPr>
          <p:cNvPr id="10246" name="Text Placeholder 2"/>
          <p:cNvSpPr txBox="1">
            <a:spLocks/>
          </p:cNvSpPr>
          <p:nvPr/>
        </p:nvSpPr>
        <p:spPr bwMode="auto">
          <a:xfrm>
            <a:off x="2411413" y="620713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Broadway" panose="04040905080B02020502" pitchFamily="82" charset="0"/>
              </a:rPr>
              <a:t>Kimberly</a:t>
            </a:r>
          </a:p>
        </p:txBody>
      </p:sp>
      <p:pic>
        <p:nvPicPr>
          <p:cNvPr id="1027" name="Picture 3" descr="\\fs1\fldredir$\victoria.scanlon\Desktop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0551" y="1406775"/>
            <a:ext cx="3528391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1066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A Way Home America Dashboard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95288" y="819150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400" dirty="0" smtClean="0"/>
              <a:t> </a:t>
            </a:r>
          </a:p>
        </p:txBody>
      </p:sp>
      <p:pic>
        <p:nvPicPr>
          <p:cNvPr id="2" name="Picture 2" descr="C:\Users\afield\AppData\Local\Microsoft\Windows\Temporary Internet Files\Content.IE5\KJG5OU8O\AWHA Community Dash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8602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558088" cy="324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i="1" smtClean="0"/>
              <a:t>URBAN PEAK IGNITES THE POTENTIAL IN YOUTH TO EXIT HOMELESSNESS AND CREATE </a:t>
            </a:r>
            <a:br>
              <a:rPr lang="en-US" altLang="en-US" sz="3200" b="1" i="1" smtClean="0"/>
            </a:br>
            <a:r>
              <a:rPr lang="en-US" altLang="en-US" sz="3200" b="1" i="1" smtClean="0"/>
              <a:t>SELF-DETERMINED, </a:t>
            </a:r>
            <a:br>
              <a:rPr lang="en-US" altLang="en-US" sz="3200" b="1" i="1" smtClean="0"/>
            </a:br>
            <a:r>
              <a:rPr lang="en-US" altLang="en-US" sz="3200" b="1" i="1" smtClean="0"/>
              <a:t>FULFILLED LIVES.</a:t>
            </a:r>
          </a:p>
        </p:txBody>
      </p:sp>
    </p:spTree>
    <p:extLst>
      <p:ext uri="{BB962C8B-B14F-4D97-AF65-F5344CB8AC3E}">
        <p14:creationId xmlns:p14="http://schemas.microsoft.com/office/powerpoint/2010/main" val="1488923262"/>
      </p:ext>
    </p:extLst>
  </p:cSld>
  <p:clrMapOvr>
    <a:masterClrMapping/>
  </p:clrMapOvr>
  <p:transition spd="slow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pack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3013"/>
            <a:ext cx="14811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17550" y="765175"/>
            <a:ext cx="68786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cs typeface="Arial" charset="0"/>
              </a:rPr>
              <a:t>Urban Peak Colorado Springs helps youth ages 15 through 24 become self-sufficient by providing a convergence of services including:</a:t>
            </a:r>
          </a:p>
          <a:p>
            <a:pPr algn="ctr" eaLnBrk="1" hangingPunct="1"/>
            <a:endParaRPr lang="en-US" altLang="en-US" sz="2400">
              <a:solidFill>
                <a:srgbClr val="0070C0"/>
              </a:solidFill>
              <a:cs typeface="Arial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Street Outreach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Education &amp; Employment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Health Services Coordination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Shelter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Housing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Development</a:t>
            </a:r>
          </a:p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29082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9644" y="4999276"/>
            <a:ext cx="1366812" cy="109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2" descr="HatBoy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484313"/>
            <a:ext cx="1236662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 bwMode="auto">
          <a:xfrm>
            <a:off x="684213" y="0"/>
            <a:ext cx="77724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FFFFFF"/>
                </a:solidFill>
              </a:rPr>
              <a:t>PROGRAM RESULTS</a:t>
            </a:r>
          </a:p>
        </p:txBody>
      </p:sp>
      <p:sp>
        <p:nvSpPr>
          <p:cNvPr id="6" name="Up Arrow 5"/>
          <p:cNvSpPr/>
          <p:nvPr/>
        </p:nvSpPr>
        <p:spPr>
          <a:xfrm>
            <a:off x="7312025" y="9829800"/>
            <a:ext cx="149225" cy="1778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0800000">
            <a:off x="7310438" y="9456738"/>
            <a:ext cx="147637" cy="177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0758"/>
              </p:ext>
            </p:extLst>
          </p:nvPr>
        </p:nvGraphicFramePr>
        <p:xfrm>
          <a:off x="827584" y="693503"/>
          <a:ext cx="7316770" cy="5501156"/>
        </p:xfrm>
        <a:graphic>
          <a:graphicData uri="http://schemas.openxmlformats.org/drawingml/2006/table">
            <a:tbl>
              <a:tblPr/>
              <a:tblGrid>
                <a:gridCol w="2816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632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 Unduplicated Youth Served by Program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FY 2015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FY 2016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FY 2017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% Change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Education &amp; Employment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115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133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Shelter 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143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146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170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Housing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41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49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51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Outreach &amp; Drop In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445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468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569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22%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Health Services 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155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194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183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6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 Unduplicated Youth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528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557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653</a:t>
                      </a: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17%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10800000">
            <a:off x="7660591" y="1925430"/>
            <a:ext cx="354012" cy="43338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7675611" y="2708920"/>
            <a:ext cx="354012" cy="43338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0800000">
            <a:off x="7678785" y="4058584"/>
            <a:ext cx="354013" cy="43338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7678785" y="3438298"/>
            <a:ext cx="354013" cy="433388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7678785" y="5546287"/>
            <a:ext cx="354013" cy="43338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7675610" y="4841722"/>
            <a:ext cx="354013" cy="43338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86470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240" y="4365104"/>
            <a:ext cx="223224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Demographics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39342464"/>
              </p:ext>
            </p:extLst>
          </p:nvPr>
        </p:nvGraphicFramePr>
        <p:xfrm>
          <a:off x="467544" y="2492896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159312"/>
              </p:ext>
            </p:extLst>
          </p:nvPr>
        </p:nvGraphicFramePr>
        <p:xfrm>
          <a:off x="4392488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9886"/>
              </p:ext>
            </p:extLst>
          </p:nvPr>
        </p:nvGraphicFramePr>
        <p:xfrm>
          <a:off x="-29544" y="692696"/>
          <a:ext cx="461962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698787"/>
              </p:ext>
            </p:extLst>
          </p:nvPr>
        </p:nvGraphicFramePr>
        <p:xfrm>
          <a:off x="395536" y="3494112"/>
          <a:ext cx="83529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7106153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240" y="4365104"/>
            <a:ext cx="223224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48298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55% of youth served – Disabling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40% identified having a mental health 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32 individual youth turned away from shelter – 40 total turn </a:t>
            </a:r>
            <a:r>
              <a:rPr lang="en-US" sz="2400" dirty="0" err="1" smtClean="0"/>
              <a:t>aways</a:t>
            </a:r>
            <a:endParaRPr lang="en-US" sz="2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531489"/>
              </p:ext>
            </p:extLst>
          </p:nvPr>
        </p:nvGraphicFramePr>
        <p:xfrm>
          <a:off x="179512" y="692696"/>
          <a:ext cx="8784976" cy="379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720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Housing Overview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199434"/>
              </p:ext>
            </p:extLst>
          </p:nvPr>
        </p:nvGraphicFramePr>
        <p:xfrm>
          <a:off x="251520" y="764704"/>
          <a:ext cx="51125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926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     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2040" y="877362"/>
            <a:ext cx="4095454" cy="2407621"/>
            <a:chOff x="0" y="111246"/>
            <a:chExt cx="4095454" cy="2457273"/>
          </a:xfrm>
        </p:grpSpPr>
        <p:sp>
          <p:nvSpPr>
            <p:cNvPr id="9" name="Rectangle 8"/>
            <p:cNvSpPr/>
            <p:nvPr/>
          </p:nvSpPr>
          <p:spPr>
            <a:xfrm>
              <a:off x="0" y="111246"/>
              <a:ext cx="4095454" cy="2457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111247"/>
              <a:ext cx="4095454" cy="2119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Homeless Prevention 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500" dirty="0" smtClean="0"/>
                <a:t>Youth and young families at imminent risk of becoming homeless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500" kern="1200" dirty="0" smtClean="0"/>
                <a:t>Rental assistance to prevent them from becoming homeless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UPCS served </a:t>
              </a:r>
              <a:r>
                <a:rPr lang="en-US" sz="1500" dirty="0"/>
                <a:t>5</a:t>
              </a:r>
              <a:r>
                <a:rPr lang="en-US" sz="1500" kern="1200" dirty="0" smtClean="0"/>
                <a:t> youth in the Homeless Prevention </a:t>
              </a:r>
              <a:r>
                <a:rPr lang="en-US" sz="1500" kern="1200" dirty="0" smtClean="0"/>
                <a:t>Program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Quarter time Case Manager</a:t>
              </a:r>
              <a:endParaRPr lang="en-US" sz="15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ESH Prevention grant</a:t>
              </a:r>
              <a:endParaRPr lang="en-US" sz="1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2040" y="3429000"/>
            <a:ext cx="4095454" cy="2529280"/>
            <a:chOff x="0" y="39238"/>
            <a:chExt cx="4095454" cy="2529280"/>
          </a:xfrm>
        </p:grpSpPr>
        <p:sp>
          <p:nvSpPr>
            <p:cNvPr id="12" name="Rectangle 11"/>
            <p:cNvSpPr/>
            <p:nvPr/>
          </p:nvSpPr>
          <p:spPr>
            <a:xfrm>
              <a:off x="0" y="111246"/>
              <a:ext cx="4095454" cy="2457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39238"/>
              <a:ext cx="4095454" cy="2529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Transitional Living Program</a:t>
              </a:r>
              <a:endParaRPr lang="en-US" sz="19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Homeless youth &amp; </a:t>
              </a:r>
              <a:r>
                <a:rPr lang="en-US" sz="1500" kern="1200" dirty="0" smtClean="0"/>
                <a:t>pregnant or parenting youth</a:t>
              </a:r>
              <a:endParaRPr lang="en-US" sz="1500" kern="1200" dirty="0" smtClean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Ages </a:t>
              </a:r>
              <a:r>
                <a:rPr lang="en-US" sz="1500" kern="1200" dirty="0" smtClean="0"/>
                <a:t>16 </a:t>
              </a:r>
              <a:r>
                <a:rPr lang="en-US" sz="1500" kern="1200" dirty="0" smtClean="0"/>
                <a:t>– </a:t>
              </a:r>
              <a:r>
                <a:rPr lang="en-US" sz="1500" kern="1200" dirty="0" smtClean="0"/>
                <a:t>21  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Length of stay = up to </a:t>
              </a:r>
              <a:r>
                <a:rPr lang="en-US" sz="1500" kern="1200" dirty="0" smtClean="0"/>
                <a:t>18 months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8 Units – provided by Partners In Housing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2 full time Case </a:t>
              </a:r>
              <a:r>
                <a:rPr lang="en-US" sz="1500" dirty="0"/>
                <a:t>M</a:t>
              </a:r>
              <a:r>
                <a:rPr lang="en-US" sz="1500" dirty="0" smtClean="0"/>
                <a:t>anagers &amp; 1 Direct </a:t>
              </a:r>
              <a:r>
                <a:rPr lang="en-US" sz="1500" dirty="0"/>
                <a:t>C</a:t>
              </a:r>
              <a:r>
                <a:rPr lang="en-US" sz="1500" dirty="0" smtClean="0"/>
                <a:t>are staff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HHS – Transitional Living Program grant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483846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Housing Overview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     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552" y="877362"/>
            <a:ext cx="7344816" cy="2407621"/>
            <a:chOff x="-1832211" y="111246"/>
            <a:chExt cx="7344816" cy="2457273"/>
          </a:xfrm>
        </p:grpSpPr>
        <p:sp>
          <p:nvSpPr>
            <p:cNvPr id="9" name="Rectangle 8"/>
            <p:cNvSpPr/>
            <p:nvPr/>
          </p:nvSpPr>
          <p:spPr>
            <a:xfrm>
              <a:off x="-1832211" y="111246"/>
              <a:ext cx="7344816" cy="2457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-1760202" y="280086"/>
              <a:ext cx="7200800" cy="2119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CoC</a:t>
              </a:r>
              <a:r>
                <a:rPr lang="en-US" sz="2000" b="1" kern="1200" dirty="0" smtClean="0"/>
                <a:t> Permanent Supportive Housing Vouchers</a:t>
              </a:r>
              <a:endParaRPr lang="en-US" sz="2000" b="1" dirty="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500" kern="1200" dirty="0" smtClean="0"/>
                <a:t>Documented disabilities, chronically homeless youth and young families 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500" kern="1200" dirty="0" smtClean="0"/>
                <a:t>Ages 18-24</a:t>
              </a:r>
              <a:endParaRPr lang="en-US" sz="15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10 Vouchers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FT Case Manager </a:t>
              </a:r>
              <a:endParaRPr lang="en-US" sz="15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err="1" smtClean="0"/>
                <a:t>CoC</a:t>
              </a:r>
              <a:r>
                <a:rPr lang="en-US" sz="1500" dirty="0" smtClean="0"/>
                <a:t> PSH grant – partnership with DOH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Will start July 2018</a:t>
              </a:r>
              <a:endParaRPr lang="en-US" sz="15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371703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open housing resources are filled through community coordinated entry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296030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/>
          </p:nvPr>
        </p:nvSpPr>
        <p:spPr bwMode="auto">
          <a:xfrm>
            <a:off x="611188" y="0"/>
            <a:ext cx="77724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The Year In Review</a:t>
            </a:r>
          </a:p>
        </p:txBody>
      </p:sp>
      <p:sp>
        <p:nvSpPr>
          <p:cNvPr id="10244" name="Text Placeholder 4"/>
          <p:cNvSpPr txBox="1">
            <a:spLocks/>
          </p:cNvSpPr>
          <p:nvPr/>
        </p:nvSpPr>
        <p:spPr bwMode="auto">
          <a:xfrm>
            <a:off x="-107950" y="1268413"/>
            <a:ext cx="8066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800" u="sng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</a:t>
            </a:r>
            <a:r>
              <a:rPr lang="en-US" dirty="0" smtClean="0"/>
              <a:t>: 75% of youth who exit an Urban Peak Housing Program will exit to a safe and stable environment. </a:t>
            </a:r>
          </a:p>
          <a:p>
            <a:endParaRPr lang="en-US" dirty="0"/>
          </a:p>
          <a:p>
            <a:r>
              <a:rPr lang="en-US" u="sng" dirty="0" smtClean="0"/>
              <a:t>Result</a:t>
            </a:r>
            <a:r>
              <a:rPr lang="en-US" dirty="0" smtClean="0"/>
              <a:t>: 86% of youth who have exited an Urban Peak Housing Program exited to a safe and stable environment</a:t>
            </a:r>
          </a:p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98664"/>
              </p:ext>
            </p:extLst>
          </p:nvPr>
        </p:nvGraphicFramePr>
        <p:xfrm>
          <a:off x="107504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63799"/>
              </p:ext>
            </p:extLst>
          </p:nvPr>
        </p:nvGraphicFramePr>
        <p:xfrm>
          <a:off x="4572000" y="2492896"/>
          <a:ext cx="457200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02746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336"/>
      </a:accent1>
      <a:accent2>
        <a:srgbClr val="293E4E"/>
      </a:accent2>
      <a:accent3>
        <a:srgbClr val="BCBEC0"/>
      </a:accent3>
      <a:accent4>
        <a:srgbClr val="4C9E9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15242</TotalTime>
  <Words>768</Words>
  <Application>Microsoft Office PowerPoint</Application>
  <PresentationFormat>On-screen Show (4:3)</PresentationFormat>
  <Paragraphs>167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PowerPoint Presentation</vt:lpstr>
      <vt:lpstr>URBAN PEAK IGNITES THE POTENTIAL IN YOUTH TO EXIT HOMELESSNESS AND CREATE  SELF-DETERMINED,  FULFILLED LIVES.</vt:lpstr>
      <vt:lpstr>PowerPoint Presentation</vt:lpstr>
      <vt:lpstr>PROGRAM RESULTS</vt:lpstr>
      <vt:lpstr>Demographics</vt:lpstr>
      <vt:lpstr>Demographics</vt:lpstr>
      <vt:lpstr>Housing Overview </vt:lpstr>
      <vt:lpstr>Housing Overview </vt:lpstr>
      <vt:lpstr>The Year In Review</vt:lpstr>
      <vt:lpstr>Youth Story </vt:lpstr>
      <vt:lpstr>A Way Home America Dashboard</vt:lpstr>
    </vt:vector>
  </TitlesOfParts>
  <Company>Intelisys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Ham</dc:creator>
  <cp:lastModifiedBy>Audrey Field</cp:lastModifiedBy>
  <cp:revision>813</cp:revision>
  <cp:lastPrinted>2017-12-14T23:29:59Z</cp:lastPrinted>
  <dcterms:created xsi:type="dcterms:W3CDTF">2006-09-15T11:50:39Z</dcterms:created>
  <dcterms:modified xsi:type="dcterms:W3CDTF">2018-05-14T15:56:48Z</dcterms:modified>
</cp:coreProperties>
</file>