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56" r:id="rId3"/>
    <p:sldId id="257" r:id="rId4"/>
    <p:sldId id="258" r:id="rId5"/>
    <p:sldId id="259" r:id="rId6"/>
    <p:sldId id="260" r:id="rId7"/>
    <p:sldId id="261" r:id="rId8"/>
    <p:sldId id="262" r:id="rId9"/>
    <p:sldId id="263" r:id="rId10"/>
    <p:sldId id="270" r:id="rId11"/>
    <p:sldId id="264" r:id="rId12"/>
    <p:sldId id="265" r:id="rId13"/>
    <p:sldId id="269" r:id="rId14"/>
    <p:sldId id="271" r:id="rId15"/>
    <p:sldId id="272" r:id="rId16"/>
    <p:sldId id="273" r:id="rId17"/>
    <p:sldId id="274" r:id="rId18"/>
    <p:sldId id="266"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3016D-71D6-41CD-A8EB-884804F5879B}" v="1521" dt="2018-05-11T22:26:47.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94660"/>
  </p:normalViewPr>
  <p:slideViewPr>
    <p:cSldViewPr snapToGrid="0">
      <p:cViewPr varScale="1">
        <p:scale>
          <a:sx n="116" d="100"/>
          <a:sy n="116" d="100"/>
        </p:scale>
        <p:origin x="108" y="534"/>
      </p:cViewPr>
      <p:guideLst/>
    </p:cSldViewPr>
  </p:slideViewPr>
  <p:notesTextViewPr>
    <p:cViewPr>
      <p:scale>
        <a:sx n="1" d="1"/>
        <a:sy n="1" d="1"/>
      </p:scale>
      <p:origin x="0" y="0"/>
    </p:cViewPr>
  </p:notesTextViewPr>
  <p:notesViewPr>
    <p:cSldViewPr snapToGrid="0" showGuides="1">
      <p:cViewPr varScale="1">
        <p:scale>
          <a:sx n="99" d="100"/>
          <a:sy n="99" d="100"/>
        </p:scale>
        <p:origin x="35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E00E5-4E07-4460-A4A9-8D6575AA8573}" type="datetimeFigureOut">
              <a:rPr lang="en-US" smtClean="0"/>
              <a:t>5/11/2018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A90AE-EE73-420F-A7C3-69D96B0D680F}" type="slidenum">
              <a:rPr lang="en-US" smtClean="0"/>
              <a:t>‹#›</a:t>
            </a:fld>
            <a:endParaRPr lang="en-US" dirty="0"/>
          </a:p>
        </p:txBody>
      </p:sp>
    </p:spTree>
    <p:extLst>
      <p:ext uri="{BB962C8B-B14F-4D97-AF65-F5344CB8AC3E}">
        <p14:creationId xmlns:p14="http://schemas.microsoft.com/office/powerpoint/2010/main" val="270145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1</a:t>
            </a:fld>
            <a:endParaRPr lang="en-US" dirty="0"/>
          </a:p>
        </p:txBody>
      </p:sp>
    </p:spTree>
    <p:extLst>
      <p:ext uri="{BB962C8B-B14F-4D97-AF65-F5344CB8AC3E}">
        <p14:creationId xmlns:p14="http://schemas.microsoft.com/office/powerpoint/2010/main" val="179862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11</a:t>
            </a:fld>
            <a:endParaRPr lang="en-US" dirty="0"/>
          </a:p>
        </p:txBody>
      </p:sp>
    </p:spTree>
    <p:extLst>
      <p:ext uri="{BB962C8B-B14F-4D97-AF65-F5344CB8AC3E}">
        <p14:creationId xmlns:p14="http://schemas.microsoft.com/office/powerpoint/2010/main" val="85062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12</a:t>
            </a:fld>
            <a:endParaRPr lang="en-US" dirty="0"/>
          </a:p>
        </p:txBody>
      </p:sp>
    </p:spTree>
    <p:extLst>
      <p:ext uri="{BB962C8B-B14F-4D97-AF65-F5344CB8AC3E}">
        <p14:creationId xmlns:p14="http://schemas.microsoft.com/office/powerpoint/2010/main" val="423968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13</a:t>
            </a:fld>
            <a:endParaRPr lang="en-US" dirty="0"/>
          </a:p>
        </p:txBody>
      </p:sp>
    </p:spTree>
    <p:extLst>
      <p:ext uri="{BB962C8B-B14F-4D97-AF65-F5344CB8AC3E}">
        <p14:creationId xmlns:p14="http://schemas.microsoft.com/office/powerpoint/2010/main" val="253494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14</a:t>
            </a:fld>
            <a:endParaRPr lang="en-US" dirty="0"/>
          </a:p>
        </p:txBody>
      </p:sp>
    </p:spTree>
    <p:extLst>
      <p:ext uri="{BB962C8B-B14F-4D97-AF65-F5344CB8AC3E}">
        <p14:creationId xmlns:p14="http://schemas.microsoft.com/office/powerpoint/2010/main" val="79376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18</a:t>
            </a:fld>
            <a:endParaRPr lang="en-US" dirty="0"/>
          </a:p>
        </p:txBody>
      </p:sp>
    </p:spTree>
    <p:extLst>
      <p:ext uri="{BB962C8B-B14F-4D97-AF65-F5344CB8AC3E}">
        <p14:creationId xmlns:p14="http://schemas.microsoft.com/office/powerpoint/2010/main" val="362542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19</a:t>
            </a:fld>
            <a:endParaRPr lang="en-US" dirty="0"/>
          </a:p>
        </p:txBody>
      </p:sp>
    </p:spTree>
    <p:extLst>
      <p:ext uri="{BB962C8B-B14F-4D97-AF65-F5344CB8AC3E}">
        <p14:creationId xmlns:p14="http://schemas.microsoft.com/office/powerpoint/2010/main" val="186848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2</a:t>
            </a:fld>
            <a:endParaRPr lang="en-US" dirty="0"/>
          </a:p>
        </p:txBody>
      </p:sp>
    </p:spTree>
    <p:extLst>
      <p:ext uri="{BB962C8B-B14F-4D97-AF65-F5344CB8AC3E}">
        <p14:creationId xmlns:p14="http://schemas.microsoft.com/office/powerpoint/2010/main" val="197774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3</a:t>
            </a:fld>
            <a:endParaRPr lang="en-US" dirty="0"/>
          </a:p>
        </p:txBody>
      </p:sp>
    </p:spTree>
    <p:extLst>
      <p:ext uri="{BB962C8B-B14F-4D97-AF65-F5344CB8AC3E}">
        <p14:creationId xmlns:p14="http://schemas.microsoft.com/office/powerpoint/2010/main" val="284750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4</a:t>
            </a:fld>
            <a:endParaRPr lang="en-US" dirty="0"/>
          </a:p>
        </p:txBody>
      </p:sp>
    </p:spTree>
    <p:extLst>
      <p:ext uri="{BB962C8B-B14F-4D97-AF65-F5344CB8AC3E}">
        <p14:creationId xmlns:p14="http://schemas.microsoft.com/office/powerpoint/2010/main" val="408719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5</a:t>
            </a:fld>
            <a:endParaRPr lang="en-US" dirty="0"/>
          </a:p>
        </p:txBody>
      </p:sp>
    </p:spTree>
    <p:extLst>
      <p:ext uri="{BB962C8B-B14F-4D97-AF65-F5344CB8AC3E}">
        <p14:creationId xmlns:p14="http://schemas.microsoft.com/office/powerpoint/2010/main" val="347452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6</a:t>
            </a:fld>
            <a:endParaRPr lang="en-US" dirty="0"/>
          </a:p>
        </p:txBody>
      </p:sp>
    </p:spTree>
    <p:extLst>
      <p:ext uri="{BB962C8B-B14F-4D97-AF65-F5344CB8AC3E}">
        <p14:creationId xmlns:p14="http://schemas.microsoft.com/office/powerpoint/2010/main" val="297329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7</a:t>
            </a:fld>
            <a:endParaRPr lang="en-US" dirty="0"/>
          </a:p>
        </p:txBody>
      </p:sp>
    </p:spTree>
    <p:extLst>
      <p:ext uri="{BB962C8B-B14F-4D97-AF65-F5344CB8AC3E}">
        <p14:creationId xmlns:p14="http://schemas.microsoft.com/office/powerpoint/2010/main" val="246792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8</a:t>
            </a:fld>
            <a:endParaRPr lang="en-US" dirty="0"/>
          </a:p>
        </p:txBody>
      </p:sp>
    </p:spTree>
    <p:extLst>
      <p:ext uri="{BB962C8B-B14F-4D97-AF65-F5344CB8AC3E}">
        <p14:creationId xmlns:p14="http://schemas.microsoft.com/office/powerpoint/2010/main" val="261492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A90AE-EE73-420F-A7C3-69D96B0D680F}" type="slidenum">
              <a:rPr lang="en-US" smtClean="0"/>
              <a:t>9</a:t>
            </a:fld>
            <a:endParaRPr lang="en-US" dirty="0"/>
          </a:p>
        </p:txBody>
      </p:sp>
    </p:spTree>
    <p:extLst>
      <p:ext uri="{BB962C8B-B14F-4D97-AF65-F5344CB8AC3E}">
        <p14:creationId xmlns:p14="http://schemas.microsoft.com/office/powerpoint/2010/main" val="222537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62D6-A68D-45F5-92B7-ECC764ADC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11CFDA-749F-46F7-9882-1A2D1FCF2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D4AF2-1EED-413A-BB0A-DF80CD035519}"/>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5" name="Footer Placeholder 4">
            <a:extLst>
              <a:ext uri="{FF2B5EF4-FFF2-40B4-BE49-F238E27FC236}">
                <a16:creationId xmlns:a16="http://schemas.microsoft.com/office/drawing/2014/main" id="{B7DCFB08-97D6-4805-ABEE-FAA57FE897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29CD20-639F-4E15-A408-EFEA2B400C6C}"/>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331336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4943-76BD-4052-88EA-4D9583F037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62098-3C05-41C9-BEDF-89F303D060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7D50-9F40-489D-B14B-9AD0BFFF5D28}"/>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5" name="Footer Placeholder 4">
            <a:extLst>
              <a:ext uri="{FF2B5EF4-FFF2-40B4-BE49-F238E27FC236}">
                <a16:creationId xmlns:a16="http://schemas.microsoft.com/office/drawing/2014/main" id="{5C45B493-7832-4B79-98EC-56B7993DEF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276BA6-D358-481A-ABD7-2FF7A3E3E964}"/>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54983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7F4B17-E78D-445B-8519-FD9253B9CF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71EAB-E8C8-4553-BF9E-BA1214B7A8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FC285-6DF9-48CA-9E04-8C5500EAB6B6}"/>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5" name="Footer Placeholder 4">
            <a:extLst>
              <a:ext uri="{FF2B5EF4-FFF2-40B4-BE49-F238E27FC236}">
                <a16:creationId xmlns:a16="http://schemas.microsoft.com/office/drawing/2014/main" id="{598500A1-4E65-430F-9D8C-05EACB0743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DA3A2D-0A5B-4EAB-95AC-C050C63F5D8B}"/>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284359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0AE9-5B0D-4B0B-A1CB-49603B50E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78C01-91FB-45F9-A34C-F5BC5D5488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EF5A8-A118-48A7-ABA5-0320C423AED4}"/>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5" name="Footer Placeholder 4">
            <a:extLst>
              <a:ext uri="{FF2B5EF4-FFF2-40B4-BE49-F238E27FC236}">
                <a16:creationId xmlns:a16="http://schemas.microsoft.com/office/drawing/2014/main" id="{9475768A-0DF5-49AD-A01F-16C08CDC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6025FF-7314-4ED1-9919-F48217F27F72}"/>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402732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9223-E1DE-48C2-9EFE-D4CDB991A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9C9C2F-D1D3-4962-9054-D04AA6B41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49901D-614C-43C6-8469-B3ABE92B8111}"/>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5" name="Footer Placeholder 4">
            <a:extLst>
              <a:ext uri="{FF2B5EF4-FFF2-40B4-BE49-F238E27FC236}">
                <a16:creationId xmlns:a16="http://schemas.microsoft.com/office/drawing/2014/main" id="{AB092264-9287-4BB1-B1E2-4B24B76F0C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32671-387D-4E9E-A245-ADB4FF7A30AC}"/>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315915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680F-82BE-4350-B0FD-CB4C6A0BCF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7F7A5-F0C9-49CF-A77B-113BA80432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4E554-8E1F-4BB8-9036-306959B394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84A643-1069-46A9-BA15-184397208921}"/>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6" name="Footer Placeholder 5">
            <a:extLst>
              <a:ext uri="{FF2B5EF4-FFF2-40B4-BE49-F238E27FC236}">
                <a16:creationId xmlns:a16="http://schemas.microsoft.com/office/drawing/2014/main" id="{CAB34DA0-F552-4E71-8250-FE06CCACB9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E0851D-D474-4B38-A0D1-B15FB9615789}"/>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226877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EFC5-46C9-472E-B072-217CA35F6C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832796-116F-447A-B2AD-7E69604A4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CC757E-9CD0-472C-A434-11054763D3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B5D01A-9659-4CA1-8D59-E71C7C742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B8EFDA-DB6A-4276-81D8-88AA715CD1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5647E0-A950-4C0F-9BD7-251D490F5412}"/>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8" name="Footer Placeholder 7">
            <a:extLst>
              <a:ext uri="{FF2B5EF4-FFF2-40B4-BE49-F238E27FC236}">
                <a16:creationId xmlns:a16="http://schemas.microsoft.com/office/drawing/2014/main" id="{E80862AC-C147-4B19-B6C1-C11FAFE1D53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38336D-0CCC-4012-8A6C-100BF322A1F1}"/>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95777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DB03-A62B-433F-8CB4-AE2A8152B0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B33403-955D-461F-AFD8-0404B918A155}"/>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4" name="Footer Placeholder 3">
            <a:extLst>
              <a:ext uri="{FF2B5EF4-FFF2-40B4-BE49-F238E27FC236}">
                <a16:creationId xmlns:a16="http://schemas.microsoft.com/office/drawing/2014/main" id="{B0052E08-CE64-4FE0-9389-A43B28278C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02FDD5-A7CB-48B0-B5D7-CB7AC510EFFF}"/>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190579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4DBFD-5161-4DC8-805B-4ACA9892376B}"/>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3" name="Footer Placeholder 2">
            <a:extLst>
              <a:ext uri="{FF2B5EF4-FFF2-40B4-BE49-F238E27FC236}">
                <a16:creationId xmlns:a16="http://schemas.microsoft.com/office/drawing/2014/main" id="{03F9B320-A802-4FF5-BA35-1AF53B1E2C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352AF1B-3B30-4C4E-9951-1F95ABDA2837}"/>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42072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B69A-7DF9-4166-91D3-52CF296C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9E86F-B588-45EC-8BE7-34825E2E3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D06D29-DA45-435C-A7C1-550C783C1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8596C5-5C03-471E-8F0D-AD67395A9917}"/>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6" name="Footer Placeholder 5">
            <a:extLst>
              <a:ext uri="{FF2B5EF4-FFF2-40B4-BE49-F238E27FC236}">
                <a16:creationId xmlns:a16="http://schemas.microsoft.com/office/drawing/2014/main" id="{1A136786-9E6B-413F-B03A-09160C0AE8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F1EDCD-1B38-4A66-A0F8-01E921C9C09D}"/>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340637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C193-A029-4592-AB8B-E3B23DEF0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CC42AC-7332-4F00-9F93-7945D8692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D5A6CE-7309-45BA-961F-D198C7D73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C857C-160D-4230-B642-990287357EC1}"/>
              </a:ext>
            </a:extLst>
          </p:cNvPr>
          <p:cNvSpPr>
            <a:spLocks noGrp="1"/>
          </p:cNvSpPr>
          <p:nvPr>
            <p:ph type="dt" sz="half" idx="10"/>
          </p:nvPr>
        </p:nvSpPr>
        <p:spPr/>
        <p:txBody>
          <a:bodyPr/>
          <a:lstStyle/>
          <a:p>
            <a:fld id="{BFB1698C-FF6D-402C-A22B-9EF35658BA2F}" type="datetimeFigureOut">
              <a:rPr lang="en-US" smtClean="0"/>
              <a:t>5/11/2018</a:t>
            </a:fld>
            <a:endParaRPr lang="en-US" dirty="0"/>
          </a:p>
        </p:txBody>
      </p:sp>
      <p:sp>
        <p:nvSpPr>
          <p:cNvPr id="6" name="Footer Placeholder 5">
            <a:extLst>
              <a:ext uri="{FF2B5EF4-FFF2-40B4-BE49-F238E27FC236}">
                <a16:creationId xmlns:a16="http://schemas.microsoft.com/office/drawing/2014/main" id="{B76E8FA2-0EFB-4DB2-9D3A-9EEF356056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6B506A-407C-4471-AAA2-CB7FEFEC7738}"/>
              </a:ext>
            </a:extLst>
          </p:cNvPr>
          <p:cNvSpPr>
            <a:spLocks noGrp="1"/>
          </p:cNvSpPr>
          <p:nvPr>
            <p:ph type="sldNum" sz="quarter" idx="12"/>
          </p:nvPr>
        </p:nvSpPr>
        <p:spPr/>
        <p:txBody>
          <a:bodyPr/>
          <a:lstStyle/>
          <a:p>
            <a:fld id="{3FC213C5-0C2A-44C2-BDBF-1D43168268F8}" type="slidenum">
              <a:rPr lang="en-US" smtClean="0"/>
              <a:t>‹#›</a:t>
            </a:fld>
            <a:endParaRPr lang="en-US" dirty="0"/>
          </a:p>
        </p:txBody>
      </p:sp>
    </p:spTree>
    <p:extLst>
      <p:ext uri="{BB962C8B-B14F-4D97-AF65-F5344CB8AC3E}">
        <p14:creationId xmlns:p14="http://schemas.microsoft.com/office/powerpoint/2010/main" val="14865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0A6D01-C3CB-40F8-964B-CAE899953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17D641-EBAE-4B98-8140-75CA65197A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9F28E-2120-42D6-906E-48A3CDCEF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1698C-FF6D-402C-A22B-9EF35658BA2F}" type="datetimeFigureOut">
              <a:rPr lang="en-US" smtClean="0"/>
              <a:t>5/11/2018</a:t>
            </a:fld>
            <a:endParaRPr lang="en-US" dirty="0"/>
          </a:p>
        </p:txBody>
      </p:sp>
      <p:sp>
        <p:nvSpPr>
          <p:cNvPr id="5" name="Footer Placeholder 4">
            <a:extLst>
              <a:ext uri="{FF2B5EF4-FFF2-40B4-BE49-F238E27FC236}">
                <a16:creationId xmlns:a16="http://schemas.microsoft.com/office/drawing/2014/main" id="{76304D14-32C1-43C8-B79C-681B13EC6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06E0FF-A606-4975-B843-EC62D4702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213C5-0C2A-44C2-BDBF-1D43168268F8}" type="slidenum">
              <a:rPr lang="en-US" smtClean="0"/>
              <a:t>‹#›</a:t>
            </a:fld>
            <a:endParaRPr lang="en-US" dirty="0"/>
          </a:p>
        </p:txBody>
      </p:sp>
    </p:spTree>
    <p:extLst>
      <p:ext uri="{BB962C8B-B14F-4D97-AF65-F5344CB8AC3E}">
        <p14:creationId xmlns:p14="http://schemas.microsoft.com/office/powerpoint/2010/main" val="2821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FA2A2-E7BD-4902-949A-24D3B3BF2153}"/>
              </a:ext>
            </a:extLst>
          </p:cNvPr>
          <p:cNvSpPr txBox="1"/>
          <p:nvPr/>
        </p:nvSpPr>
        <p:spPr>
          <a:xfrm>
            <a:off x="2908570" y="1527243"/>
            <a:ext cx="6313251" cy="3816429"/>
          </a:xfrm>
          <a:prstGeom prst="rect">
            <a:avLst/>
          </a:prstGeom>
          <a:noFill/>
        </p:spPr>
        <p:txBody>
          <a:bodyPr wrap="square" rtlCol="0">
            <a:spAutoFit/>
          </a:bodyPr>
          <a:lstStyle/>
          <a:p>
            <a:pPr algn="ctr"/>
            <a:r>
              <a:rPr lang="en-US" sz="4000" dirty="0"/>
              <a:t>HOUSING AUTHORITY AND HOMELESS SERVICES PARTNERSHIPS</a:t>
            </a:r>
          </a:p>
          <a:p>
            <a:pPr algn="ctr"/>
            <a:endParaRPr lang="en-US" sz="4000" dirty="0"/>
          </a:p>
          <a:p>
            <a:pPr algn="ctr"/>
            <a:endParaRPr lang="en-US" sz="4000" dirty="0"/>
          </a:p>
          <a:p>
            <a:pPr algn="ctr"/>
            <a:r>
              <a:rPr lang="en-US" sz="2400" dirty="0"/>
              <a:t>Patricia Rivas, Housing Authority City of Pueblo</a:t>
            </a:r>
          </a:p>
          <a:p>
            <a:endParaRPr lang="en-US" dirty="0"/>
          </a:p>
        </p:txBody>
      </p:sp>
    </p:spTree>
    <p:extLst>
      <p:ext uri="{BB962C8B-B14F-4D97-AF65-F5344CB8AC3E}">
        <p14:creationId xmlns:p14="http://schemas.microsoft.com/office/powerpoint/2010/main" val="4026924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AB513-9A6A-40E6-832C-01134EE0292B}"/>
              </a:ext>
            </a:extLst>
          </p:cNvPr>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sz="5400" dirty="0"/>
              <a:t>PROGRAMS AND POLICIES</a:t>
            </a:r>
          </a:p>
        </p:txBody>
      </p:sp>
      <p:pic>
        <p:nvPicPr>
          <p:cNvPr id="5" name="Picture 4">
            <a:extLst>
              <a:ext uri="{FF2B5EF4-FFF2-40B4-BE49-F238E27FC236}">
                <a16:creationId xmlns:a16="http://schemas.microsoft.com/office/drawing/2014/main" id="{6F5D4F10-914C-4182-AB17-651F5EB3D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20" y="365125"/>
            <a:ext cx="2680416" cy="2721235"/>
          </a:xfrm>
          <a:prstGeom prst="rect">
            <a:avLst/>
          </a:prstGeom>
        </p:spPr>
      </p:pic>
    </p:spTree>
    <p:extLst>
      <p:ext uri="{BB962C8B-B14F-4D97-AF65-F5344CB8AC3E}">
        <p14:creationId xmlns:p14="http://schemas.microsoft.com/office/powerpoint/2010/main" val="703700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E799-821F-458E-83FD-95E47EC2D0E2}"/>
              </a:ext>
            </a:extLst>
          </p:cNvPr>
          <p:cNvSpPr>
            <a:spLocks noGrp="1"/>
          </p:cNvSpPr>
          <p:nvPr>
            <p:ph type="title"/>
          </p:nvPr>
        </p:nvSpPr>
        <p:spPr>
          <a:xfrm>
            <a:off x="925749" y="939057"/>
            <a:ext cx="10515600" cy="4351338"/>
          </a:xfrm>
        </p:spPr>
        <p:txBody>
          <a:bodyPr>
            <a:normAutofit/>
          </a:bodyPr>
          <a:lstStyle/>
          <a:p>
            <a:pPr algn="ctr"/>
            <a:r>
              <a:rPr lang="en-US" dirty="0"/>
              <a:t>GUIDANCE ON HOUSING INDIVIDUALS AND FAMILIES EXPERIENCING HOMELESSNESS</a:t>
            </a:r>
            <a:br>
              <a:rPr lang="en-US" dirty="0"/>
            </a:br>
            <a:r>
              <a:rPr lang="en-US" dirty="0"/>
              <a:t>PIH NOTICE 2013-15 (HA)</a:t>
            </a:r>
            <a:br>
              <a:rPr lang="en-US" dirty="0"/>
            </a:br>
            <a:endParaRPr lang="en-US" dirty="0"/>
          </a:p>
        </p:txBody>
      </p:sp>
      <p:sp>
        <p:nvSpPr>
          <p:cNvPr id="3" name="Content Placeholder 2">
            <a:extLst>
              <a:ext uri="{FF2B5EF4-FFF2-40B4-BE49-F238E27FC236}">
                <a16:creationId xmlns:a16="http://schemas.microsoft.com/office/drawing/2014/main" id="{A9FA6DFF-CC0B-41C1-9B23-B3E4BDB7A405}"/>
              </a:ext>
            </a:extLst>
          </p:cNvPr>
          <p:cNvSpPr>
            <a:spLocks noGrp="1"/>
          </p:cNvSpPr>
          <p:nvPr>
            <p:ph idx="1"/>
          </p:nvPr>
        </p:nvSpPr>
        <p:spPr>
          <a:xfrm>
            <a:off x="925749" y="1845081"/>
            <a:ext cx="10515600" cy="4351338"/>
          </a:xfrm>
        </p:spPr>
        <p:txBody>
          <a:bodyPr/>
          <a:lstStyle/>
          <a:p>
            <a:pPr marL="0" indent="0">
              <a:buNone/>
            </a:pPr>
            <a:endParaRPr lang="en-US" dirty="0"/>
          </a:p>
          <a:p>
            <a:endParaRPr lang="en-US" dirty="0"/>
          </a:p>
        </p:txBody>
      </p:sp>
    </p:spTree>
    <p:extLst>
      <p:ext uri="{BB962C8B-B14F-4D97-AF65-F5344CB8AC3E}">
        <p14:creationId xmlns:p14="http://schemas.microsoft.com/office/powerpoint/2010/main" val="3037572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C7D53-3CCD-45F5-9615-E6D86C1FFF9D}"/>
              </a:ext>
            </a:extLst>
          </p:cNvPr>
          <p:cNvSpPr txBox="1"/>
          <p:nvPr/>
        </p:nvSpPr>
        <p:spPr>
          <a:xfrm>
            <a:off x="1459149" y="1381328"/>
            <a:ext cx="9202365" cy="3970318"/>
          </a:xfrm>
          <a:prstGeom prst="rect">
            <a:avLst/>
          </a:prstGeom>
          <a:noFill/>
        </p:spPr>
        <p:txBody>
          <a:bodyPr wrap="square" rtlCol="0">
            <a:spAutoFit/>
          </a:bodyPr>
          <a:lstStyle/>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WAITING LIST MANAGEMENT</a:t>
            </a:r>
          </a:p>
          <a:p>
            <a:pPr marL="742950" lvl="1" indent="-285750">
              <a:buFont typeface="Arial" panose="020B0604020202020204" pitchFamily="34" charset="0"/>
              <a:buChar char="•"/>
            </a:pPr>
            <a:r>
              <a:rPr lang="en-US" sz="2800" dirty="0"/>
              <a:t>HOMELESS ADMISSIONS PREFERENCE</a:t>
            </a:r>
          </a:p>
          <a:p>
            <a:pPr marL="742950" lvl="1" indent="-285750">
              <a:buFont typeface="Arial" panose="020B0604020202020204" pitchFamily="34" charset="0"/>
              <a:buChar char="•"/>
            </a:pPr>
            <a:r>
              <a:rPr lang="en-US" sz="2800" dirty="0"/>
              <a:t>ADMISSIONS POLICIES REGARDING CRIMINAL ACTIVITY, SUBSTANCE USE/ABUSE, AND RENTAL HISTORY</a:t>
            </a:r>
          </a:p>
          <a:p>
            <a:pPr marL="742950" lvl="1" indent="-285750">
              <a:buFont typeface="Arial" panose="020B0604020202020204" pitchFamily="34" charset="0"/>
              <a:buChar char="•"/>
            </a:pPr>
            <a:r>
              <a:rPr lang="en-US" sz="2800" dirty="0"/>
              <a:t>PROGRAM TERMINATION AND EVICTION POLICIES</a:t>
            </a:r>
          </a:p>
        </p:txBody>
      </p:sp>
      <p:sp>
        <p:nvSpPr>
          <p:cNvPr id="2" name="Title 1">
            <a:extLst>
              <a:ext uri="{FF2B5EF4-FFF2-40B4-BE49-F238E27FC236}">
                <a16:creationId xmlns:a16="http://schemas.microsoft.com/office/drawing/2014/main" id="{C619F155-51C0-48B6-B50A-85FBE1987EDA}"/>
              </a:ext>
            </a:extLst>
          </p:cNvPr>
          <p:cNvSpPr>
            <a:spLocks noGrp="1"/>
          </p:cNvSpPr>
          <p:nvPr>
            <p:ph type="title"/>
          </p:nvPr>
        </p:nvSpPr>
        <p:spPr>
          <a:xfrm>
            <a:off x="714632" y="500062"/>
            <a:ext cx="10515600" cy="1691203"/>
          </a:xfrm>
        </p:spPr>
        <p:txBody>
          <a:bodyPr>
            <a:normAutofit fontScale="90000"/>
          </a:bodyPr>
          <a:lstStyle/>
          <a:p>
            <a:pPr algn="ctr"/>
            <a:br>
              <a:rPr lang="en-US" dirty="0"/>
            </a:br>
            <a:r>
              <a:rPr lang="en-US" dirty="0"/>
              <a:t>PIH NOTIE 2013-15 (HA)</a:t>
            </a:r>
            <a:br>
              <a:rPr lang="en-US" dirty="0"/>
            </a:br>
            <a:br>
              <a:rPr lang="en-US" dirty="0"/>
            </a:br>
            <a:endParaRPr lang="en-US" dirty="0"/>
          </a:p>
        </p:txBody>
      </p:sp>
      <p:sp>
        <p:nvSpPr>
          <p:cNvPr id="3" name="Content Placeholder 2">
            <a:extLst>
              <a:ext uri="{FF2B5EF4-FFF2-40B4-BE49-F238E27FC236}">
                <a16:creationId xmlns:a16="http://schemas.microsoft.com/office/drawing/2014/main" id="{8D588112-7478-4299-ADCE-E7F2511A415E}"/>
              </a:ext>
            </a:extLst>
          </p:cNvPr>
          <p:cNvSpPr>
            <a:spLocks noGrp="1"/>
          </p:cNvSpPr>
          <p:nvPr>
            <p:ph idx="1"/>
          </p:nvPr>
        </p:nvSpPr>
        <p:spPr>
          <a:xfrm>
            <a:off x="961768" y="1861751"/>
            <a:ext cx="10392032" cy="4315212"/>
          </a:xfrm>
        </p:spPr>
        <p:txBody>
          <a:bodyPr/>
          <a:lstStyle/>
          <a:p>
            <a:pPr marL="0" indent="0">
              <a:buNone/>
            </a:pPr>
            <a:endParaRPr lang="en-US" dirty="0"/>
          </a:p>
        </p:txBody>
      </p:sp>
    </p:spTree>
    <p:extLst>
      <p:ext uri="{BB962C8B-B14F-4D97-AF65-F5344CB8AC3E}">
        <p14:creationId xmlns:p14="http://schemas.microsoft.com/office/powerpoint/2010/main" val="1467591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12746-A5EB-4D91-A622-91FAF011F988}"/>
              </a:ext>
            </a:extLst>
          </p:cNvPr>
          <p:cNvSpPr/>
          <p:nvPr/>
        </p:nvSpPr>
        <p:spPr>
          <a:xfrm>
            <a:off x="1779373" y="1874729"/>
            <a:ext cx="7891849" cy="2677656"/>
          </a:xfrm>
          <a:prstGeom prst="rect">
            <a:avLst/>
          </a:prstGeom>
        </p:spPr>
        <p:txBody>
          <a:bodyPr wrap="square">
            <a:spAutoFit/>
          </a:bodyPr>
          <a:lstStyle/>
          <a:p>
            <a:pPr marL="742950" lvl="1" indent="-285750">
              <a:buFont typeface="Arial" panose="020B0604020202020204" pitchFamily="34" charset="0"/>
              <a:buChar char="•"/>
            </a:pPr>
            <a:r>
              <a:rPr lang="en-US" sz="2800" dirty="0"/>
              <a:t>CONSIDERATION OF CIRCUMSTANCES REGARDING ADMISSIONS AND TERMINATIONS/EVICTIONS</a:t>
            </a:r>
          </a:p>
          <a:p>
            <a:pPr marL="742950" lvl="1" indent="-285750">
              <a:buFont typeface="Arial" panose="020B0604020202020204" pitchFamily="34" charset="0"/>
              <a:buChar char="•"/>
            </a:pPr>
            <a:r>
              <a:rPr lang="en-US" sz="2800" dirty="0"/>
              <a:t>SERVICE PROVIDER AS A RESOURCE IN CONTINUED OCCUPANCY</a:t>
            </a:r>
          </a:p>
          <a:p>
            <a:pPr marL="742950" lvl="1" indent="-285750">
              <a:buFont typeface="Arial" panose="020B0604020202020204" pitchFamily="34" charset="0"/>
              <a:buChar char="•"/>
            </a:pPr>
            <a:r>
              <a:rPr lang="en-US" sz="2800" dirty="0"/>
              <a:t>PROJECT BASED VOUCHERS</a:t>
            </a:r>
          </a:p>
        </p:txBody>
      </p:sp>
      <p:sp>
        <p:nvSpPr>
          <p:cNvPr id="3" name="Title 2">
            <a:extLst>
              <a:ext uri="{FF2B5EF4-FFF2-40B4-BE49-F238E27FC236}">
                <a16:creationId xmlns:a16="http://schemas.microsoft.com/office/drawing/2014/main" id="{7A67DAE7-2681-435D-83D7-47F5E294A148}"/>
              </a:ext>
            </a:extLst>
          </p:cNvPr>
          <p:cNvSpPr>
            <a:spLocks noGrp="1"/>
          </p:cNvSpPr>
          <p:nvPr>
            <p:ph type="title"/>
          </p:nvPr>
        </p:nvSpPr>
        <p:spPr/>
        <p:txBody>
          <a:bodyPr/>
          <a:lstStyle/>
          <a:p>
            <a:pPr algn="ctr"/>
            <a:endParaRPr lang="en-US" dirty="0"/>
          </a:p>
        </p:txBody>
      </p:sp>
      <p:sp>
        <p:nvSpPr>
          <p:cNvPr id="4" name="Content Placeholder 3">
            <a:extLst>
              <a:ext uri="{FF2B5EF4-FFF2-40B4-BE49-F238E27FC236}">
                <a16:creationId xmlns:a16="http://schemas.microsoft.com/office/drawing/2014/main" id="{5760CAE5-D11E-406D-AA69-3DC978805337}"/>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3731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1337D7-14A8-4B37-87A3-9CA3A820B170}"/>
              </a:ext>
            </a:extLst>
          </p:cNvPr>
          <p:cNvSpPr txBox="1"/>
          <p:nvPr/>
        </p:nvSpPr>
        <p:spPr>
          <a:xfrm>
            <a:off x="2388973" y="3122141"/>
            <a:ext cx="5980669" cy="923330"/>
          </a:xfrm>
          <a:prstGeom prst="rect">
            <a:avLst/>
          </a:prstGeom>
          <a:noFill/>
        </p:spPr>
        <p:txBody>
          <a:bodyPr wrap="square" rtlCol="0">
            <a:spAutoFit/>
          </a:bodyPr>
          <a:lstStyle/>
          <a:p>
            <a:pPr algn="ctr"/>
            <a:r>
              <a:rPr lang="en-US" sz="5400" dirty="0"/>
              <a:t>PARTNERSHIPS</a:t>
            </a:r>
          </a:p>
        </p:txBody>
      </p:sp>
      <p:pic>
        <p:nvPicPr>
          <p:cNvPr id="6" name="Picture 5">
            <a:extLst>
              <a:ext uri="{FF2B5EF4-FFF2-40B4-BE49-F238E27FC236}">
                <a16:creationId xmlns:a16="http://schemas.microsoft.com/office/drawing/2014/main" id="{A1BB691D-F7E3-4FD9-A7A3-DB4110E34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569" y="4527415"/>
            <a:ext cx="2655651" cy="1752600"/>
          </a:xfrm>
          <a:prstGeom prst="rect">
            <a:avLst/>
          </a:prstGeom>
        </p:spPr>
      </p:pic>
    </p:spTree>
    <p:extLst>
      <p:ext uri="{BB962C8B-B14F-4D97-AF65-F5344CB8AC3E}">
        <p14:creationId xmlns:p14="http://schemas.microsoft.com/office/powerpoint/2010/main" val="1174383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05C2-69A9-4D8F-AF59-5D0C306BB05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EA2FD5-1EBC-4FAA-A36F-9F0026C16F21}"/>
              </a:ext>
            </a:extLst>
          </p:cNvPr>
          <p:cNvSpPr>
            <a:spLocks noGrp="1"/>
          </p:cNvSpPr>
          <p:nvPr>
            <p:ph idx="1"/>
          </p:nvPr>
        </p:nvSpPr>
        <p:spPr/>
        <p:txBody>
          <a:bodyPr/>
          <a:lstStyle/>
          <a:p>
            <a:pPr marL="0" indent="0" algn="ctr">
              <a:buNone/>
            </a:pPr>
            <a:r>
              <a:rPr lang="en-US" dirty="0"/>
              <a:t>PHAs PARTNERING WITH FAITH-BASED/COMMUNITY ORGANIZATIONS</a:t>
            </a:r>
          </a:p>
          <a:p>
            <a:pPr algn="ctr"/>
            <a:endParaRPr lang="en-US" dirty="0"/>
          </a:p>
          <a:p>
            <a:pPr algn="ctr"/>
            <a:r>
              <a:rPr lang="en-US" dirty="0"/>
              <a:t>MOVE-IN ASSISTANCE</a:t>
            </a:r>
          </a:p>
          <a:p>
            <a:pPr algn="ctr"/>
            <a:endParaRPr lang="en-US" dirty="0"/>
          </a:p>
          <a:p>
            <a:pPr algn="ctr"/>
            <a:r>
              <a:rPr lang="en-US" dirty="0"/>
              <a:t>DONATIONS OF FURNITURE</a:t>
            </a:r>
          </a:p>
          <a:p>
            <a:pPr marL="0" indent="0" algn="ctr">
              <a:buNone/>
            </a:pPr>
            <a:endParaRPr lang="en-US" dirty="0"/>
          </a:p>
        </p:txBody>
      </p:sp>
    </p:spTree>
    <p:extLst>
      <p:ext uri="{BB962C8B-B14F-4D97-AF65-F5344CB8AC3E}">
        <p14:creationId xmlns:p14="http://schemas.microsoft.com/office/powerpoint/2010/main" val="2377841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84E4F-813A-48FD-B009-71B96515E1C9}"/>
              </a:ext>
            </a:extLst>
          </p:cNvPr>
          <p:cNvSpPr txBox="1"/>
          <p:nvPr/>
        </p:nvSpPr>
        <p:spPr>
          <a:xfrm>
            <a:off x="123567" y="615042"/>
            <a:ext cx="11953103" cy="59093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cs typeface="Calibri"/>
            </a:endParaRPr>
          </a:p>
          <a:p>
            <a:pPr algn="ctr"/>
            <a:endParaRPr lang="en-US" dirty="0">
              <a:cs typeface="Calibri"/>
            </a:endParaRPr>
          </a:p>
          <a:p>
            <a:pPr algn="ctr"/>
            <a:endParaRPr lang="en-US" dirty="0">
              <a:cs typeface="Calibri"/>
            </a:endParaRPr>
          </a:p>
          <a:p>
            <a:pPr algn="ctr"/>
            <a:endParaRPr lang="en-US" dirty="0">
              <a:cs typeface="Calibri"/>
            </a:endParaRPr>
          </a:p>
          <a:p>
            <a:pPr algn="ctr"/>
            <a:r>
              <a:rPr lang="en-US" sz="2800" dirty="0">
                <a:cs typeface="Calibri"/>
              </a:rPr>
              <a:t>WHAT ARE WE DOING IN PUEBLO TO SUPPORT HOUSING FOR THE HOMELESS?</a:t>
            </a:r>
          </a:p>
          <a:p>
            <a:pPr algn="ctr"/>
            <a:endParaRPr lang="en-US" sz="2800" dirty="0">
              <a:cs typeface="Calibri"/>
            </a:endParaRPr>
          </a:p>
          <a:p>
            <a:pPr algn="ctr"/>
            <a:endParaRPr lang="en-US" dirty="0">
              <a:cs typeface="Calibri"/>
            </a:endParaRPr>
          </a:p>
          <a:p>
            <a:pPr algn="ctr"/>
            <a:r>
              <a:rPr lang="en-US" sz="2800" dirty="0">
                <a:cs typeface="Calibri"/>
              </a:rPr>
              <a:t>ISSUED A REQUEST FOR PROPOSAL</a:t>
            </a:r>
          </a:p>
          <a:p>
            <a:pPr algn="ctr"/>
            <a:endParaRPr lang="en-US" sz="2800" dirty="0"/>
          </a:p>
          <a:p>
            <a:pPr algn="ctr"/>
            <a:r>
              <a:rPr lang="en-US" sz="2800" dirty="0">
                <a:cs typeface="Calibri"/>
              </a:rPr>
              <a:t>TO</a:t>
            </a:r>
          </a:p>
          <a:p>
            <a:pPr algn="ctr"/>
            <a:endParaRPr lang="en-US" sz="2800" dirty="0">
              <a:cs typeface="Calibri"/>
            </a:endParaRPr>
          </a:p>
          <a:p>
            <a:pPr algn="ctr"/>
            <a:r>
              <a:rPr lang="en-US" sz="2800" dirty="0">
                <a:cs typeface="Calibri"/>
              </a:rPr>
              <a:t>COMMIT PROJECT-BASED VOUCHERS AND PROJECT-BASED VASH VOUCHERS</a:t>
            </a:r>
          </a:p>
          <a:p>
            <a:pPr algn="ctr"/>
            <a:r>
              <a:rPr lang="en-US" sz="2800" dirty="0">
                <a:cs typeface="Calibri"/>
              </a:rPr>
              <a:t>NEW CONSTRUCTION TARGETING HOMELESS INDIVIDUALS IN PUEBLO METRO AREA</a:t>
            </a:r>
          </a:p>
          <a:p>
            <a:pPr algn="ctr"/>
            <a:endParaRPr lang="en-US" dirty="0">
              <a:cs typeface="Calibri"/>
            </a:endParaRPr>
          </a:p>
          <a:p>
            <a:pPr algn="ctr"/>
            <a:endParaRPr lang="en-US" dirty="0">
              <a:cs typeface="Calibri"/>
            </a:endParaRPr>
          </a:p>
        </p:txBody>
      </p:sp>
      <p:pic>
        <p:nvPicPr>
          <p:cNvPr id="6" name="Picture 5">
            <a:extLst>
              <a:ext uri="{FF2B5EF4-FFF2-40B4-BE49-F238E27FC236}">
                <a16:creationId xmlns:a16="http://schemas.microsoft.com/office/drawing/2014/main" id="{DC937CD3-3D13-4716-B7F3-ECF34F803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1647" y="2355102"/>
            <a:ext cx="1905000" cy="1524000"/>
          </a:xfrm>
          <a:prstGeom prst="rect">
            <a:avLst/>
          </a:prstGeom>
        </p:spPr>
      </p:pic>
    </p:spTree>
    <p:extLst>
      <p:ext uri="{BB962C8B-B14F-4D97-AF65-F5344CB8AC3E}">
        <p14:creationId xmlns:p14="http://schemas.microsoft.com/office/powerpoint/2010/main" val="3971050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4F5E04-4F32-4AD8-9AD9-456C2E41D975}"/>
              </a:ext>
            </a:extLst>
          </p:cNvPr>
          <p:cNvSpPr txBox="1"/>
          <p:nvPr/>
        </p:nvSpPr>
        <p:spPr>
          <a:xfrm>
            <a:off x="1508289" y="942680"/>
            <a:ext cx="8880049" cy="5509200"/>
          </a:xfrm>
          <a:prstGeom prst="rect">
            <a:avLst/>
          </a:prstGeom>
          <a:noFill/>
        </p:spPr>
        <p:txBody>
          <a:bodyPr wrap="square" rtlCol="0">
            <a:spAutoFit/>
          </a:bodyPr>
          <a:lstStyle/>
          <a:p>
            <a:pPr algn="ctr"/>
            <a:r>
              <a:rPr lang="en-US" sz="2800" dirty="0"/>
              <a:t>SPEED MEETING</a:t>
            </a:r>
          </a:p>
          <a:p>
            <a:endParaRPr lang="en-US" sz="2800" dirty="0"/>
          </a:p>
          <a:p>
            <a:r>
              <a:rPr lang="en-US" sz="2800" dirty="0"/>
              <a:t>HOW CAN YOUR PHA CREATE HOUSING OPPORTUNITIES FOR PEOPLE EXPERIENCEING HOMELESSNESS?</a:t>
            </a:r>
          </a:p>
          <a:p>
            <a:endParaRPr lang="en-US" sz="2800" dirty="0"/>
          </a:p>
          <a:p>
            <a:endParaRPr lang="en-US" sz="2800" dirty="0"/>
          </a:p>
          <a:p>
            <a:r>
              <a:rPr lang="en-US" sz="2800" dirty="0"/>
              <a:t>WHO WILL YOU SERVE?</a:t>
            </a:r>
          </a:p>
          <a:p>
            <a:endParaRPr lang="en-US" sz="2800" dirty="0"/>
          </a:p>
          <a:p>
            <a:endParaRPr lang="en-US" sz="2800" dirty="0"/>
          </a:p>
          <a:p>
            <a:r>
              <a:rPr lang="en-US" sz="2800" dirty="0"/>
              <a:t>HOW WILL YOU DEFINE SUCCESS?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15209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B130-0E93-49A2-A638-C92FBFFC8A6F}"/>
              </a:ext>
            </a:extLst>
          </p:cNvPr>
          <p:cNvSpPr>
            <a:spLocks noGrp="1"/>
          </p:cNvSpPr>
          <p:nvPr>
            <p:ph type="title"/>
          </p:nvPr>
        </p:nvSpPr>
        <p:spPr/>
        <p:txBody>
          <a:bodyPr/>
          <a:lstStyle/>
          <a:p>
            <a:r>
              <a:rPr lang="en-US" dirty="0"/>
              <a:t>UNIVERSAL DECLARATION OF HUMAN RIGHTS</a:t>
            </a:r>
          </a:p>
        </p:txBody>
      </p:sp>
      <p:sp>
        <p:nvSpPr>
          <p:cNvPr id="3" name="Content Placeholder 2">
            <a:extLst>
              <a:ext uri="{FF2B5EF4-FFF2-40B4-BE49-F238E27FC236}">
                <a16:creationId xmlns:a16="http://schemas.microsoft.com/office/drawing/2014/main" id="{4D5FFA16-6DFC-4B07-AB44-DA2F4476942F}"/>
              </a:ext>
            </a:extLst>
          </p:cNvPr>
          <p:cNvSpPr>
            <a:spLocks noGrp="1"/>
          </p:cNvSpPr>
          <p:nvPr>
            <p:ph idx="1"/>
          </p:nvPr>
        </p:nvSpPr>
        <p:spPr/>
        <p:txBody>
          <a:bodyPr/>
          <a:lstStyle/>
          <a:p>
            <a:pPr marL="0" indent="0">
              <a:buNone/>
            </a:pPr>
            <a:r>
              <a:rPr lang="en-US" dirty="0"/>
              <a:t>The Universal Declaration of Human Rights, Article 25, adopted by the United Nations in 1948 states the following:  Everyone has the right to a standard of living adequate for the health and well-being of himself and of his family, including food, clothing, housing and medical care.</a:t>
            </a:r>
          </a:p>
        </p:txBody>
      </p:sp>
      <p:pic>
        <p:nvPicPr>
          <p:cNvPr id="5" name="Picture 4">
            <a:extLst>
              <a:ext uri="{FF2B5EF4-FFF2-40B4-BE49-F238E27FC236}">
                <a16:creationId xmlns:a16="http://schemas.microsoft.com/office/drawing/2014/main" id="{1B3DCA12-10EB-405E-BEAC-5F9BD91F7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497" y="4001294"/>
            <a:ext cx="2476500" cy="2667000"/>
          </a:xfrm>
          <a:prstGeom prst="rect">
            <a:avLst/>
          </a:prstGeom>
        </p:spPr>
      </p:pic>
    </p:spTree>
    <p:extLst>
      <p:ext uri="{BB962C8B-B14F-4D97-AF65-F5344CB8AC3E}">
        <p14:creationId xmlns:p14="http://schemas.microsoft.com/office/powerpoint/2010/main" val="2066011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3B033-E4E8-4090-9F9C-930534EA4D38}"/>
              </a:ext>
            </a:extLst>
          </p:cNvPr>
          <p:cNvSpPr txBox="1"/>
          <p:nvPr/>
        </p:nvSpPr>
        <p:spPr>
          <a:xfrm>
            <a:off x="2429328" y="3200399"/>
            <a:ext cx="7342413" cy="215443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i="1" dirty="0">
                <a:latin typeface="Comic Sans MS"/>
                <a:cs typeface="Calibri"/>
              </a:rPr>
              <a:t>Thank You</a:t>
            </a:r>
          </a:p>
          <a:p>
            <a:pPr algn="ctr"/>
            <a:endParaRPr lang="en-US" sz="5400" i="1" dirty="0">
              <a:latin typeface="Comic Sans MS"/>
              <a:cs typeface="Calibri"/>
            </a:endParaRPr>
          </a:p>
        </p:txBody>
      </p:sp>
      <p:pic>
        <p:nvPicPr>
          <p:cNvPr id="8" name="looney tunues">
            <a:hlinkClick r:id="" action="ppaction://media"/>
            <a:extLst>
              <a:ext uri="{FF2B5EF4-FFF2-40B4-BE49-F238E27FC236}">
                <a16:creationId xmlns:a16="http://schemas.microsoft.com/office/drawing/2014/main" id="{C025ED2C-8ABF-49D0-A06C-93F038E5CF0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0800000" flipH="1" flipV="1">
            <a:off x="1480008" y="688156"/>
            <a:ext cx="9671901" cy="5128181"/>
          </a:xfrm>
          <a:prstGeom prst="rect">
            <a:avLst/>
          </a:prstGeom>
        </p:spPr>
      </p:pic>
    </p:spTree>
    <p:extLst>
      <p:ext uri="{BB962C8B-B14F-4D97-AF65-F5344CB8AC3E}">
        <p14:creationId xmlns:p14="http://schemas.microsoft.com/office/powerpoint/2010/main" val="394845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2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20000" showWhenStopped="0">
                <p:cTn id="7" fill="remove"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9DD80-ECD5-4C58-91D1-8E2F447291DF}"/>
              </a:ext>
            </a:extLst>
          </p:cNvPr>
          <p:cNvSpPr/>
          <p:nvPr/>
        </p:nvSpPr>
        <p:spPr>
          <a:xfrm>
            <a:off x="1336646" y="1454924"/>
            <a:ext cx="10120393" cy="6135013"/>
          </a:xfrm>
          <a:prstGeom prst="rect">
            <a:avLst/>
          </a:prstGeom>
        </p:spPr>
        <p:txBody>
          <a:bodyPr wrap="square">
            <a:spAutoFit/>
          </a:bodyPr>
          <a:lstStyle/>
          <a:p>
            <a:r>
              <a:rPr lang="en-US" sz="2800" dirty="0"/>
              <a:t>Across the country, a growing number of public housing authorities (PHAs) have become integral to their community’s efforts to prevent and end homelessness. This willingness to partner and engage in collaborative planning is critical to both local and national success in ending homelessness. </a:t>
            </a:r>
          </a:p>
          <a:p>
            <a:endParaRPr lang="en-US" sz="2800" dirty="0"/>
          </a:p>
          <a:p>
            <a:endParaRPr lang="en-US" sz="2800" dirty="0"/>
          </a:p>
          <a:p>
            <a:pPr algn="r">
              <a:lnSpc>
                <a:spcPts val="3360"/>
              </a:lnSpc>
            </a:pPr>
            <a:r>
              <a:rPr lang="en-US" sz="2800" dirty="0"/>
              <a:t>					United States Interagency </a:t>
            </a:r>
          </a:p>
          <a:p>
            <a:pPr lvl="1" algn="r">
              <a:lnSpc>
                <a:spcPts val="3360"/>
              </a:lnSpc>
            </a:pPr>
            <a:r>
              <a:rPr lang="en-US" sz="2800" dirty="0"/>
              <a:t>Council on Homelessness</a:t>
            </a:r>
          </a:p>
          <a:p>
            <a:endParaRPr lang="en-US" sz="2800" dirty="0"/>
          </a:p>
          <a:p>
            <a:endParaRPr lang="en-US" sz="2800" dirty="0"/>
          </a:p>
          <a:p>
            <a:endParaRPr lang="en-US" sz="2800" dirty="0"/>
          </a:p>
          <a:p>
            <a:endParaRPr lang="en-US" sz="2800" dirty="0"/>
          </a:p>
          <a:p>
            <a:r>
              <a:rPr lang="en-US" sz="2800" dirty="0"/>
              <a:t>						</a:t>
            </a:r>
          </a:p>
        </p:txBody>
      </p:sp>
      <p:pic>
        <p:nvPicPr>
          <p:cNvPr id="3" name="Picture 2">
            <a:extLst>
              <a:ext uri="{FF2B5EF4-FFF2-40B4-BE49-F238E27FC236}">
                <a16:creationId xmlns:a16="http://schemas.microsoft.com/office/drawing/2014/main" id="{68F14D30-E3CF-451D-B070-A1E5919DAB9F}"/>
              </a:ext>
            </a:extLst>
          </p:cNvPr>
          <p:cNvPicPr>
            <a:picLocks noChangeAspect="1"/>
          </p:cNvPicPr>
          <p:nvPr/>
        </p:nvPicPr>
        <p:blipFill>
          <a:blip r:embed="rId3"/>
          <a:stretch>
            <a:fillRect/>
          </a:stretch>
        </p:blipFill>
        <p:spPr>
          <a:xfrm>
            <a:off x="5067299" y="4083825"/>
            <a:ext cx="2057401" cy="1949116"/>
          </a:xfrm>
          <a:prstGeom prst="rect">
            <a:avLst/>
          </a:prstGeom>
        </p:spPr>
      </p:pic>
    </p:spTree>
    <p:extLst>
      <p:ext uri="{BB962C8B-B14F-4D97-AF65-F5344CB8AC3E}">
        <p14:creationId xmlns:p14="http://schemas.microsoft.com/office/powerpoint/2010/main" val="2103067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47B4F6-5506-4DE5-87E9-0F7B561384C0}"/>
              </a:ext>
            </a:extLst>
          </p:cNvPr>
          <p:cNvSpPr/>
          <p:nvPr/>
        </p:nvSpPr>
        <p:spPr>
          <a:xfrm>
            <a:off x="3048000" y="2690336"/>
            <a:ext cx="6096000" cy="923330"/>
          </a:xfrm>
          <a:prstGeom prst="rect">
            <a:avLst/>
          </a:prstGeom>
        </p:spPr>
        <p:txBody>
          <a:bodyPr>
            <a:spAutoFit/>
          </a:bodyPr>
          <a:lstStyle/>
          <a:p>
            <a:pPr algn="ctr"/>
            <a:r>
              <a:rPr lang="en-US" sz="5400" dirty="0"/>
              <a:t>PLANNING</a:t>
            </a:r>
          </a:p>
        </p:txBody>
      </p:sp>
      <p:pic>
        <p:nvPicPr>
          <p:cNvPr id="6" name="Picture 5">
            <a:extLst>
              <a:ext uri="{FF2B5EF4-FFF2-40B4-BE49-F238E27FC236}">
                <a16:creationId xmlns:a16="http://schemas.microsoft.com/office/drawing/2014/main" id="{CCEB356A-C098-4542-8997-367035294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211" y="960270"/>
            <a:ext cx="2381250" cy="3058277"/>
          </a:xfrm>
          <a:prstGeom prst="rect">
            <a:avLst/>
          </a:prstGeom>
        </p:spPr>
      </p:pic>
    </p:spTree>
    <p:extLst>
      <p:ext uri="{BB962C8B-B14F-4D97-AF65-F5344CB8AC3E}">
        <p14:creationId xmlns:p14="http://schemas.microsoft.com/office/powerpoint/2010/main" val="611152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404C4-B35C-4A28-BB67-C8CADC2CF310}"/>
              </a:ext>
            </a:extLst>
          </p:cNvPr>
          <p:cNvSpPr/>
          <p:nvPr/>
        </p:nvSpPr>
        <p:spPr>
          <a:xfrm>
            <a:off x="1402597" y="2828836"/>
            <a:ext cx="10368366" cy="1384995"/>
          </a:xfrm>
          <a:prstGeom prst="rect">
            <a:avLst/>
          </a:prstGeom>
        </p:spPr>
        <p:txBody>
          <a:bodyPr wrap="square">
            <a:spAutoFit/>
          </a:bodyPr>
          <a:lstStyle/>
          <a:p>
            <a:r>
              <a:rPr lang="en-US" sz="2800" dirty="0"/>
              <a:t>Two of the most important ways that PHAs can participate in collaborative planning to end homelessness is through participation in a funder collaborative and in a Continuum of Care. </a:t>
            </a:r>
          </a:p>
        </p:txBody>
      </p:sp>
    </p:spTree>
    <p:extLst>
      <p:ext uri="{BB962C8B-B14F-4D97-AF65-F5344CB8AC3E}">
        <p14:creationId xmlns:p14="http://schemas.microsoft.com/office/powerpoint/2010/main" val="3222917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D4A2AE-06BD-4E05-9C61-7A3A47E420C4}"/>
              </a:ext>
            </a:extLst>
          </p:cNvPr>
          <p:cNvSpPr/>
          <p:nvPr/>
        </p:nvSpPr>
        <p:spPr>
          <a:xfrm>
            <a:off x="1392195" y="3534032"/>
            <a:ext cx="9028670" cy="923330"/>
          </a:xfrm>
          <a:prstGeom prst="rect">
            <a:avLst/>
          </a:prstGeom>
        </p:spPr>
        <p:txBody>
          <a:bodyPr wrap="square">
            <a:spAutoFit/>
          </a:bodyPr>
          <a:lstStyle/>
          <a:p>
            <a:pPr algn="ctr"/>
            <a:r>
              <a:rPr lang="en-US" sz="5400" dirty="0"/>
              <a:t>FUNDER COLLABORATIVE</a:t>
            </a:r>
          </a:p>
        </p:txBody>
      </p:sp>
      <p:pic>
        <p:nvPicPr>
          <p:cNvPr id="5" name="Picture 4">
            <a:extLst>
              <a:ext uri="{FF2B5EF4-FFF2-40B4-BE49-F238E27FC236}">
                <a16:creationId xmlns:a16="http://schemas.microsoft.com/office/drawing/2014/main" id="{952D7D84-A7C0-408E-BD9F-81D864BF9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816" y="733174"/>
            <a:ext cx="2143125" cy="2143125"/>
          </a:xfrm>
          <a:prstGeom prst="rect">
            <a:avLst/>
          </a:prstGeom>
        </p:spPr>
      </p:pic>
    </p:spTree>
    <p:extLst>
      <p:ext uri="{BB962C8B-B14F-4D97-AF65-F5344CB8AC3E}">
        <p14:creationId xmlns:p14="http://schemas.microsoft.com/office/powerpoint/2010/main" val="1585738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10922-EC91-43D1-A199-9E73C7DDBF06}"/>
              </a:ext>
            </a:extLst>
          </p:cNvPr>
          <p:cNvSpPr/>
          <p:nvPr/>
        </p:nvSpPr>
        <p:spPr>
          <a:xfrm>
            <a:off x="1192683" y="520528"/>
            <a:ext cx="10149017" cy="5909310"/>
          </a:xfrm>
          <a:prstGeom prst="rect">
            <a:avLst/>
          </a:prstGeom>
        </p:spPr>
        <p:txBody>
          <a:bodyPr wrap="square">
            <a:spAutoFit/>
          </a:bodyPr>
          <a:lstStyle/>
          <a:p>
            <a:endParaRPr lang="en-US" dirty="0"/>
          </a:p>
          <a:p>
            <a:endParaRPr lang="en-US" dirty="0"/>
          </a:p>
          <a:p>
            <a:r>
              <a:rPr lang="en-US" sz="2800" dirty="0"/>
              <a:t>Funder collaboratives –links critical funding resources to achieve a common set of goals.   It is a formal partnerships among public agencies or private funders, such as foundations or both.</a:t>
            </a:r>
          </a:p>
          <a:p>
            <a:endParaRPr lang="en-US" dirty="0"/>
          </a:p>
          <a:p>
            <a:endParaRPr lang="en-US" dirty="0"/>
          </a:p>
          <a:p>
            <a:r>
              <a:rPr lang="en-US" sz="2800" dirty="0"/>
              <a:t>PHAs can contribute to funder collaboratives by contributing housing resources, such as vouchers.</a:t>
            </a:r>
          </a:p>
          <a:p>
            <a:endParaRPr lang="en-US" sz="2800" dirty="0"/>
          </a:p>
          <a:p>
            <a:endParaRPr lang="en-US" sz="2800" dirty="0"/>
          </a:p>
          <a:p>
            <a:r>
              <a:rPr lang="en-US" sz="2800" dirty="0"/>
              <a:t>PHAs can participate in funder collaboratives to significantly increase the impact of their resources and programs.</a:t>
            </a:r>
          </a:p>
          <a:p>
            <a:endParaRPr lang="en-US" dirty="0"/>
          </a:p>
          <a:p>
            <a:endParaRPr lang="en-US" dirty="0"/>
          </a:p>
          <a:p>
            <a:endParaRPr lang="en-US" dirty="0"/>
          </a:p>
        </p:txBody>
      </p:sp>
    </p:spTree>
    <p:extLst>
      <p:ext uri="{BB962C8B-B14F-4D97-AF65-F5344CB8AC3E}">
        <p14:creationId xmlns:p14="http://schemas.microsoft.com/office/powerpoint/2010/main" val="1649488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AD42C4-B419-4683-A7B0-F60E3FC74470}"/>
              </a:ext>
            </a:extLst>
          </p:cNvPr>
          <p:cNvSpPr txBox="1"/>
          <p:nvPr/>
        </p:nvSpPr>
        <p:spPr>
          <a:xfrm>
            <a:off x="2240693" y="1161534"/>
            <a:ext cx="7471718" cy="923330"/>
          </a:xfrm>
          <a:prstGeom prst="rect">
            <a:avLst/>
          </a:prstGeom>
          <a:noFill/>
        </p:spPr>
        <p:txBody>
          <a:bodyPr wrap="square" rtlCol="0">
            <a:sp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464EDEF3-69AE-4C95-90BB-7227506AE911}"/>
              </a:ext>
            </a:extLst>
          </p:cNvPr>
          <p:cNvSpPr txBox="1"/>
          <p:nvPr/>
        </p:nvSpPr>
        <p:spPr>
          <a:xfrm>
            <a:off x="782595" y="436605"/>
            <a:ext cx="8806249" cy="3416320"/>
          </a:xfrm>
          <a:prstGeom prst="rect">
            <a:avLst/>
          </a:prstGeom>
          <a:noFill/>
        </p:spPr>
        <p:txBody>
          <a:bodyPr wrap="square" rtlCol="0">
            <a:spAutoFit/>
          </a:bodyPr>
          <a:lstStyle/>
          <a:p>
            <a:pPr algn="ctr"/>
            <a:endParaRPr lang="en-US" sz="5400" dirty="0"/>
          </a:p>
          <a:p>
            <a:pPr algn="ctr"/>
            <a:endParaRPr lang="en-US" sz="5400" dirty="0"/>
          </a:p>
          <a:p>
            <a:pPr algn="ctr"/>
            <a:endParaRPr lang="en-US" sz="5400" dirty="0"/>
          </a:p>
          <a:p>
            <a:pPr algn="ctr"/>
            <a:r>
              <a:rPr lang="en-US" sz="5400" dirty="0"/>
              <a:t>		CONTINUUM OF CARE</a:t>
            </a:r>
          </a:p>
        </p:txBody>
      </p:sp>
      <p:pic>
        <p:nvPicPr>
          <p:cNvPr id="7" name="Picture 6">
            <a:extLst>
              <a:ext uri="{FF2B5EF4-FFF2-40B4-BE49-F238E27FC236}">
                <a16:creationId xmlns:a16="http://schemas.microsoft.com/office/drawing/2014/main" id="{CCE51281-9B23-4830-BEFB-5C780720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593" y="3945606"/>
            <a:ext cx="2143125" cy="2143125"/>
          </a:xfrm>
          <a:prstGeom prst="rect">
            <a:avLst/>
          </a:prstGeom>
        </p:spPr>
      </p:pic>
    </p:spTree>
    <p:extLst>
      <p:ext uri="{BB962C8B-B14F-4D97-AF65-F5344CB8AC3E}">
        <p14:creationId xmlns:p14="http://schemas.microsoft.com/office/powerpoint/2010/main" val="1069074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ECE9AE-F341-4F6E-AC31-B2C956848B4B}"/>
              </a:ext>
            </a:extLst>
          </p:cNvPr>
          <p:cNvSpPr txBox="1"/>
          <p:nvPr/>
        </p:nvSpPr>
        <p:spPr>
          <a:xfrm>
            <a:off x="1120346" y="980302"/>
            <a:ext cx="9662983" cy="3539430"/>
          </a:xfrm>
          <a:prstGeom prst="rect">
            <a:avLst/>
          </a:prstGeom>
          <a:noFill/>
        </p:spPr>
        <p:txBody>
          <a:bodyPr wrap="square" rtlCol="0">
            <a:spAutoFit/>
          </a:bodyPr>
          <a:lstStyle/>
          <a:p>
            <a:endParaRPr lang="en-US" sz="2800" dirty="0"/>
          </a:p>
          <a:p>
            <a:endParaRPr lang="en-US" sz="2800" dirty="0"/>
          </a:p>
          <a:p>
            <a:endParaRPr lang="en-US" sz="2800" dirty="0"/>
          </a:p>
          <a:p>
            <a:r>
              <a:rPr lang="en-US" sz="2800" dirty="0"/>
              <a:t>The Continuum of Care - a community plan to organize and deliver housing and services to meet the specific needs of people who are homeless as they move to stable housing and maximum self-sufficiency.  It includes action steps to end homelessness and prevent a return to homelessness.</a:t>
            </a:r>
          </a:p>
        </p:txBody>
      </p:sp>
    </p:spTree>
    <p:extLst>
      <p:ext uri="{BB962C8B-B14F-4D97-AF65-F5344CB8AC3E}">
        <p14:creationId xmlns:p14="http://schemas.microsoft.com/office/powerpoint/2010/main" val="2293258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68E-0395-44DF-86A1-B6368922607A}"/>
              </a:ext>
            </a:extLst>
          </p:cNvPr>
          <p:cNvSpPr>
            <a:spLocks noGrp="1"/>
          </p:cNvSpPr>
          <p:nvPr>
            <p:ph type="ctrTitle"/>
          </p:nvPr>
        </p:nvSpPr>
        <p:spPr>
          <a:xfrm>
            <a:off x="894945" y="455141"/>
            <a:ext cx="10398868" cy="1509846"/>
          </a:xfrm>
        </p:spPr>
        <p:txBody>
          <a:bodyPr>
            <a:normAutofit fontScale="90000"/>
          </a:bodyPr>
          <a:lstStyle/>
          <a:p>
            <a:r>
              <a:rPr lang="en-US" dirty="0"/>
              <a:t>Continuum of Care Homeless System</a:t>
            </a:r>
          </a:p>
        </p:txBody>
      </p:sp>
      <p:sp>
        <p:nvSpPr>
          <p:cNvPr id="3" name="Subtitle 2">
            <a:extLst>
              <a:ext uri="{FF2B5EF4-FFF2-40B4-BE49-F238E27FC236}">
                <a16:creationId xmlns:a16="http://schemas.microsoft.com/office/drawing/2014/main" id="{42C15269-DC9B-4E96-A99C-18E15C1A04EA}"/>
              </a:ext>
            </a:extLst>
          </p:cNvPr>
          <p:cNvSpPr>
            <a:spLocks noGrp="1"/>
          </p:cNvSpPr>
          <p:nvPr>
            <p:ph type="subTitle" idx="1"/>
          </p:nvPr>
        </p:nvSpPr>
        <p:spPr>
          <a:xfrm>
            <a:off x="1524000" y="1964987"/>
            <a:ext cx="9144000" cy="3292813"/>
          </a:xfrm>
        </p:spPr>
        <p:txBody>
          <a:bodyPr/>
          <a:lstStyle/>
          <a:p>
            <a:pPr algn="l"/>
            <a:endParaRPr lang="en-US" dirty="0"/>
          </a:p>
          <a:p>
            <a:pPr algn="l"/>
            <a:r>
              <a:rPr lang="en-US" dirty="0"/>
              <a:t>							</a:t>
            </a:r>
          </a:p>
          <a:p>
            <a:pPr algn="l"/>
            <a:r>
              <a:rPr lang="en-US" dirty="0"/>
              <a:t>	         </a:t>
            </a:r>
          </a:p>
          <a:p>
            <a:pPr algn="l"/>
            <a:r>
              <a:rPr lang="en-US" dirty="0"/>
              <a:t>							</a:t>
            </a:r>
          </a:p>
        </p:txBody>
      </p:sp>
      <p:sp>
        <p:nvSpPr>
          <p:cNvPr id="6" name="Rectangle 5">
            <a:extLst>
              <a:ext uri="{FF2B5EF4-FFF2-40B4-BE49-F238E27FC236}">
                <a16:creationId xmlns:a16="http://schemas.microsoft.com/office/drawing/2014/main" id="{51941BE5-2542-467B-A61B-9041F9A1BBD3}"/>
              </a:ext>
            </a:extLst>
          </p:cNvPr>
          <p:cNvSpPr/>
          <p:nvPr/>
        </p:nvSpPr>
        <p:spPr>
          <a:xfrm>
            <a:off x="1916349" y="2052537"/>
            <a:ext cx="2334638" cy="807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Outreach Intake Assessment</a:t>
            </a:r>
          </a:p>
        </p:txBody>
      </p:sp>
      <p:sp>
        <p:nvSpPr>
          <p:cNvPr id="7" name="Rectangle 6">
            <a:extLst>
              <a:ext uri="{FF2B5EF4-FFF2-40B4-BE49-F238E27FC236}">
                <a16:creationId xmlns:a16="http://schemas.microsoft.com/office/drawing/2014/main" id="{22735761-9032-4DC5-916A-579CBCA9D14D}"/>
              </a:ext>
            </a:extLst>
          </p:cNvPr>
          <p:cNvSpPr/>
          <p:nvPr/>
        </p:nvSpPr>
        <p:spPr>
          <a:xfrm>
            <a:off x="7237377" y="2052537"/>
            <a:ext cx="2937754" cy="71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Permanent Housing</a:t>
            </a:r>
          </a:p>
        </p:txBody>
      </p:sp>
      <p:sp>
        <p:nvSpPr>
          <p:cNvPr id="8" name="Rectangle 7">
            <a:extLst>
              <a:ext uri="{FF2B5EF4-FFF2-40B4-BE49-F238E27FC236}">
                <a16:creationId xmlns:a16="http://schemas.microsoft.com/office/drawing/2014/main" id="{E37EDA82-3667-45BC-BB8A-441106FE9CEF}"/>
              </a:ext>
            </a:extLst>
          </p:cNvPr>
          <p:cNvSpPr/>
          <p:nvPr/>
        </p:nvSpPr>
        <p:spPr>
          <a:xfrm>
            <a:off x="2110901" y="3122579"/>
            <a:ext cx="2140085" cy="875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Emergency Shelter</a:t>
            </a:r>
          </a:p>
        </p:txBody>
      </p:sp>
      <p:sp>
        <p:nvSpPr>
          <p:cNvPr id="9" name="Rectangle 8">
            <a:extLst>
              <a:ext uri="{FF2B5EF4-FFF2-40B4-BE49-F238E27FC236}">
                <a16:creationId xmlns:a16="http://schemas.microsoft.com/office/drawing/2014/main" id="{04BB474E-35BF-4505-B19E-38A14DD36FF7}"/>
              </a:ext>
            </a:extLst>
          </p:cNvPr>
          <p:cNvSpPr/>
          <p:nvPr/>
        </p:nvSpPr>
        <p:spPr>
          <a:xfrm rot="10800000" flipH="1" flipV="1">
            <a:off x="5107021" y="3122578"/>
            <a:ext cx="1429966" cy="875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Transitional Housing</a:t>
            </a:r>
          </a:p>
        </p:txBody>
      </p:sp>
      <p:sp>
        <p:nvSpPr>
          <p:cNvPr id="10" name="Rectangle 9">
            <a:extLst>
              <a:ext uri="{FF2B5EF4-FFF2-40B4-BE49-F238E27FC236}">
                <a16:creationId xmlns:a16="http://schemas.microsoft.com/office/drawing/2014/main" id="{DD582501-826F-4FF1-8C80-2E04603B9B9F}"/>
              </a:ext>
            </a:extLst>
          </p:cNvPr>
          <p:cNvSpPr/>
          <p:nvPr/>
        </p:nvSpPr>
        <p:spPr>
          <a:xfrm>
            <a:off x="7941016" y="3044757"/>
            <a:ext cx="2068746" cy="1040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Permanent Supportive Housing</a:t>
            </a:r>
          </a:p>
          <a:p>
            <a:pPr algn="ctr"/>
            <a:endParaRPr lang="en-US" dirty="0"/>
          </a:p>
        </p:txBody>
      </p:sp>
      <p:sp>
        <p:nvSpPr>
          <p:cNvPr id="11" name="Rectangle 10">
            <a:extLst>
              <a:ext uri="{FF2B5EF4-FFF2-40B4-BE49-F238E27FC236}">
                <a16:creationId xmlns:a16="http://schemas.microsoft.com/office/drawing/2014/main" id="{BF474A4C-7894-4695-AF78-D9D638A26D7A}"/>
              </a:ext>
            </a:extLst>
          </p:cNvPr>
          <p:cNvSpPr/>
          <p:nvPr/>
        </p:nvSpPr>
        <p:spPr>
          <a:xfrm flipH="1">
            <a:off x="5583671" y="4319081"/>
            <a:ext cx="1653705" cy="749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Supportive Services</a:t>
            </a:r>
          </a:p>
          <a:p>
            <a:pPr algn="ctr"/>
            <a:endParaRPr lang="en-US" dirty="0"/>
          </a:p>
        </p:txBody>
      </p:sp>
      <p:cxnSp>
        <p:nvCxnSpPr>
          <p:cNvPr id="13" name="Straight Connector 12">
            <a:extLst>
              <a:ext uri="{FF2B5EF4-FFF2-40B4-BE49-F238E27FC236}">
                <a16:creationId xmlns:a16="http://schemas.microsoft.com/office/drawing/2014/main" id="{995514D3-478A-4F3F-B56B-7A2C62BF1F4E}"/>
              </a:ext>
            </a:extLst>
          </p:cNvPr>
          <p:cNvCxnSpPr>
            <a:cxnSpLocks/>
            <a:stCxn id="6" idx="2"/>
          </p:cNvCxnSpPr>
          <p:nvPr/>
        </p:nvCxnSpPr>
        <p:spPr>
          <a:xfrm>
            <a:off x="3083668" y="2859933"/>
            <a:ext cx="0" cy="262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94BE7C-A6D1-45A2-A964-0A9075539C99}"/>
              </a:ext>
            </a:extLst>
          </p:cNvPr>
          <p:cNvCxnSpPr>
            <a:cxnSpLocks/>
          </p:cNvCxnSpPr>
          <p:nvPr/>
        </p:nvCxnSpPr>
        <p:spPr>
          <a:xfrm>
            <a:off x="4275308" y="3560322"/>
            <a:ext cx="8317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14B089-CAFD-40AC-ACF3-AEA705764D8A}"/>
              </a:ext>
            </a:extLst>
          </p:cNvPr>
          <p:cNvCxnSpPr>
            <a:cxnSpLocks/>
            <a:stCxn id="8" idx="2"/>
          </p:cNvCxnSpPr>
          <p:nvPr/>
        </p:nvCxnSpPr>
        <p:spPr>
          <a:xfrm>
            <a:off x="3180944" y="3998068"/>
            <a:ext cx="0" cy="243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8D8165-F824-4436-A790-1E1FC7AB5C7E}"/>
              </a:ext>
            </a:extLst>
          </p:cNvPr>
          <p:cNvCxnSpPr>
            <a:cxnSpLocks/>
          </p:cNvCxnSpPr>
          <p:nvPr/>
        </p:nvCxnSpPr>
        <p:spPr>
          <a:xfrm flipV="1">
            <a:off x="3180943" y="4185327"/>
            <a:ext cx="4552546" cy="55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44DC278-B53E-4881-BFBE-BAD2C90A9B56}"/>
              </a:ext>
            </a:extLst>
          </p:cNvPr>
          <p:cNvCxnSpPr>
            <a:cxnSpLocks/>
          </p:cNvCxnSpPr>
          <p:nvPr/>
        </p:nvCxnSpPr>
        <p:spPr>
          <a:xfrm flipV="1">
            <a:off x="5311302" y="4017523"/>
            <a:ext cx="0" cy="797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F3A6B9-C975-4960-9BB5-D5CA1C1100A5}"/>
              </a:ext>
            </a:extLst>
          </p:cNvPr>
          <p:cNvCxnSpPr/>
          <p:nvPr/>
        </p:nvCxnSpPr>
        <p:spPr>
          <a:xfrm>
            <a:off x="5306437" y="4815191"/>
            <a:ext cx="2772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7B8658-9F3A-40EC-A27B-693C2A9FA748}"/>
              </a:ext>
            </a:extLst>
          </p:cNvPr>
          <p:cNvCxnSpPr/>
          <p:nvPr/>
        </p:nvCxnSpPr>
        <p:spPr>
          <a:xfrm flipV="1">
            <a:off x="7733488" y="2772384"/>
            <a:ext cx="0" cy="1412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92D2A4-B217-41CA-87BB-23C6246DF7DB}"/>
              </a:ext>
            </a:extLst>
          </p:cNvPr>
          <p:cNvCxnSpPr>
            <a:endCxn id="10" idx="1"/>
          </p:cNvCxnSpPr>
          <p:nvPr/>
        </p:nvCxnSpPr>
        <p:spPr>
          <a:xfrm>
            <a:off x="7733489" y="3560322"/>
            <a:ext cx="207527" cy="48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2B37F4-BDBD-43EB-9F23-F2CEF38EDCBE}"/>
              </a:ext>
            </a:extLst>
          </p:cNvPr>
          <p:cNvCxnSpPr/>
          <p:nvPr/>
        </p:nvCxnSpPr>
        <p:spPr>
          <a:xfrm>
            <a:off x="7402749" y="4669277"/>
            <a:ext cx="17931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8CDB50-9DA5-45C8-823A-D31BDC848B49}"/>
              </a:ext>
            </a:extLst>
          </p:cNvPr>
          <p:cNvCxnSpPr>
            <a:cxnSpLocks/>
          </p:cNvCxnSpPr>
          <p:nvPr/>
        </p:nvCxnSpPr>
        <p:spPr>
          <a:xfrm flipV="1">
            <a:off x="9195882" y="4085617"/>
            <a:ext cx="0" cy="5836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058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432</Words>
  <Application>Microsoft Office PowerPoint</Application>
  <PresentationFormat>Widescreen</PresentationFormat>
  <Paragraphs>116</Paragraphs>
  <Slides>19</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Continuum of Care Homeless System</vt:lpstr>
      <vt:lpstr>PowerPoint Presentation</vt:lpstr>
      <vt:lpstr>GUIDANCE ON HOUSING INDIVIDUALS AND FAMILIES EXPERIENCING HOMELESSNESS PIH NOTICE 2013-15 (HA) </vt:lpstr>
      <vt:lpstr> PIH NOTIE 2013-15 (HA)  </vt:lpstr>
      <vt:lpstr>PowerPoint Presentation</vt:lpstr>
      <vt:lpstr>PowerPoint Presentation</vt:lpstr>
      <vt:lpstr>PowerPoint Presentation</vt:lpstr>
      <vt:lpstr>PowerPoint Presentation</vt:lpstr>
      <vt:lpstr>PowerPoint Presentation</vt:lpstr>
      <vt:lpstr>UNIVERSAL DECLARATION OF HUMAN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Rivas</dc:creator>
  <cp:lastModifiedBy>Patricia Rivas</cp:lastModifiedBy>
  <cp:revision>43</cp:revision>
  <dcterms:created xsi:type="dcterms:W3CDTF">2018-05-08T02:10:51Z</dcterms:created>
  <dcterms:modified xsi:type="dcterms:W3CDTF">2018-05-11T22:26:47Z</dcterms:modified>
</cp:coreProperties>
</file>