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0"/>
  </p:notesMasterIdLst>
  <p:sldIdLst>
    <p:sldId id="256" r:id="rId5"/>
    <p:sldId id="258" r:id="rId6"/>
    <p:sldId id="259" r:id="rId7"/>
    <p:sldId id="261" r:id="rId8"/>
    <p:sldId id="260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F5F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543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636587-0342-44A9-8BBE-7C654884266C}" type="datetimeFigureOut">
              <a:rPr lang="en-US" smtClean="0"/>
              <a:t>5/17/2019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13DE27-44E1-4A6E-8663-3E964370D9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8441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813DE27-44E1-4A6E-8663-3E964370D94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23826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813DE27-44E1-4A6E-8663-3E964370D94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0544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95400"/>
            <a:ext cx="7772400" cy="1470025"/>
          </a:xfrm>
        </p:spPr>
        <p:txBody>
          <a:bodyPr lIns="0" tIns="0" rIns="0" bIns="0"/>
          <a:lstStyle>
            <a:lvl1pPr algn="l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3276600"/>
            <a:ext cx="7696200" cy="1143000"/>
          </a:xfrm>
        </p:spPr>
        <p:txBody>
          <a:bodyPr lIns="0" tIns="0" rIns="0" bIns="0" anchor="ctr" anchorCtr="0">
            <a:noAutofit/>
          </a:bodyPr>
          <a:lstStyle>
            <a:lvl1pPr marL="0" indent="0" algn="l">
              <a:buNone/>
              <a:defRPr sz="3600">
                <a:solidFill>
                  <a:srgbClr val="5F5F5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04CC7-E249-4D18-8553-2C80B7C183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804CC7-E249-4D18-8553-2C80B7C183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243387"/>
            <a:ext cx="7772400" cy="1362075"/>
          </a:xfrm>
        </p:spPr>
        <p:txBody>
          <a:bodyPr anchor="t"/>
          <a:lstStyle>
            <a:lvl1pPr algn="l">
              <a:defRPr sz="40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7432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04CC7-E249-4D18-8553-2C80B7C183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lus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05200" y="1600200"/>
            <a:ext cx="5181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04CC7-E249-4D18-8553-2C80B7C1831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Picture Placeholder 2"/>
          <p:cNvSpPr>
            <a:spLocks noGrp="1"/>
          </p:cNvSpPr>
          <p:nvPr>
            <p:ph type="pic" idx="13"/>
          </p:nvPr>
        </p:nvSpPr>
        <p:spPr>
          <a:xfrm>
            <a:off x="1066800" y="1600200"/>
            <a:ext cx="2133600" cy="4572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0" y="1600200"/>
            <a:ext cx="3733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04CC7-E249-4D18-8553-2C80B7C183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04CC7-E249-4D18-8553-2C80B7C183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04CC7-E249-4D18-8553-2C80B7C183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04CC7-E249-4D18-8553-2C80B7C183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04CC7-E249-4D18-8553-2C80B7C183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1828800"/>
            <a:ext cx="7543800" cy="429736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58000" y="6356350"/>
            <a:ext cx="2133600" cy="36512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804CC7-E249-4D18-8553-2C80B7C1831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8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txStyles>
    <p:titleStyle>
      <a:lvl1pPr algn="l" defTabSz="914400" rtl="0" eaLnBrk="1" latinLnBrk="0" hangingPunct="1">
        <a:spcBef>
          <a:spcPct val="0"/>
        </a:spcBef>
        <a:buNone/>
        <a:defRPr sz="4200" kern="1200">
          <a:solidFill>
            <a:schemeClr val="tx1"/>
          </a:solidFill>
          <a:latin typeface="Calibri" pitchFamily="34" charset="0"/>
          <a:ea typeface="+mj-ea"/>
          <a:cs typeface="+mj-cs"/>
        </a:defRPr>
      </a:lvl1pPr>
    </p:titleStyle>
    <p:bodyStyle>
      <a:lvl1pPr marL="365760" indent="-365760" algn="l" defTabSz="914400" rtl="0" eaLnBrk="1" latinLnBrk="0" hangingPunct="1">
        <a:spcBef>
          <a:spcPts val="1200"/>
        </a:spcBef>
        <a:buClr>
          <a:schemeClr val="accent1"/>
        </a:buClr>
        <a:buSzPct val="80000"/>
        <a:buFont typeface="Wingdings" pitchFamily="2" charset="2"/>
        <a:buChar char="n"/>
        <a:defRPr sz="2600" kern="1200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42950" indent="-320040" algn="l" defTabSz="914400" rtl="0" eaLnBrk="1" latinLnBrk="0" hangingPunct="1">
        <a:spcBef>
          <a:spcPts val="600"/>
        </a:spcBef>
        <a:buClr>
          <a:schemeClr val="accent2"/>
        </a:buClr>
        <a:buSzPct val="80000"/>
        <a:buFont typeface="Wingdings" pitchFamily="2" charset="2"/>
        <a:buChar char="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320040" algn="l" defTabSz="914400" rtl="0" eaLnBrk="1" latinLnBrk="0" hangingPunct="1">
        <a:spcBef>
          <a:spcPts val="600"/>
        </a:spcBef>
        <a:buClr>
          <a:schemeClr val="accent3"/>
        </a:buClr>
        <a:buSzPct val="80000"/>
        <a:buFont typeface="Wingdings" pitchFamily="2" charset="2"/>
        <a:buChar char="n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500"/>
        </a:spcBef>
        <a:buClr>
          <a:schemeClr val="accent1"/>
        </a:buClr>
        <a:buSzPct val="80000"/>
        <a:buFont typeface="Wingdings" pitchFamily="2" charset="2"/>
        <a:buChar char="l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500"/>
        </a:spcBef>
        <a:buClr>
          <a:srgbClr val="CF6900"/>
        </a:buClr>
        <a:buSzPct val="80000"/>
        <a:buFont typeface="Wingdings" pitchFamily="2" charset="2"/>
        <a:buChar char="l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Finding Alternative Responses to Conflict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Belinda Waldron, M.Div.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7034B1-39DF-43DE-8BD3-1786CADBD2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A90732-735A-42DA-BA96-BEE029510F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Introductions</a:t>
            </a:r>
          </a:p>
          <a:p>
            <a:r>
              <a:rPr lang="en-US" dirty="0"/>
              <a:t>Intentions </a:t>
            </a:r>
          </a:p>
          <a:p>
            <a:r>
              <a:rPr lang="en-US" dirty="0"/>
              <a:t>Sculpting Activity</a:t>
            </a:r>
          </a:p>
          <a:p>
            <a:r>
              <a:rPr lang="en-US" dirty="0"/>
              <a:t>Debrief </a:t>
            </a:r>
          </a:p>
          <a:p>
            <a:r>
              <a:rPr lang="en-US" dirty="0"/>
              <a:t>Takeaways</a:t>
            </a:r>
          </a:p>
          <a:p>
            <a:r>
              <a:rPr lang="en-US" dirty="0"/>
              <a:t>Evaluations </a:t>
            </a:r>
          </a:p>
        </p:txBody>
      </p:sp>
    </p:spTree>
    <p:extLst>
      <p:ext uri="{BB962C8B-B14F-4D97-AF65-F5344CB8AC3E}">
        <p14:creationId xmlns:p14="http://schemas.microsoft.com/office/powerpoint/2010/main" val="9903728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>
            <a:extLst>
              <a:ext uri="{FF2B5EF4-FFF2-40B4-BE49-F238E27FC236}">
                <a16:creationId xmlns:a16="http://schemas.microsoft.com/office/drawing/2014/main" id="{F56F5174-31D9-4DBB-AAB7-A1FD7BDB13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66129"/>
            <a:ext cx="4851603" cy="5925741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AE113210-7872-481A-ADE6-3A05CCAF5E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3200"/>
          <a:stretch/>
        </p:blipFill>
        <p:spPr>
          <a:xfrm>
            <a:off x="0" y="466129"/>
            <a:ext cx="9144000" cy="592574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465DF9B-97E7-48FB-B770-6B49FAC152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86200" y="188405"/>
            <a:ext cx="5105400" cy="109053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400" kern="1200" dirty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Sculpting: debrief questions</a:t>
            </a:r>
          </a:p>
        </p:txBody>
      </p:sp>
      <p:sp>
        <p:nvSpPr>
          <p:cNvPr id="29" name="Freeform 62">
            <a:extLst>
              <a:ext uri="{FF2B5EF4-FFF2-40B4-BE49-F238E27FC236}">
                <a16:creationId xmlns:a16="http://schemas.microsoft.com/office/drawing/2014/main" id="{F9A95BEE-6BB1-4A28-A8E6-A34B2E42EF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186286"/>
            <a:ext cx="4320692" cy="4666770"/>
          </a:xfrm>
          <a:custGeom>
            <a:avLst/>
            <a:gdLst>
              <a:gd name="connsiteX0" fmla="*/ 2299956 w 5000438"/>
              <a:gd name="connsiteY0" fmla="*/ 0 h 5400962"/>
              <a:gd name="connsiteX1" fmla="*/ 5000438 w 5000438"/>
              <a:gd name="connsiteY1" fmla="*/ 2700481 h 5400962"/>
              <a:gd name="connsiteX2" fmla="*/ 2299956 w 5000438"/>
              <a:gd name="connsiteY2" fmla="*/ 5400962 h 5400962"/>
              <a:gd name="connsiteX3" fmla="*/ 60675 w 5000438"/>
              <a:gd name="connsiteY3" fmla="*/ 4210346 h 5400962"/>
              <a:gd name="connsiteX4" fmla="*/ 0 w 5000438"/>
              <a:gd name="connsiteY4" fmla="*/ 4110472 h 5400962"/>
              <a:gd name="connsiteX5" fmla="*/ 0 w 5000438"/>
              <a:gd name="connsiteY5" fmla="*/ 1290491 h 5400962"/>
              <a:gd name="connsiteX6" fmla="*/ 60675 w 5000438"/>
              <a:gd name="connsiteY6" fmla="*/ 1190617 h 5400962"/>
              <a:gd name="connsiteX7" fmla="*/ 2299956 w 5000438"/>
              <a:gd name="connsiteY7" fmla="*/ 0 h 5400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00438" h="5400962">
                <a:moveTo>
                  <a:pt x="2299956" y="0"/>
                </a:moveTo>
                <a:cubicBezTo>
                  <a:pt x="3791390" y="0"/>
                  <a:pt x="5000438" y="1209047"/>
                  <a:pt x="5000438" y="2700481"/>
                </a:cubicBezTo>
                <a:cubicBezTo>
                  <a:pt x="5000438" y="4191915"/>
                  <a:pt x="3791390" y="5400962"/>
                  <a:pt x="2299956" y="5400962"/>
                </a:cubicBezTo>
                <a:cubicBezTo>
                  <a:pt x="1367810" y="5400962"/>
                  <a:pt x="545971" y="4928678"/>
                  <a:pt x="60675" y="4210346"/>
                </a:cubicBezTo>
                <a:lnTo>
                  <a:pt x="0" y="4110472"/>
                </a:lnTo>
                <a:lnTo>
                  <a:pt x="0" y="1290491"/>
                </a:lnTo>
                <a:lnTo>
                  <a:pt x="60675" y="1190617"/>
                </a:lnTo>
                <a:cubicBezTo>
                  <a:pt x="545971" y="472284"/>
                  <a:pt x="1367810" y="0"/>
                  <a:pt x="2299956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pic>
        <p:nvPicPr>
          <p:cNvPr id="6" name="Picture Placeholder 5">
            <a:extLst>
              <a:ext uri="{FF2B5EF4-FFF2-40B4-BE49-F238E27FC236}">
                <a16:creationId xmlns:a16="http://schemas.microsoft.com/office/drawing/2014/main" id="{E7BACE52-FEE3-470E-BDE4-3C94E5D22A56}"/>
              </a:ext>
            </a:extLst>
          </p:cNvPr>
          <p:cNvPicPr>
            <a:picLocks noGrp="1" noChangeAspect="1"/>
          </p:cNvPicPr>
          <p:nvPr>
            <p:ph type="pic" idx="13"/>
          </p:nvPr>
        </p:nvPicPr>
        <p:blipFill rotWithShape="1">
          <a:blip r:embed="rId4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58" r="-4" b="-4"/>
          <a:stretch/>
        </p:blipFill>
        <p:spPr>
          <a:xfrm>
            <a:off x="10650" y="1371600"/>
            <a:ext cx="4180350" cy="4375387"/>
          </a:xfrm>
          <a:custGeom>
            <a:avLst/>
            <a:gdLst>
              <a:gd name="connsiteX0" fmla="*/ 2306172 w 4838041"/>
              <a:gd name="connsiteY0" fmla="*/ 0 h 5063738"/>
              <a:gd name="connsiteX1" fmla="*/ 4838041 w 4838041"/>
              <a:gd name="connsiteY1" fmla="*/ 2531869 h 5063738"/>
              <a:gd name="connsiteX2" fmla="*/ 2306172 w 4838041"/>
              <a:gd name="connsiteY2" fmla="*/ 5063738 h 5063738"/>
              <a:gd name="connsiteX3" fmla="*/ 79886 w 4838041"/>
              <a:gd name="connsiteY3" fmla="*/ 3738709 h 5063738"/>
              <a:gd name="connsiteX4" fmla="*/ 0 w 4838041"/>
              <a:gd name="connsiteY4" fmla="*/ 3572876 h 5063738"/>
              <a:gd name="connsiteX5" fmla="*/ 0 w 4838041"/>
              <a:gd name="connsiteY5" fmla="*/ 1490863 h 5063738"/>
              <a:gd name="connsiteX6" fmla="*/ 79886 w 4838041"/>
              <a:gd name="connsiteY6" fmla="*/ 1325030 h 5063738"/>
              <a:gd name="connsiteX7" fmla="*/ 2306172 w 4838041"/>
              <a:gd name="connsiteY7" fmla="*/ 0 h 50637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838041" h="5063738">
                <a:moveTo>
                  <a:pt x="2306172" y="0"/>
                </a:moveTo>
                <a:cubicBezTo>
                  <a:pt x="3704485" y="0"/>
                  <a:pt x="4838041" y="1133556"/>
                  <a:pt x="4838041" y="2531869"/>
                </a:cubicBezTo>
                <a:cubicBezTo>
                  <a:pt x="4838041" y="3930182"/>
                  <a:pt x="3704485" y="5063738"/>
                  <a:pt x="2306172" y="5063738"/>
                </a:cubicBezTo>
                <a:cubicBezTo>
                  <a:pt x="1344832" y="5063738"/>
                  <a:pt x="508631" y="4527956"/>
                  <a:pt x="79886" y="3738709"/>
                </a:cubicBezTo>
                <a:lnTo>
                  <a:pt x="0" y="3572876"/>
                </a:lnTo>
                <a:lnTo>
                  <a:pt x="0" y="1490863"/>
                </a:lnTo>
                <a:lnTo>
                  <a:pt x="79886" y="1325030"/>
                </a:lnTo>
                <a:cubicBezTo>
                  <a:pt x="508631" y="535783"/>
                  <a:pt x="1344832" y="0"/>
                  <a:pt x="2306172" y="0"/>
                </a:cubicBezTo>
                <a:close/>
              </a:path>
            </a:pathLst>
          </a:custGeom>
          <a:effectLst>
            <a:softEdge rad="0"/>
          </a:effec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702030-2AB6-4640-A768-339A8D1B7A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464205" y="1278200"/>
            <a:ext cx="4495800" cy="4944778"/>
          </a:xfrm>
        </p:spPr>
        <p:txBody>
          <a:bodyPr vert="horz" lIns="91440" tIns="45720" rIns="91440" bIns="45720" rtlCol="0" anchor="ctr">
            <a:noAutofit/>
          </a:bodyPr>
          <a:lstStyle/>
          <a:p>
            <a:pPr marL="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+mn-lt"/>
              </a:rPr>
              <a:t>What did it feel like to play that character?</a:t>
            </a:r>
          </a:p>
          <a:p>
            <a:pPr marL="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0000"/>
              </a:solidFill>
              <a:latin typeface="+mn-lt"/>
            </a:endParaRPr>
          </a:p>
          <a:p>
            <a:pPr marL="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+mn-lt"/>
              </a:rPr>
              <a:t>How did you feel when you heard…?</a:t>
            </a:r>
          </a:p>
          <a:p>
            <a:pPr marL="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0000"/>
              </a:solidFill>
              <a:latin typeface="+mn-lt"/>
            </a:endParaRPr>
          </a:p>
          <a:p>
            <a:pPr marL="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+mn-lt"/>
              </a:rPr>
              <a:t>Could you identify with your character?</a:t>
            </a:r>
          </a:p>
          <a:p>
            <a:pPr marL="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0000"/>
              </a:solidFill>
              <a:latin typeface="+mn-lt"/>
            </a:endParaRPr>
          </a:p>
          <a:p>
            <a:pPr marL="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+mn-lt"/>
              </a:rPr>
              <a:t>What did you learn about conflict? </a:t>
            </a:r>
          </a:p>
          <a:p>
            <a:pPr marL="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0000"/>
              </a:solidFill>
              <a:latin typeface="+mn-lt"/>
            </a:endParaRPr>
          </a:p>
          <a:p>
            <a:pPr marL="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+mn-lt"/>
              </a:rPr>
              <a:t>What did you see about what builds or limits positive relationships?</a:t>
            </a:r>
          </a:p>
          <a:p>
            <a:pPr marL="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0000"/>
              </a:solidFill>
              <a:latin typeface="+mn-lt"/>
            </a:endParaRPr>
          </a:p>
          <a:p>
            <a:pPr marL="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+mn-lt"/>
              </a:rPr>
              <a:t>Group members, what were your impressions?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73671E8-C0FA-4DDB-9A80-EF0F01659BD6}"/>
              </a:ext>
            </a:extLst>
          </p:cNvPr>
          <p:cNvSpPr txBox="1">
            <a:spLocks/>
          </p:cNvSpPr>
          <p:nvPr/>
        </p:nvSpPr>
        <p:spPr>
          <a:xfrm>
            <a:off x="76201" y="6038369"/>
            <a:ext cx="4180350" cy="70918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200" kern="1200">
                <a:solidFill>
                  <a:schemeClr val="tx1"/>
                </a:solidFill>
                <a:latin typeface="Calibri" pitchFamily="34" charset="0"/>
                <a:ea typeface="+mj-ea"/>
                <a:cs typeface="+mj-cs"/>
              </a:defRPr>
            </a:lvl1pPr>
          </a:lstStyle>
          <a:p>
            <a:pPr>
              <a:lnSpc>
                <a:spcPct val="90000"/>
              </a:lnSpc>
            </a:pPr>
            <a:r>
              <a:rPr lang="en-US" sz="1800" i="1" dirty="0">
                <a:solidFill>
                  <a:srgbClr val="000000"/>
                </a:solidFill>
                <a:latin typeface="+mj-lt"/>
              </a:rPr>
              <a:t>After debriefing, begin a new scenario and change roles. </a:t>
            </a:r>
          </a:p>
        </p:txBody>
      </p:sp>
    </p:spTree>
    <p:extLst>
      <p:ext uri="{BB962C8B-B14F-4D97-AF65-F5344CB8AC3E}">
        <p14:creationId xmlns:p14="http://schemas.microsoft.com/office/powerpoint/2010/main" val="22570875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>
            <a:extLst>
              <a:ext uri="{FF2B5EF4-FFF2-40B4-BE49-F238E27FC236}">
                <a16:creationId xmlns:a16="http://schemas.microsoft.com/office/drawing/2014/main" id="{F56F5174-31D9-4DBB-AAB7-A1FD7BDB13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66129"/>
            <a:ext cx="4851603" cy="5925741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AE113210-7872-481A-ADE6-3A05CCAF5E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3200"/>
          <a:stretch/>
        </p:blipFill>
        <p:spPr>
          <a:xfrm>
            <a:off x="0" y="466129"/>
            <a:ext cx="9144000" cy="592574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465DF9B-97E7-48FB-B770-6B49FAC152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86200" y="188405"/>
            <a:ext cx="5105400" cy="109053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400" kern="1200" dirty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Sculpting: debrief questions</a:t>
            </a:r>
          </a:p>
        </p:txBody>
      </p:sp>
      <p:sp>
        <p:nvSpPr>
          <p:cNvPr id="29" name="Freeform 62">
            <a:extLst>
              <a:ext uri="{FF2B5EF4-FFF2-40B4-BE49-F238E27FC236}">
                <a16:creationId xmlns:a16="http://schemas.microsoft.com/office/drawing/2014/main" id="{F9A95BEE-6BB1-4A28-A8E6-A34B2E42EF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186286"/>
            <a:ext cx="4320692" cy="4666770"/>
          </a:xfrm>
          <a:custGeom>
            <a:avLst/>
            <a:gdLst>
              <a:gd name="connsiteX0" fmla="*/ 2299956 w 5000438"/>
              <a:gd name="connsiteY0" fmla="*/ 0 h 5400962"/>
              <a:gd name="connsiteX1" fmla="*/ 5000438 w 5000438"/>
              <a:gd name="connsiteY1" fmla="*/ 2700481 h 5400962"/>
              <a:gd name="connsiteX2" fmla="*/ 2299956 w 5000438"/>
              <a:gd name="connsiteY2" fmla="*/ 5400962 h 5400962"/>
              <a:gd name="connsiteX3" fmla="*/ 60675 w 5000438"/>
              <a:gd name="connsiteY3" fmla="*/ 4210346 h 5400962"/>
              <a:gd name="connsiteX4" fmla="*/ 0 w 5000438"/>
              <a:gd name="connsiteY4" fmla="*/ 4110472 h 5400962"/>
              <a:gd name="connsiteX5" fmla="*/ 0 w 5000438"/>
              <a:gd name="connsiteY5" fmla="*/ 1290491 h 5400962"/>
              <a:gd name="connsiteX6" fmla="*/ 60675 w 5000438"/>
              <a:gd name="connsiteY6" fmla="*/ 1190617 h 5400962"/>
              <a:gd name="connsiteX7" fmla="*/ 2299956 w 5000438"/>
              <a:gd name="connsiteY7" fmla="*/ 0 h 5400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00438" h="5400962">
                <a:moveTo>
                  <a:pt x="2299956" y="0"/>
                </a:moveTo>
                <a:cubicBezTo>
                  <a:pt x="3791390" y="0"/>
                  <a:pt x="5000438" y="1209047"/>
                  <a:pt x="5000438" y="2700481"/>
                </a:cubicBezTo>
                <a:cubicBezTo>
                  <a:pt x="5000438" y="4191915"/>
                  <a:pt x="3791390" y="5400962"/>
                  <a:pt x="2299956" y="5400962"/>
                </a:cubicBezTo>
                <a:cubicBezTo>
                  <a:pt x="1367810" y="5400962"/>
                  <a:pt x="545971" y="4928678"/>
                  <a:pt x="60675" y="4210346"/>
                </a:cubicBezTo>
                <a:lnTo>
                  <a:pt x="0" y="4110472"/>
                </a:lnTo>
                <a:lnTo>
                  <a:pt x="0" y="1290491"/>
                </a:lnTo>
                <a:lnTo>
                  <a:pt x="60675" y="1190617"/>
                </a:lnTo>
                <a:cubicBezTo>
                  <a:pt x="545971" y="472284"/>
                  <a:pt x="1367810" y="0"/>
                  <a:pt x="2299956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pic>
        <p:nvPicPr>
          <p:cNvPr id="6" name="Picture Placeholder 5">
            <a:extLst>
              <a:ext uri="{FF2B5EF4-FFF2-40B4-BE49-F238E27FC236}">
                <a16:creationId xmlns:a16="http://schemas.microsoft.com/office/drawing/2014/main" id="{E7BACE52-FEE3-470E-BDE4-3C94E5D22A56}"/>
              </a:ext>
            </a:extLst>
          </p:cNvPr>
          <p:cNvPicPr>
            <a:picLocks noGrp="1" noChangeAspect="1"/>
          </p:cNvPicPr>
          <p:nvPr>
            <p:ph type="pic" idx="13"/>
          </p:nvPr>
        </p:nvPicPr>
        <p:blipFill rotWithShape="1">
          <a:blip r:embed="rId4">
            <a:alphaModFix/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58" r="-4" b="-4"/>
          <a:stretch/>
        </p:blipFill>
        <p:spPr>
          <a:xfrm>
            <a:off x="10650" y="1371600"/>
            <a:ext cx="4180350" cy="4375387"/>
          </a:xfrm>
          <a:custGeom>
            <a:avLst/>
            <a:gdLst>
              <a:gd name="connsiteX0" fmla="*/ 2306172 w 4838041"/>
              <a:gd name="connsiteY0" fmla="*/ 0 h 5063738"/>
              <a:gd name="connsiteX1" fmla="*/ 4838041 w 4838041"/>
              <a:gd name="connsiteY1" fmla="*/ 2531869 h 5063738"/>
              <a:gd name="connsiteX2" fmla="*/ 2306172 w 4838041"/>
              <a:gd name="connsiteY2" fmla="*/ 5063738 h 5063738"/>
              <a:gd name="connsiteX3" fmla="*/ 79886 w 4838041"/>
              <a:gd name="connsiteY3" fmla="*/ 3738709 h 5063738"/>
              <a:gd name="connsiteX4" fmla="*/ 0 w 4838041"/>
              <a:gd name="connsiteY4" fmla="*/ 3572876 h 5063738"/>
              <a:gd name="connsiteX5" fmla="*/ 0 w 4838041"/>
              <a:gd name="connsiteY5" fmla="*/ 1490863 h 5063738"/>
              <a:gd name="connsiteX6" fmla="*/ 79886 w 4838041"/>
              <a:gd name="connsiteY6" fmla="*/ 1325030 h 5063738"/>
              <a:gd name="connsiteX7" fmla="*/ 2306172 w 4838041"/>
              <a:gd name="connsiteY7" fmla="*/ 0 h 50637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838041" h="5063738">
                <a:moveTo>
                  <a:pt x="2306172" y="0"/>
                </a:moveTo>
                <a:cubicBezTo>
                  <a:pt x="3704485" y="0"/>
                  <a:pt x="4838041" y="1133556"/>
                  <a:pt x="4838041" y="2531869"/>
                </a:cubicBezTo>
                <a:cubicBezTo>
                  <a:pt x="4838041" y="3930182"/>
                  <a:pt x="3704485" y="5063738"/>
                  <a:pt x="2306172" y="5063738"/>
                </a:cubicBezTo>
                <a:cubicBezTo>
                  <a:pt x="1344832" y="5063738"/>
                  <a:pt x="508631" y="4527956"/>
                  <a:pt x="79886" y="3738709"/>
                </a:cubicBezTo>
                <a:lnTo>
                  <a:pt x="0" y="3572876"/>
                </a:lnTo>
                <a:lnTo>
                  <a:pt x="0" y="1490863"/>
                </a:lnTo>
                <a:lnTo>
                  <a:pt x="79886" y="1325030"/>
                </a:lnTo>
                <a:cubicBezTo>
                  <a:pt x="508631" y="535783"/>
                  <a:pt x="1344832" y="0"/>
                  <a:pt x="2306172" y="0"/>
                </a:cubicBezTo>
                <a:close/>
              </a:path>
            </a:pathLst>
          </a:custGeom>
          <a:effectLst>
            <a:softEdge rad="0"/>
          </a:effec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702030-2AB6-4640-A768-339A8D1B7A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464205" y="1278200"/>
            <a:ext cx="4495800" cy="4944778"/>
          </a:xfrm>
        </p:spPr>
        <p:txBody>
          <a:bodyPr vert="horz" lIns="91440" tIns="45720" rIns="91440" bIns="45720" rtlCol="0" anchor="ctr">
            <a:noAutofit/>
          </a:bodyPr>
          <a:lstStyle/>
          <a:p>
            <a:pPr marL="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+mn-lt"/>
              </a:rPr>
              <a:t>What did it feel like to play that character?</a:t>
            </a:r>
          </a:p>
          <a:p>
            <a:pPr marL="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0000"/>
              </a:solidFill>
              <a:latin typeface="+mn-lt"/>
            </a:endParaRPr>
          </a:p>
          <a:p>
            <a:pPr marL="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+mn-lt"/>
              </a:rPr>
              <a:t>How did you feel when you heard…?</a:t>
            </a:r>
          </a:p>
          <a:p>
            <a:pPr marL="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0000"/>
              </a:solidFill>
              <a:latin typeface="+mn-lt"/>
            </a:endParaRPr>
          </a:p>
          <a:p>
            <a:pPr marL="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+mn-lt"/>
              </a:rPr>
              <a:t>Could you identify with your character?</a:t>
            </a:r>
          </a:p>
          <a:p>
            <a:pPr marL="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0000"/>
              </a:solidFill>
              <a:latin typeface="+mn-lt"/>
            </a:endParaRPr>
          </a:p>
          <a:p>
            <a:pPr marL="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+mn-lt"/>
              </a:rPr>
              <a:t>What did you learn about conflict? </a:t>
            </a:r>
          </a:p>
          <a:p>
            <a:pPr marL="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0000"/>
              </a:solidFill>
              <a:latin typeface="+mn-lt"/>
            </a:endParaRPr>
          </a:p>
          <a:p>
            <a:pPr marL="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+mn-lt"/>
              </a:rPr>
              <a:t>What did you see about what builds or limits positive relationships?</a:t>
            </a:r>
          </a:p>
          <a:p>
            <a:pPr marL="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0000"/>
              </a:solidFill>
              <a:latin typeface="+mn-lt"/>
            </a:endParaRPr>
          </a:p>
          <a:p>
            <a:pPr marL="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+mn-lt"/>
              </a:rPr>
              <a:t>Group members, what were your impressions?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73671E8-C0FA-4DDB-9A80-EF0F01659BD6}"/>
              </a:ext>
            </a:extLst>
          </p:cNvPr>
          <p:cNvSpPr txBox="1">
            <a:spLocks/>
          </p:cNvSpPr>
          <p:nvPr/>
        </p:nvSpPr>
        <p:spPr>
          <a:xfrm>
            <a:off x="76201" y="6038369"/>
            <a:ext cx="4180350" cy="70918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200" kern="1200">
                <a:solidFill>
                  <a:schemeClr val="tx1"/>
                </a:solidFill>
                <a:latin typeface="Calibri" pitchFamily="34" charset="0"/>
                <a:ea typeface="+mj-ea"/>
                <a:cs typeface="+mj-cs"/>
              </a:defRPr>
            </a:lvl1pPr>
          </a:lstStyle>
          <a:p>
            <a:pPr>
              <a:lnSpc>
                <a:spcPct val="90000"/>
              </a:lnSpc>
            </a:pPr>
            <a:r>
              <a:rPr lang="en-US" sz="1800" i="1" dirty="0">
                <a:solidFill>
                  <a:srgbClr val="000000"/>
                </a:solidFill>
                <a:latin typeface="+mj-lt"/>
              </a:rPr>
              <a:t>After debriefing, begin a new scenario and change roles. 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95C10AE0-B2E7-4AC2-A87B-BCFF545615FC}"/>
              </a:ext>
            </a:extLst>
          </p:cNvPr>
          <p:cNvSpPr txBox="1">
            <a:spLocks/>
          </p:cNvSpPr>
          <p:nvPr/>
        </p:nvSpPr>
        <p:spPr>
          <a:xfrm>
            <a:off x="150992" y="1295400"/>
            <a:ext cx="4281618" cy="40705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200" kern="1200">
                <a:solidFill>
                  <a:schemeClr val="tx1"/>
                </a:solidFill>
                <a:latin typeface="Calibri" pitchFamily="34" charset="0"/>
                <a:ea typeface="+mj-ea"/>
                <a:cs typeface="+mj-cs"/>
              </a:defRPr>
            </a:lvl1pPr>
          </a:lstStyle>
          <a:p>
            <a:pPr>
              <a:lnSpc>
                <a:spcPct val="90000"/>
              </a:lnSpc>
            </a:pPr>
            <a:r>
              <a:rPr lang="en-US" sz="5000" u="sng" dirty="0">
                <a:solidFill>
                  <a:schemeClr val="accent1"/>
                </a:solidFill>
                <a:latin typeface="+mj-lt"/>
              </a:rPr>
              <a:t>Lenses</a:t>
            </a:r>
          </a:p>
          <a:p>
            <a:pPr>
              <a:lnSpc>
                <a:spcPct val="90000"/>
              </a:lnSpc>
            </a:pPr>
            <a:endParaRPr lang="en-US" sz="1800" dirty="0">
              <a:solidFill>
                <a:schemeClr val="accent1"/>
              </a:solidFill>
              <a:latin typeface="+mj-lt"/>
            </a:endParaRPr>
          </a:p>
          <a:p>
            <a:pPr marL="285750" indent="-28575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chemeClr val="accent1"/>
                </a:solidFill>
                <a:latin typeface="+mj-lt"/>
              </a:rPr>
              <a:t>Power</a:t>
            </a:r>
          </a:p>
          <a:p>
            <a:pPr marL="285750" indent="-28575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chemeClr val="accent1"/>
                </a:solidFill>
                <a:latin typeface="+mj-lt"/>
              </a:rPr>
              <a:t>Assertiveness</a:t>
            </a:r>
          </a:p>
          <a:p>
            <a:pPr marL="285750" indent="-28575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chemeClr val="accent1"/>
                </a:solidFill>
                <a:latin typeface="+mj-lt"/>
              </a:rPr>
              <a:t>Principles/beliefs/values</a:t>
            </a:r>
          </a:p>
          <a:p>
            <a:pPr marL="285750" indent="-28575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chemeClr val="accent1"/>
                </a:solidFill>
                <a:latin typeface="+mj-lt"/>
              </a:rPr>
              <a:t>Taking a stand</a:t>
            </a:r>
          </a:p>
          <a:p>
            <a:pPr marL="285750" indent="-28575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chemeClr val="accent1"/>
                </a:solidFill>
                <a:latin typeface="+mj-lt"/>
              </a:rPr>
              <a:t>Caring for self &amp; others</a:t>
            </a:r>
          </a:p>
        </p:txBody>
      </p:sp>
    </p:spTree>
    <p:extLst>
      <p:ext uri="{BB962C8B-B14F-4D97-AF65-F5344CB8AC3E}">
        <p14:creationId xmlns:p14="http://schemas.microsoft.com/office/powerpoint/2010/main" val="7587755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7034B1-39DF-43DE-8BD3-1786CADBD2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A90732-735A-42DA-BA96-BEE029510F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Introductions</a:t>
            </a:r>
          </a:p>
          <a:p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Intentions </a:t>
            </a:r>
          </a:p>
          <a:p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Sculpting Activity</a:t>
            </a:r>
          </a:p>
          <a:p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Debrief </a:t>
            </a:r>
          </a:p>
          <a:p>
            <a:r>
              <a:rPr lang="en-US" dirty="0"/>
              <a:t>Takeaways</a:t>
            </a:r>
          </a:p>
          <a:p>
            <a:r>
              <a:rPr lang="en-US" dirty="0"/>
              <a:t>Evaluations 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i="1" dirty="0"/>
              <a:t>Thank you for contributing your insights today!</a:t>
            </a:r>
          </a:p>
        </p:txBody>
      </p:sp>
    </p:spTree>
    <p:extLst>
      <p:ext uri="{BB962C8B-B14F-4D97-AF65-F5344CB8AC3E}">
        <p14:creationId xmlns:p14="http://schemas.microsoft.com/office/powerpoint/2010/main" val="23186857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hfareach">
      <a:dk1>
        <a:srgbClr val="0C0C0C"/>
      </a:dk1>
      <a:lt1>
        <a:sysClr val="window" lastClr="FFFFFF"/>
      </a:lt1>
      <a:dk2>
        <a:srgbClr val="000000"/>
      </a:dk2>
      <a:lt2>
        <a:srgbClr val="F2F2F2"/>
      </a:lt2>
      <a:accent1>
        <a:srgbClr val="6BAB4D"/>
      </a:accent1>
      <a:accent2>
        <a:srgbClr val="CF6900"/>
      </a:accent2>
      <a:accent3>
        <a:srgbClr val="A67AA3"/>
      </a:accent3>
      <a:accent4>
        <a:srgbClr val="B04269"/>
      </a:accent4>
      <a:accent5>
        <a:srgbClr val="66A5AF"/>
      </a:accent5>
      <a:accent6>
        <a:srgbClr val="EDB512"/>
      </a:accent6>
      <a:hlink>
        <a:srgbClr val="00697A"/>
      </a:hlink>
      <a:folHlink>
        <a:srgbClr val="8CBBC3"/>
      </a:folHlink>
    </a:clrScheme>
    <a:fontScheme name="Custom 2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6D5BC6CCEAC8E45A7C1495E6AA8F0FE" ma:contentTypeVersion="4" ma:contentTypeDescription="Create a new document." ma:contentTypeScope="" ma:versionID="c29dcd65b1cf7774041164b401c1e6df">
  <xsd:schema xmlns:xsd="http://www.w3.org/2001/XMLSchema" xmlns:xs="http://www.w3.org/2001/XMLSchema" xmlns:p="http://schemas.microsoft.com/office/2006/metadata/properties" xmlns:ns2="2c78af72-5d35-4137-9bad-121d35d4e8ed" xmlns:ns3="c71715fd-1c2b-43a8-abbc-509908448096" targetNamespace="http://schemas.microsoft.com/office/2006/metadata/properties" ma:root="true" ma:fieldsID="67785a476892ef2dcfc91fa8ea929f8f" ns2:_="" ns3:_="">
    <xsd:import namespace="2c78af72-5d35-4137-9bad-121d35d4e8ed"/>
    <xsd:import namespace="c71715fd-1c2b-43a8-abbc-50990844809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c78af72-5d35-4137-9bad-121d35d4e8e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71715fd-1c2b-43a8-abbc-509908448096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E17BDDF-B5CB-4BD3-8AA6-E94A49925954}">
  <ds:schemaRefs>
    <ds:schemaRef ds:uri="http://schemas.microsoft.com/office/infopath/2007/PartnerControls"/>
    <ds:schemaRef ds:uri="http://purl.org/dc/terms/"/>
    <ds:schemaRef ds:uri="http://schemas.microsoft.com/office/2006/documentManagement/types"/>
    <ds:schemaRef ds:uri="2c78af72-5d35-4137-9bad-121d35d4e8ed"/>
    <ds:schemaRef ds:uri="http://purl.org/dc/elements/1.1/"/>
    <ds:schemaRef ds:uri="http://schemas.openxmlformats.org/package/2006/metadata/core-properties"/>
    <ds:schemaRef ds:uri="c71715fd-1c2b-43a8-abbc-509908448096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F10EB725-7C99-442B-92F9-257682B703D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DFBDA0C-7CCD-4C0F-990C-08D814DEEE0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c78af72-5d35-4137-9bad-121d35d4e8ed"/>
    <ds:schemaRef ds:uri="c71715fd-1c2b-43a8-abbc-50990844809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188</Words>
  <Application>Microsoft Office PowerPoint</Application>
  <PresentationFormat>On-screen Show (4:3)</PresentationFormat>
  <Paragraphs>53</Paragraphs>
  <Slides>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Wingdings</vt:lpstr>
      <vt:lpstr>Office Theme</vt:lpstr>
      <vt:lpstr>Finding Alternative Responses to Conflict</vt:lpstr>
      <vt:lpstr>agenda </vt:lpstr>
      <vt:lpstr>Sculpting: debrief questions</vt:lpstr>
      <vt:lpstr>Sculpting: debrief questions</vt:lpstr>
      <vt:lpstr>agenda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Finding Alternative Responses to Conflict</dc:title>
  <dc:creator>Belinda Waldron</dc:creator>
  <cp:lastModifiedBy>Belinda Waldron</cp:lastModifiedBy>
  <cp:revision>3</cp:revision>
  <dcterms:created xsi:type="dcterms:W3CDTF">2019-05-15T11:06:15Z</dcterms:created>
  <dcterms:modified xsi:type="dcterms:W3CDTF">2019-05-17T15:06:56Z</dcterms:modified>
</cp:coreProperties>
</file>