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8" r:id="rId1"/>
  </p:sldMasterIdLst>
  <p:notesMasterIdLst>
    <p:notesMasterId r:id="rId19"/>
  </p:notesMasterIdLst>
  <p:sldIdLst>
    <p:sldId id="256" r:id="rId2"/>
    <p:sldId id="276" r:id="rId3"/>
    <p:sldId id="260" r:id="rId4"/>
    <p:sldId id="275" r:id="rId5"/>
    <p:sldId id="257" r:id="rId6"/>
    <p:sldId id="265" r:id="rId7"/>
    <p:sldId id="268" r:id="rId8"/>
    <p:sldId id="269" r:id="rId9"/>
    <p:sldId id="270" r:id="rId10"/>
    <p:sldId id="271" r:id="rId11"/>
    <p:sldId id="273" r:id="rId12"/>
    <p:sldId id="274" r:id="rId13"/>
    <p:sldId id="266" r:id="rId14"/>
    <p:sldId id="267" r:id="rId15"/>
    <p:sldId id="262" r:id="rId16"/>
    <p:sldId id="259" r:id="rId17"/>
    <p:sldId id="261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im Iwanski" initials="KI" lastIdx="8" clrIdx="0">
    <p:extLst>
      <p:ext uri="{19B8F6BF-5375-455C-9EA6-DF929625EA0E}">
        <p15:presenceInfo xmlns:p15="http://schemas.microsoft.com/office/powerpoint/2012/main" userId="Kim Iwanski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E6352"/>
    <a:srgbClr val="49A3AD"/>
    <a:srgbClr val="F3C975"/>
    <a:srgbClr val="1D34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277"/>
    <p:restoredTop sz="86059" autoAdjust="0"/>
  </p:normalViewPr>
  <p:slideViewPr>
    <p:cSldViewPr snapToGrid="0" snapToObjects="1">
      <p:cViewPr varScale="1">
        <p:scale>
          <a:sx n="99" d="100"/>
          <a:sy n="99" d="100"/>
        </p:scale>
        <p:origin x="20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19-05-07T16:30:47.431" idx="8">
    <p:pos x="6183" y="1667"/>
    <p:text>My suggestion for this second sentence: Employee wants and needs are changing. Employers can adapt and make a diffference.</p:text>
    <p:extLst>
      <p:ext uri="{C676402C-5697-4E1C-873F-D02D1690AC5C}">
        <p15:threadingInfo xmlns:p15="http://schemas.microsoft.com/office/powerpoint/2012/main" timeZoneBias="360"/>
      </p:ext>
    </p:extLs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DBFBCF-09CB-C044-A238-94561AB7D688}" type="datetimeFigureOut">
              <a:rPr lang="en-US" smtClean="0"/>
              <a:t>5/10/2019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4158A0-EBDA-5840-A65A-A686E4D422D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950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b.stanford.edu/insights/why-your-workplace-might-be-killing-you" TargetMode="External"/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sb.stanford.edu/insights/why-your-workplace-might-be-killing-you" TargetMode="External"/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58646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26109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88622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7057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40224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83006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 Patty and Housing Catalyst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Source: https://www.gsb.stanford.edu/insights/why-your-workplace-might-be-killing-you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25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Introduce Patty and Housing Catalyst</a:t>
            </a:r>
          </a:p>
          <a:p>
            <a:endParaRPr lang="en-US" dirty="0"/>
          </a:p>
          <a:p>
            <a:r>
              <a:rPr lang="en-US" dirty="0">
                <a:hlinkClick r:id="rId3"/>
              </a:rPr>
              <a:t>Source: https://www.gsb.stanford.edu/insights/why-your-workplace-might-be-killing-you</a:t>
            </a:r>
            <a:r>
              <a:rPr lang="en-U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8051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7597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75102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9600" dirty="0"/>
              <a:t>SIMPLE: CEO, Julie </a:t>
            </a:r>
            <a:r>
              <a:rPr lang="en-US" sz="9600" dirty="0" err="1"/>
              <a:t>Brewen’s</a:t>
            </a:r>
            <a:r>
              <a:rPr lang="en-US" sz="9600" dirty="0"/>
              <a:t> Vision,  Culture: Program was designed on a volunteer basis (and still is),  Activities based from: Interest Surveys</a:t>
            </a:r>
          </a:p>
          <a:p>
            <a:pPr marL="0" indent="0">
              <a:buNone/>
            </a:pPr>
            <a:endParaRPr lang="en-US" sz="9600" dirty="0"/>
          </a:p>
          <a:p>
            <a:r>
              <a:rPr lang="en-US" dirty="0"/>
              <a:t>EVOLVE: Created a goal to become formally recognized </a:t>
            </a:r>
          </a:p>
          <a:p>
            <a:r>
              <a:rPr lang="en-US" dirty="0"/>
              <a:t>Researched resources, networked, contracted with Liz </a:t>
            </a:r>
            <a:r>
              <a:rPr lang="en-US" dirty="0" err="1"/>
              <a:t>Dejongh</a:t>
            </a:r>
            <a:r>
              <a:rPr lang="en-US" dirty="0"/>
              <a:t> of Well Simplified</a:t>
            </a:r>
          </a:p>
          <a:p>
            <a:r>
              <a:rPr lang="en-US" dirty="0"/>
              <a:t>Formalized our program charter, goals and analysis. </a:t>
            </a:r>
          </a:p>
          <a:p>
            <a:r>
              <a:rPr lang="en-US" dirty="0"/>
              <a:t>Applied for CO Health Links’ Well Workplace Award</a:t>
            </a:r>
          </a:p>
          <a:p>
            <a:r>
              <a:rPr lang="en-US" dirty="0"/>
              <a:t>Have received the highest level,  (Leader) four years in a row</a:t>
            </a:r>
          </a:p>
          <a:p>
            <a:endParaRPr lang="en-US" dirty="0"/>
          </a:p>
          <a:p>
            <a:r>
              <a:rPr lang="en-US" dirty="0"/>
              <a:t>LOOK FORWARD: Show progress reports with Safety emphasis</a:t>
            </a:r>
          </a:p>
          <a:p>
            <a:r>
              <a:rPr lang="en-US" dirty="0"/>
              <a:t>Current focus- safety, family outreach, feedback results</a:t>
            </a:r>
          </a:p>
          <a:p>
            <a:r>
              <a:rPr lang="en-US" dirty="0"/>
              <a:t>Eventually, WELCOA recognition.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7846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44158A0-EBDA-5840-A65A-A686E4D422D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24769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D882CE-3597-FC47-BF06-1BE5FE7933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E0665E-E30E-824B-BE0C-EA138947589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582165-38A7-004C-AAA0-2774E15BD8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C1C074-DCD5-2A4D-B2ED-4D4DFDCDD666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DD14870-D5B5-5745-80EC-253150B7FF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TalkShop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3EBD70-02C5-5648-98DA-1B28BAB59A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6890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8BA176-E22B-D141-B97E-D9A8C63E05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723696D-B759-504D-B879-C2D87FD95E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CFC62B-8674-2A49-98CA-42AC18F380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DAE421-72F7-DF4F-8041-075A6B2E1F6D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943F32-0A5B-6146-96F0-CF2D3D66AD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TalkShop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5B1096-0261-1F4B-8E8C-A1A8864FD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2704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D260C3A-3EB4-F948-A7CF-123C58CA21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1F79D3-0CF4-AF43-B2D6-DD607F5246E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AD71CC2-3261-C142-9B44-1430196ABA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27C5AF-EB09-3D42-95C1-0F0F59353023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1E21133-47D6-5D44-952D-6633B93C11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TalkShop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46D54AE-7460-7E4D-A118-349056DF92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164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39A2C0-A7B2-E44B-A6E2-E429391D76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942229-4496-E44F-8AEE-8A2C0AD89C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1958FB-DC92-7A4D-8C47-C95632EA03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68CFE-C87F-8C4C-BD76-62E6313D2C60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AB92D3E-7D94-E348-824B-AFB7F4093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TalkShop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22DA74-7B59-7C48-BEFA-4CFAECEF43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7058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434DE-A9E2-EC4F-A054-6DF30F035C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A28ED3-9C23-A546-B3A4-15ABACBC51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E5692B-3ABA-C14A-837B-342A986005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FA16C-B5E6-E945-BB7F-A69EB72EAC39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AD0ED4D-D59E-7A49-9221-E21E90A2FC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TalkShop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7F3A1F-EF7C-E54B-BA14-5971077F51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0475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462AE5-9C0A-1040-BA5A-FF3CC0C6D0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326681-2C21-074A-B1AD-232DE6F4CF2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7DEE112-4D9C-8645-912B-54E4B06CE67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27F411A-CCA8-8E41-A0B4-45731D74E5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58B4-D189-D544-818B-35367DB6EA28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8133C6-6911-F24E-A56A-A1B0B6E11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TalkShop HR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F11BD9C-A83B-9142-9A17-FA7E58AA6B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37657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738421-E417-5442-BF28-87653C5B33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8DC3080-69C8-EF46-9243-7C1E4D59DF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38A3860-8647-5648-A7FF-0299923776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688E073-80CD-BF4B-963B-01A2561592C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E6E1F98-4619-4043-9EA8-FBE0B999C44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D8B7DA-5547-6D46-BA53-9BE0C3C1DF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604F00-2F69-9F44-B3F7-4F765AF3397C}" type="datetime1">
              <a:rPr lang="en-US" smtClean="0"/>
              <a:t>5/10/2019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A83125B-F9D8-BD46-9B76-B698A7C45A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TalkShop HR Services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2D97DA3D-656A-D546-BF9F-E15BED5606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06483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291824-802B-E447-9E2C-8C5A5EDE18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B1460F1-A019-3246-B360-E281174F26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595D3A-A3C8-CD4A-9D2A-5227C0AE91F1}" type="datetime1">
              <a:rPr lang="en-US" smtClean="0"/>
              <a:t>5/10/2019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C3CC334-8A81-274C-9A8B-31F4ABF00F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TalkShop HR Services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741859-CE6C-E049-B719-AB60817FF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8483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0F679C02-E652-0644-88B2-1485FF087F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3FCC09-F5B6-E240-A47C-ED20A3F2B846}" type="datetime1">
              <a:rPr lang="en-US" smtClean="0"/>
              <a:t>5/10/2019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BB6D529-C42C-D64F-9C22-7AFF5DEC34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TalkShop HR Services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ADC097-9249-CD48-ADF7-19DC5A7EF1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1502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493996-6D79-324F-9F7D-9E22AC6041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7AD5DF-C0F9-7740-8867-6277047FE9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1421CE2-2707-8E4F-94CF-75C23AB384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AF996A-D5B0-7841-8395-2B0A508F5A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97903-A55A-DE4A-8E0A-C9EA21AA99B2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B89C613-62F4-D74F-90E3-C9963A703E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TalkShop HR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946E5-E13C-4646-9BAD-908A0C34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6435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827278-CD37-F34C-87E4-177CE4C43F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3201107-0CAF-F345-8F82-2336C09B14E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1B81D1-5B06-AD41-BAFA-F2470195A4E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4E6FF9-4C13-334E-958E-D8D64100D1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932BE-6CA0-1141-A951-1D23524A7890}" type="datetime1">
              <a:rPr lang="en-US" smtClean="0"/>
              <a:t>5/10/2019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131717-4812-A449-8A79-3F3B734EFD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TalkShop HR Services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0E04B17-7F19-5B44-834F-E86B7C9DDC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0322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C59D1CC-EDEE-1F48-B33E-F729C76A9F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4F1787-D378-A643-B623-33BD6D6F04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FD954A-586D-474D-98C1-A1150ACF56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3B0848-46CD-904B-9E61-26E68EBBA463}" type="datetime1">
              <a:rPr lang="en-US" smtClean="0"/>
              <a:t>5/10/2019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1D7FD5-A2BE-2148-82E1-CE2640D3076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TalkShop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B942F-0FC0-B24D-9052-B660551EFB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FE8524-C67B-724D-A662-0169294EDB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1554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9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4.xml"/><Relationship Id="rId4" Type="http://schemas.openxmlformats.org/officeDocument/2006/relationships/comments" Target="../comments/commen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Relationship Id="rId4" Type="http://schemas.microsoft.com/office/2007/relationships/hdphoto" Target="../media/hdphoto1.wdp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Relationship Id="rId4" Type="http://schemas.openxmlformats.org/officeDocument/2006/relationships/hyperlink" Target="https://www.gsb.stanford.edu/insights/why-your-workplace-might-be-killing-you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image" Target="../media/image3.png"/><Relationship Id="rId7" Type="http://schemas.openxmlformats.org/officeDocument/2006/relationships/hyperlink" Target="http://www.ucdenver.edu/academics/colleges/PublicHealth/research/centers/CHWE/Community/Pages/default.aspx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7.jpg"/><Relationship Id="rId5" Type="http://schemas.openxmlformats.org/officeDocument/2006/relationships/hyperlink" Target="https://lifestylemedicineconference.org/" TargetMode="External"/><Relationship Id="rId4" Type="http://schemas.openxmlformats.org/officeDocument/2006/relationships/image" Target="../media/image6.jpg"/><Relationship Id="rId9" Type="http://schemas.openxmlformats.org/officeDocument/2006/relationships/hyperlink" Target="https://www.actuaries.digital/2016/09/16/analytics-assisted-triage-of-workers-compensation-claims/comment-page-1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3FEC50-67A9-8341-9ACA-C84561852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Workforce Trends, Wellness &amp; Retention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B65C2-FD85-9E4C-A49A-69048F717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en-US" dirty="0"/>
              <a:t>Angela Setter &amp; Patty Candelario</a:t>
            </a:r>
          </a:p>
          <a:p>
            <a:r>
              <a:rPr lang="en-US" dirty="0"/>
              <a:t>CO NAHRO </a:t>
            </a:r>
          </a:p>
          <a:p>
            <a:r>
              <a:rPr lang="en-US" dirty="0"/>
              <a:t>May 2019</a:t>
            </a:r>
          </a:p>
        </p:txBody>
      </p:sp>
      <p:grpSp>
        <p:nvGrpSpPr>
          <p:cNvPr id="19" name="Group 18">
            <a:extLst>
              <a:ext uri="{FF2B5EF4-FFF2-40B4-BE49-F238E27FC236}">
                <a16:creationId xmlns:a16="http://schemas.microsoft.com/office/drawing/2014/main" id="{18C0A622-82D4-5B4A-9F38-E617F79B59A8}"/>
              </a:ext>
            </a:extLst>
          </p:cNvPr>
          <p:cNvGrpSpPr/>
          <p:nvPr/>
        </p:nvGrpSpPr>
        <p:grpSpPr>
          <a:xfrm>
            <a:off x="0" y="5973763"/>
            <a:ext cx="12192000" cy="884237"/>
            <a:chOff x="0" y="5973763"/>
            <a:chExt cx="12192000" cy="88423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DF15B4E-327D-8343-A8A8-B02777947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973763"/>
              <a:ext cx="12192000" cy="452438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25A80D-D88B-5E40-955C-53FFABB526FF}"/>
                </a:ext>
              </a:extLst>
            </p:cNvPr>
            <p:cNvSpPr/>
            <p:nvPr/>
          </p:nvSpPr>
          <p:spPr>
            <a:xfrm>
              <a:off x="0" y="6200775"/>
              <a:ext cx="12192000" cy="657225"/>
            </a:xfrm>
            <a:prstGeom prst="rect">
              <a:avLst/>
            </a:prstGeom>
            <a:solidFill>
              <a:srgbClr val="F3C9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pic>
        <p:nvPicPr>
          <p:cNvPr id="12" name="Picture 11">
            <a:extLst>
              <a:ext uri="{FF2B5EF4-FFF2-40B4-BE49-F238E27FC236}">
                <a16:creationId xmlns:a16="http://schemas.microsoft.com/office/drawing/2014/main" id="{4D01566B-E6E1-794A-8F5F-BA9899907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010900" y="2144"/>
            <a:ext cx="11811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19945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00BBA-7441-7740-B4EE-F8D4A3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Wellness: Forming a Program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399" y="1417264"/>
            <a:ext cx="10894423" cy="4258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1371600" indent="-1371600">
              <a:buFont typeface="+mj-lt"/>
              <a:buAutoNum type="arabicParenR"/>
            </a:pPr>
            <a:r>
              <a:rPr lang="en-US" sz="12800" dirty="0"/>
              <a:t>Present the case to leadership and gain support</a:t>
            </a:r>
            <a:br>
              <a:rPr lang="en-US" sz="12800" dirty="0"/>
            </a:br>
            <a:endParaRPr lang="en-US" sz="12800" dirty="0"/>
          </a:p>
          <a:p>
            <a:pPr marL="1371600" indent="-1371600">
              <a:buFont typeface="+mj-lt"/>
              <a:buAutoNum type="arabicParenR"/>
            </a:pPr>
            <a:r>
              <a:rPr lang="en-US" sz="12800" dirty="0"/>
              <a:t>Create analysis of current staffing desires and needs</a:t>
            </a:r>
            <a:br>
              <a:rPr lang="en-US" sz="12800" dirty="0"/>
            </a:br>
            <a:endParaRPr lang="en-US" sz="12800" dirty="0"/>
          </a:p>
          <a:p>
            <a:pPr marL="1371600" indent="-1371600">
              <a:buFont typeface="+mj-lt"/>
              <a:buAutoNum type="arabicParenR"/>
            </a:pPr>
            <a:r>
              <a:rPr lang="en-US" sz="12800" dirty="0"/>
              <a:t>Start with what is needed, with what you already have</a:t>
            </a:r>
            <a:br>
              <a:rPr lang="en-US" sz="12800" dirty="0"/>
            </a:br>
            <a:endParaRPr lang="en-US" sz="12800" dirty="0"/>
          </a:p>
          <a:p>
            <a:pPr marL="1371600" indent="-1371600">
              <a:buFont typeface="+mj-lt"/>
              <a:buAutoNum type="arabicParenR"/>
            </a:pPr>
            <a:r>
              <a:rPr lang="en-US" sz="12800" dirty="0"/>
              <a:t>Evolve and Adapt</a:t>
            </a:r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10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35109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4">
                                            <p:txEl>
                                              <p:pRg st="20" end="2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00BBA-7441-7740-B4EE-F8D4A3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Wellness @ 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417264"/>
            <a:ext cx="10439400" cy="4258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2800" dirty="0"/>
              <a:t>STARTED SIMPLY- CEO support for program &amp; funding, </a:t>
            </a:r>
            <a:br>
              <a:rPr lang="en-US" sz="12800" dirty="0"/>
            </a:br>
            <a:r>
              <a:rPr lang="en-US" sz="12800" dirty="0"/>
              <a:t>created committee, collected interest data</a:t>
            </a:r>
          </a:p>
          <a:p>
            <a:pPr marL="0" indent="0">
              <a:lnSpc>
                <a:spcPct val="120000"/>
              </a:lnSpc>
              <a:buNone/>
            </a:pPr>
            <a:endParaRPr lang="en-US" sz="48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2800" dirty="0"/>
              <a:t>EVOLVED &amp; ADAPTED- listened to staff’s needs, </a:t>
            </a:r>
            <a:br>
              <a:rPr lang="en-US" sz="12800" dirty="0"/>
            </a:br>
            <a:r>
              <a:rPr lang="en-US" sz="12800" dirty="0"/>
              <a:t>formalized committee, created goals and worked to improve</a:t>
            </a:r>
          </a:p>
          <a:p>
            <a:pPr marL="0" indent="0">
              <a:lnSpc>
                <a:spcPct val="120000"/>
              </a:lnSpc>
              <a:buNone/>
            </a:pPr>
            <a:endParaRPr lang="en-US" sz="4800" dirty="0"/>
          </a:p>
          <a:p>
            <a:pPr marL="0" indent="0">
              <a:lnSpc>
                <a:spcPct val="120000"/>
              </a:lnSpc>
              <a:buNone/>
            </a:pPr>
            <a:r>
              <a:rPr lang="en-US" sz="12800" dirty="0"/>
              <a:t>LOOK FORWARD- Bigger and Better? 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endParaRPr lang="en-US" sz="128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11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D039E5-CE3E-488F-86BB-F898B2A804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081" y="365124"/>
            <a:ext cx="3177636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93373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4">
                                            <p:txEl>
                                              <p:pRg st="19" end="1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txEl>
                                              <p:pRg st="22" end="2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00BBA-7441-7740-B4EE-F8D4A3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Wellness @ 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417264"/>
            <a:ext cx="10439400" cy="4258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A Few Recent Initiatives:</a:t>
            </a:r>
            <a:br>
              <a:rPr lang="en-US" sz="12800" dirty="0"/>
            </a:br>
            <a:endParaRPr lang="en-US" sz="1000" dirty="0"/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400" dirty="0"/>
              <a:t> Mindfulness at Work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400" dirty="0"/>
              <a:t> WELCOA’s On the Move 12-week Challenge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400" dirty="0"/>
              <a:t> CSU’s Kendall Anderson Nutrition Demos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400" dirty="0"/>
              <a:t> Eat the Rainbow Salad Potlucks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400" dirty="0"/>
              <a:t> Know Your Numbers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400" dirty="0"/>
              <a:t> Stress Relief Crafting Lunch</a:t>
            </a:r>
          </a:p>
          <a:p>
            <a:pPr lvl="1">
              <a:lnSpc>
                <a:spcPct val="120000"/>
              </a:lnSpc>
              <a:spcBef>
                <a:spcPts val="0"/>
              </a:spcBef>
            </a:pPr>
            <a:r>
              <a:rPr lang="en-US" sz="12400" dirty="0"/>
              <a:t> Next? TBD</a:t>
            </a:r>
            <a:endParaRPr lang="en-US" sz="37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12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5D039E5-CE3E-488F-86BB-F898B2A8044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589081" y="365124"/>
            <a:ext cx="3177636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69835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4">
                                            <p:txEl>
                                              <p:pRg st="21" end="2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00BBA-7441-7740-B4EE-F8D4A3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Embrace Change - Retention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718304"/>
            <a:ext cx="10439400" cy="4258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/>
              <a:t>Create new job roles and modernize job descriptions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Recruit from outside traditional talent pools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Modernize your workflow and client relations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Offer perks and benefits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Develop people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13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5169669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00BBA-7441-7740-B4EE-F8D4A3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Embrace Change - Retention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627424"/>
            <a:ext cx="10439400" cy="4258168"/>
          </a:xfrm>
        </p:spPr>
        <p:txBody>
          <a:bodyPr>
            <a:normAutofit fontScale="25000" lnSpcReduction="20000"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14400" dirty="0"/>
              <a:t>Focus on reducing stress and creating a healthy workplace</a:t>
            </a:r>
          </a:p>
          <a:p>
            <a:pPr marL="0" indent="0">
              <a:buNone/>
            </a:pPr>
            <a:endParaRPr lang="en-US" sz="14400" dirty="0"/>
          </a:p>
          <a:p>
            <a:pPr marL="0" indent="0">
              <a:buNone/>
            </a:pPr>
            <a:r>
              <a:rPr lang="en-US" sz="14400" dirty="0"/>
              <a:t>Onboarding never stops</a:t>
            </a:r>
          </a:p>
          <a:p>
            <a:pPr marL="0" indent="0">
              <a:buNone/>
            </a:pPr>
            <a:endParaRPr lang="en-US" sz="14400" dirty="0"/>
          </a:p>
          <a:p>
            <a:pPr marL="0" indent="0">
              <a:buNone/>
            </a:pPr>
            <a:r>
              <a:rPr lang="en-US" sz="14400" dirty="0"/>
              <a:t>Employee recognition – peer to peer</a:t>
            </a:r>
          </a:p>
          <a:p>
            <a:pPr marL="0" indent="0">
              <a:buNone/>
            </a:pPr>
            <a:endParaRPr lang="en-US" sz="14400" dirty="0"/>
          </a:p>
          <a:p>
            <a:pPr marL="0" indent="0">
              <a:buNone/>
            </a:pPr>
            <a:r>
              <a:rPr lang="en-US" sz="14400" dirty="0"/>
              <a:t>Build your reputation from the inside out</a:t>
            </a:r>
          </a:p>
          <a:p>
            <a:pPr marL="0" indent="0">
              <a:buNone/>
            </a:pPr>
            <a:endParaRPr lang="en-US" sz="14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14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05310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00BBA-7441-7740-B4EE-F8D4A3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It’s a three step process.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15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8" name="Oval 7">
            <a:extLst>
              <a:ext uri="{FF2B5EF4-FFF2-40B4-BE49-F238E27FC236}">
                <a16:creationId xmlns:a16="http://schemas.microsoft.com/office/drawing/2014/main" id="{A3656A89-859F-C74E-9F41-2B683B848EAF}"/>
              </a:ext>
            </a:extLst>
          </p:cNvPr>
          <p:cNvSpPr/>
          <p:nvPr/>
        </p:nvSpPr>
        <p:spPr>
          <a:xfrm>
            <a:off x="1877292" y="2504932"/>
            <a:ext cx="2064327" cy="2064327"/>
          </a:xfrm>
          <a:prstGeom prst="ellipse">
            <a:avLst/>
          </a:prstGeom>
          <a:solidFill>
            <a:srgbClr val="EE635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Talk to everyone.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0D29C92F-6855-2D44-9548-B243FE6E60D8}"/>
              </a:ext>
            </a:extLst>
          </p:cNvPr>
          <p:cNvSpPr/>
          <p:nvPr/>
        </p:nvSpPr>
        <p:spPr>
          <a:xfrm>
            <a:off x="5243946" y="2493818"/>
            <a:ext cx="2064327" cy="2064327"/>
          </a:xfrm>
          <a:prstGeom prst="ellipse">
            <a:avLst/>
          </a:prstGeom>
          <a:solidFill>
            <a:srgbClr val="49A3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Modernize so you have better touch with people.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283B2A25-A69A-2A4D-AC93-9DC109A4F3B3}"/>
              </a:ext>
            </a:extLst>
          </p:cNvPr>
          <p:cNvSpPr/>
          <p:nvPr/>
        </p:nvSpPr>
        <p:spPr>
          <a:xfrm>
            <a:off x="8610600" y="2493818"/>
            <a:ext cx="2064327" cy="2064327"/>
          </a:xfrm>
          <a:prstGeom prst="ellipse">
            <a:avLst/>
          </a:prstGeom>
          <a:solidFill>
            <a:srgbClr val="1D344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Explore all methods.</a:t>
            </a:r>
          </a:p>
        </p:txBody>
      </p:sp>
    </p:spTree>
    <p:extLst>
      <p:ext uri="{BB962C8B-B14F-4D97-AF65-F5344CB8AC3E}">
        <p14:creationId xmlns:p14="http://schemas.microsoft.com/office/powerpoint/2010/main" val="340006983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3C97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967345" y="2021286"/>
            <a:ext cx="8257309" cy="3040056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buNone/>
            </a:pPr>
            <a:r>
              <a:rPr lang="en-US" sz="3200" dirty="0"/>
              <a:t>Both</a:t>
            </a:r>
            <a:r>
              <a:rPr lang="en-US" sz="3200" b="1" dirty="0"/>
              <a:t> Employment</a:t>
            </a:r>
            <a:r>
              <a:rPr lang="en-US" sz="3200" dirty="0"/>
              <a:t> and </a:t>
            </a:r>
            <a:r>
              <a:rPr lang="en-US" sz="3200" b="1" dirty="0"/>
              <a:t>Housing</a:t>
            </a:r>
            <a:r>
              <a:rPr lang="en-US" sz="3200" dirty="0"/>
              <a:t> are vital to healthy thriving communities.  Adapting to changing landscapes is the freedom we all have to make the world around us better! Be part of the solution.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16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60D11FE-67F6-BA44-8623-A84A74B0F25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04950" y="281779"/>
            <a:ext cx="3287050" cy="1235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11028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9" name="Group 18">
            <a:extLst>
              <a:ext uri="{FF2B5EF4-FFF2-40B4-BE49-F238E27FC236}">
                <a16:creationId xmlns:a16="http://schemas.microsoft.com/office/drawing/2014/main" id="{18C0A622-82D4-5B4A-9F38-E617F79B59A8}"/>
              </a:ext>
            </a:extLst>
          </p:cNvPr>
          <p:cNvGrpSpPr/>
          <p:nvPr/>
        </p:nvGrpSpPr>
        <p:grpSpPr>
          <a:xfrm>
            <a:off x="0" y="5973763"/>
            <a:ext cx="12192000" cy="884237"/>
            <a:chOff x="0" y="5973763"/>
            <a:chExt cx="12192000" cy="884237"/>
          </a:xfrm>
        </p:grpSpPr>
        <p:pic>
          <p:nvPicPr>
            <p:cNvPr id="6" name="Picture 5">
              <a:extLst>
                <a:ext uri="{FF2B5EF4-FFF2-40B4-BE49-F238E27FC236}">
                  <a16:creationId xmlns:a16="http://schemas.microsoft.com/office/drawing/2014/main" id="{2DF15B4E-327D-8343-A8A8-B02777947FA4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0" y="5973763"/>
              <a:ext cx="12192000" cy="452438"/>
            </a:xfrm>
            <a:prstGeom prst="rect">
              <a:avLst/>
            </a:prstGeom>
          </p:spPr>
        </p:pic>
        <p:sp>
          <p:nvSpPr>
            <p:cNvPr id="7" name="Rectangle 6">
              <a:extLst>
                <a:ext uri="{FF2B5EF4-FFF2-40B4-BE49-F238E27FC236}">
                  <a16:creationId xmlns:a16="http://schemas.microsoft.com/office/drawing/2014/main" id="{4A25A80D-D88B-5E40-955C-53FFABB526FF}"/>
                </a:ext>
              </a:extLst>
            </p:cNvPr>
            <p:cNvSpPr/>
            <p:nvPr/>
          </p:nvSpPr>
          <p:spPr>
            <a:xfrm>
              <a:off x="0" y="6200775"/>
              <a:ext cx="12192000" cy="657225"/>
            </a:xfrm>
            <a:prstGeom prst="rect">
              <a:avLst/>
            </a:prstGeom>
            <a:solidFill>
              <a:srgbClr val="F3C975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863FEC50-67A9-8341-9ACA-C84561852D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/>
              <a:t>Thank you.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62B65C2-FD85-9E4C-A49A-69048F7178F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509963"/>
            <a:ext cx="9144000" cy="1655762"/>
          </a:xfrm>
        </p:spPr>
        <p:txBody>
          <a:bodyPr/>
          <a:lstStyle/>
          <a:p>
            <a:r>
              <a:rPr lang="en-US" dirty="0" err="1"/>
              <a:t>Talkshophr.com</a:t>
            </a:r>
            <a:endParaRPr lang="en-US" dirty="0"/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4D01566B-E6E1-794A-8F5F-BA9899907EC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10800000">
            <a:off x="0" y="2514600"/>
            <a:ext cx="11811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55041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2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4294967295"/>
          </p:nvPr>
        </p:nvPicPr>
        <p:blipFill>
          <a:blip r:embed="rId3"/>
          <a:stretch>
            <a:fillRect/>
          </a:stretch>
        </p:blipFill>
        <p:spPr>
          <a:xfrm>
            <a:off x="0" y="5937250"/>
            <a:ext cx="12192000" cy="452438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4294967295"/>
          </p:nvPr>
        </p:nvSpPr>
        <p:spPr>
          <a:xfrm>
            <a:off x="238539" y="221501"/>
            <a:ext cx="11953461" cy="5912361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3" name="Oval 2">
            <a:extLst>
              <a:ext uri="{FF2B5EF4-FFF2-40B4-BE49-F238E27FC236}">
                <a16:creationId xmlns:a16="http://schemas.microsoft.com/office/drawing/2014/main" id="{DB66D78A-47D1-4836-B2D2-1DF9AFAD312D}"/>
              </a:ext>
            </a:extLst>
          </p:cNvPr>
          <p:cNvSpPr/>
          <p:nvPr/>
        </p:nvSpPr>
        <p:spPr>
          <a:xfrm>
            <a:off x="2356993" y="511154"/>
            <a:ext cx="7525341" cy="5289571"/>
          </a:xfrm>
          <a:prstGeom prst="ellipse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dirty="0">
                <a:latin typeface="Consolas" panose="020B0609020204030204" pitchFamily="49" charset="0"/>
              </a:rPr>
              <a:t>Workplace Evolution</a:t>
            </a:r>
          </a:p>
        </p:txBody>
      </p:sp>
    </p:spTree>
    <p:extLst>
      <p:ext uri="{BB962C8B-B14F-4D97-AF65-F5344CB8AC3E}">
        <p14:creationId xmlns:p14="http://schemas.microsoft.com/office/powerpoint/2010/main" val="894416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00BBA-7441-7740-B4EE-F8D4A3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Welcome, I’m Angela.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618018" y="1751949"/>
            <a:ext cx="5985163" cy="3643312"/>
          </a:xfrm>
        </p:spPr>
        <p:txBody>
          <a:bodyPr>
            <a:normAutofit/>
          </a:bodyPr>
          <a:lstStyle/>
          <a:p>
            <a:pPr marL="0" indent="0" fontAlgn="base">
              <a:buNone/>
            </a:pPr>
            <a:r>
              <a:rPr lang="en-US" dirty="0"/>
              <a:t>I'm a visionary forward-thinking human resources leader with extensive experience in building and implementing solid strategic programs, policies, and best practices. </a:t>
            </a:r>
          </a:p>
          <a:p>
            <a:pPr marL="0" indent="0" fontAlgn="base">
              <a:buNone/>
            </a:pPr>
            <a:r>
              <a:rPr lang="en-US" dirty="0"/>
              <a:t>I focus on strategies that modernize and reinvent HR to be an effective and inclusive area of any business. </a:t>
            </a:r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3</a:t>
            </a:fld>
            <a:endParaRPr lang="en-US">
              <a:solidFill>
                <a:schemeClr val="bg1"/>
              </a:solidFill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55689592-7D74-F24D-9E57-A0C23EB5CD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90599" y="1751949"/>
            <a:ext cx="3359727" cy="3783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8274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00BBA-7441-7740-B4EE-F8D4A3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Hello, I’m Patty.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8200" y="1751949"/>
            <a:ext cx="7245485" cy="3643312"/>
          </a:xfrm>
        </p:spPr>
        <p:txBody>
          <a:bodyPr>
            <a:normAutofit/>
          </a:bodyPr>
          <a:lstStyle/>
          <a:p>
            <a:pPr marL="0" indent="0" fontAlgn="base">
              <a:lnSpc>
                <a:spcPct val="100000"/>
              </a:lnSpc>
              <a:buNone/>
            </a:pPr>
            <a:r>
              <a:rPr lang="en-US" dirty="0"/>
              <a:t>I'm a wellbeing enthusiast and Housing Choice Voucher Specialist at Housing Catalyst.  </a:t>
            </a:r>
          </a:p>
          <a:p>
            <a:pPr marL="0" indent="0" fontAlgn="base">
              <a:lnSpc>
                <a:spcPct val="100000"/>
              </a:lnSpc>
              <a:buNone/>
            </a:pPr>
            <a:r>
              <a:rPr lang="en-US" dirty="0"/>
              <a:t>Along with that, I am a Registered Yoga Teacher and focus my training to help clients find balance and cultivate a healthy body, peaceful heart and vibrant spirit.</a:t>
            </a:r>
          </a:p>
          <a:p>
            <a:pPr marL="0" indent="0" fontAlgn="base">
              <a:buNone/>
            </a:pPr>
            <a:endParaRPr lang="en-US" dirty="0"/>
          </a:p>
          <a:p>
            <a:pPr marL="0" indent="0">
              <a:buNone/>
            </a:pPr>
            <a:endParaRPr lang="en-US" sz="3200" dirty="0"/>
          </a:p>
          <a:p>
            <a:pPr marL="0" indent="0">
              <a:buNone/>
            </a:pPr>
            <a:endParaRPr lang="en-US" sz="2400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4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Flowchart: Connector 2">
            <a:extLst>
              <a:ext uri="{FF2B5EF4-FFF2-40B4-BE49-F238E27FC236}">
                <a16:creationId xmlns:a16="http://schemas.microsoft.com/office/drawing/2014/main" id="{0EBA985B-4FD7-4C13-974E-FA8020CA8D9D}"/>
              </a:ext>
            </a:extLst>
          </p:cNvPr>
          <p:cNvSpPr/>
          <p:nvPr/>
        </p:nvSpPr>
        <p:spPr>
          <a:xfrm>
            <a:off x="8245122" y="971983"/>
            <a:ext cx="3474156" cy="3657600"/>
          </a:xfrm>
          <a:prstGeom prst="flowChartConnector">
            <a:avLst/>
          </a:prstGeom>
          <a:blipFill dpi="0" rotWithShape="1">
            <a:blip r:embed="rId3">
              <a:extLst>
                <a:ext uri="{BEBA8EAE-BF5A-486C-A8C5-ECC9F3942E4B}">
                  <a14:imgProps xmlns:a14="http://schemas.microsoft.com/office/drawing/2010/main">
                    <a14:imgLayer r:embed="rId4">
                      <a14:imgEffect>
                        <a14:sharpenSoften amount="25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lowchart: Connector 6">
            <a:extLst>
              <a:ext uri="{FF2B5EF4-FFF2-40B4-BE49-F238E27FC236}">
                <a16:creationId xmlns:a16="http://schemas.microsoft.com/office/drawing/2014/main" id="{0203FDF2-0EE6-49AE-A683-1BFB0CDED605}"/>
              </a:ext>
            </a:extLst>
          </p:cNvPr>
          <p:cNvSpPr/>
          <p:nvPr/>
        </p:nvSpPr>
        <p:spPr>
          <a:xfrm>
            <a:off x="8245122" y="3870326"/>
            <a:ext cx="766804" cy="727073"/>
          </a:xfrm>
          <a:prstGeom prst="flowChartConnector">
            <a:avLst/>
          </a:prstGeom>
        </p:spPr>
        <p:style>
          <a:lnRef idx="2">
            <a:schemeClr val="accent2">
              <a:shade val="50000"/>
            </a:schemeClr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lowchart: Connector 7">
            <a:extLst>
              <a:ext uri="{FF2B5EF4-FFF2-40B4-BE49-F238E27FC236}">
                <a16:creationId xmlns:a16="http://schemas.microsoft.com/office/drawing/2014/main" id="{BA20BB86-C6F4-4429-A859-501071B23755}"/>
              </a:ext>
            </a:extLst>
          </p:cNvPr>
          <p:cNvSpPr/>
          <p:nvPr/>
        </p:nvSpPr>
        <p:spPr>
          <a:xfrm>
            <a:off x="8782756" y="835458"/>
            <a:ext cx="597755" cy="544527"/>
          </a:xfrm>
          <a:prstGeom prst="flowChartConnector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499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00BBA-7441-7740-B4EE-F8D4A3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Workforce Trends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482361"/>
            <a:ext cx="10439400" cy="4849053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r>
              <a:rPr lang="en-US" sz="12800" dirty="0"/>
              <a:t>Create new pathways to employment – find partners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Create positive employee work experiences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Create multiple communication strategies for employees to contribute and demonstrate they understand the business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Change up performance management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Embrace technology</a:t>
            </a:r>
          </a:p>
          <a:p>
            <a:pPr marL="0" indent="0">
              <a:buNone/>
            </a:pPr>
            <a:r>
              <a:rPr lang="en-US" sz="12800" dirty="0"/>
              <a:t>	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5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04239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00BBA-7441-7740-B4EE-F8D4A3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Workforce Trends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417264"/>
            <a:ext cx="10439400" cy="4258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12800" dirty="0"/>
              <a:t>Hire, promote, and retain </a:t>
            </a:r>
            <a:r>
              <a:rPr lang="en-US" sz="12800" b="1" u="sng" dirty="0"/>
              <a:t>excellent</a:t>
            </a:r>
            <a:r>
              <a:rPr lang="en-US" sz="12800" dirty="0"/>
              <a:t> supervisors, managers and leaders, everyone is a coach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Listen and respond quickly to employee relations issues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Blend jobs for growth opportunities</a:t>
            </a:r>
          </a:p>
          <a:p>
            <a:pPr marL="0" indent="0">
              <a:buNone/>
            </a:pPr>
            <a:endParaRPr lang="en-US" sz="12800" dirty="0"/>
          </a:p>
          <a:p>
            <a:pPr marL="0" indent="0">
              <a:buNone/>
            </a:pPr>
            <a:r>
              <a:rPr lang="en-US" sz="12800" dirty="0"/>
              <a:t>Pay competitively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6</a:t>
            </a:fld>
            <a:endParaRPr lang="en-US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037650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417264"/>
            <a:ext cx="10439400" cy="4258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lnSpc>
                <a:spcPct val="120000"/>
              </a:lnSpc>
              <a:buNone/>
            </a:pPr>
            <a:r>
              <a:rPr lang="en-US" sz="12800" dirty="0"/>
              <a:t>A 2015 study by Harvard Business School and Stanford’s Graduate School of Business revealed that job-related anxiety contributes to more than 120,000 deaths and $190 billion a year in health care expenses.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4800" dirty="0">
                <a:hlinkClick r:id="rId4"/>
              </a:rPr>
              <a:t>Source: https://www.gsb.stanford.edu/insights/why-your-workplace-might-be-killing-you</a:t>
            </a:r>
            <a:r>
              <a:rPr lang="en-US" sz="48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7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8151D6-5193-4284-B942-891BCA1F9361}"/>
              </a:ext>
            </a:extLst>
          </p:cNvPr>
          <p:cNvSpPr/>
          <p:nvPr/>
        </p:nvSpPr>
        <p:spPr>
          <a:xfrm>
            <a:off x="2511107" y="536526"/>
            <a:ext cx="6994688" cy="2308324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WHY Wellness @ WORK? </a:t>
            </a:r>
          </a:p>
        </p:txBody>
      </p:sp>
    </p:spTree>
    <p:extLst>
      <p:ext uri="{BB962C8B-B14F-4D97-AF65-F5344CB8AC3E}">
        <p14:creationId xmlns:p14="http://schemas.microsoft.com/office/powerpoint/2010/main" val="933586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3B00BBA-7441-7740-B4EE-F8D4A3FC90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Wellness </a:t>
            </a:r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417264"/>
            <a:ext cx="10439400" cy="4258168"/>
          </a:xfrm>
        </p:spPr>
        <p:txBody>
          <a:bodyPr>
            <a:normAutofit fontScale="250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128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8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10" name="Flowchart: Connector 9">
            <a:extLst>
              <a:ext uri="{FF2B5EF4-FFF2-40B4-BE49-F238E27FC236}">
                <a16:creationId xmlns:a16="http://schemas.microsoft.com/office/drawing/2014/main" id="{B2471BFF-3FC2-475A-9C6A-449E9ABC0207}"/>
              </a:ext>
            </a:extLst>
          </p:cNvPr>
          <p:cNvSpPr/>
          <p:nvPr/>
        </p:nvSpPr>
        <p:spPr>
          <a:xfrm>
            <a:off x="2908858" y="1304873"/>
            <a:ext cx="4624534" cy="4427970"/>
          </a:xfrm>
          <a:prstGeom prst="flowChartConnector">
            <a:avLst/>
          </a:prstGeom>
          <a:solidFill>
            <a:srgbClr val="49A3AD"/>
          </a:solidFill>
          <a:ln w="28575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b="1" dirty="0"/>
              <a:t>Employer</a:t>
            </a:r>
          </a:p>
          <a:p>
            <a:endParaRPr lang="en-US" dirty="0"/>
          </a:p>
          <a:p>
            <a:r>
              <a:rPr lang="en-US" dirty="0"/>
              <a:t>Employer of Choice</a:t>
            </a:r>
          </a:p>
          <a:p>
            <a:br>
              <a:rPr lang="en-US" dirty="0"/>
            </a:br>
            <a:r>
              <a:rPr lang="en-US" dirty="0"/>
              <a:t>Retention</a:t>
            </a:r>
          </a:p>
          <a:p>
            <a:br>
              <a:rPr lang="en-US" dirty="0"/>
            </a:br>
            <a:r>
              <a:rPr lang="en-US" dirty="0"/>
              <a:t>Better Job </a:t>
            </a:r>
            <a:br>
              <a:rPr lang="en-US" dirty="0"/>
            </a:br>
            <a:r>
              <a:rPr lang="en-US" dirty="0"/>
              <a:t>Satisfaction</a:t>
            </a:r>
            <a:br>
              <a:rPr lang="en-US" dirty="0"/>
            </a:br>
            <a:r>
              <a:rPr lang="en-US" dirty="0"/>
              <a:t>= Productivity</a:t>
            </a:r>
          </a:p>
          <a:p>
            <a:endParaRPr lang="en-US" dirty="0"/>
          </a:p>
        </p:txBody>
      </p:sp>
      <p:sp>
        <p:nvSpPr>
          <p:cNvPr id="12" name="Flowchart: Connector 11">
            <a:extLst>
              <a:ext uri="{FF2B5EF4-FFF2-40B4-BE49-F238E27FC236}">
                <a16:creationId xmlns:a16="http://schemas.microsoft.com/office/drawing/2014/main" id="{5A5F4BD4-0289-4C54-8CD8-0DFF0B8DAE91}"/>
              </a:ext>
            </a:extLst>
          </p:cNvPr>
          <p:cNvSpPr/>
          <p:nvPr/>
        </p:nvSpPr>
        <p:spPr>
          <a:xfrm>
            <a:off x="5533734" y="1304873"/>
            <a:ext cx="4624535" cy="4496287"/>
          </a:xfrm>
          <a:prstGeom prst="flowChartConnector">
            <a:avLst/>
          </a:prstGeom>
          <a:solidFill>
            <a:srgbClr val="EE635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b="1" dirty="0"/>
              <a:t>Employee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Work/Life Balance</a:t>
            </a:r>
          </a:p>
          <a:p>
            <a:pPr algn="r"/>
            <a:endParaRPr lang="en-US" dirty="0"/>
          </a:p>
          <a:p>
            <a:pPr algn="r"/>
            <a:r>
              <a:rPr lang="en-US" dirty="0"/>
              <a:t>Health Benefits</a:t>
            </a:r>
          </a:p>
          <a:p>
            <a:pPr algn="r"/>
            <a:endParaRPr lang="en-US" sz="1600" dirty="0"/>
          </a:p>
          <a:p>
            <a:pPr algn="r"/>
            <a:r>
              <a:rPr lang="en-US" dirty="0"/>
              <a:t>Fosters </a:t>
            </a:r>
            <a:br>
              <a:rPr lang="en-US" dirty="0"/>
            </a:br>
            <a:r>
              <a:rPr lang="en-US" dirty="0"/>
              <a:t>Relationships</a:t>
            </a:r>
          </a:p>
          <a:p>
            <a:pPr algn="r"/>
            <a:endParaRPr lang="en-US" sz="1600" dirty="0"/>
          </a:p>
          <a:p>
            <a:pPr algn="r"/>
            <a:endParaRPr lang="en-US" sz="1600" dirty="0"/>
          </a:p>
          <a:p>
            <a:pPr algn="ctr"/>
            <a:endParaRPr lang="en-US" dirty="0"/>
          </a:p>
        </p:txBody>
      </p:sp>
      <p:sp>
        <p:nvSpPr>
          <p:cNvPr id="3" name="Arc 2">
            <a:extLst>
              <a:ext uri="{FF2B5EF4-FFF2-40B4-BE49-F238E27FC236}">
                <a16:creationId xmlns:a16="http://schemas.microsoft.com/office/drawing/2014/main" id="{3FBE589D-DCF1-42D3-A8A1-339C6DFD6279}"/>
              </a:ext>
            </a:extLst>
          </p:cNvPr>
          <p:cNvSpPr/>
          <p:nvPr/>
        </p:nvSpPr>
        <p:spPr>
          <a:xfrm>
            <a:off x="5533734" y="1690688"/>
            <a:ext cx="2147226" cy="3680209"/>
          </a:xfrm>
          <a:prstGeom prst="arc">
            <a:avLst>
              <a:gd name="adj1" fmla="val 16200000"/>
              <a:gd name="adj2" fmla="val 16196557"/>
            </a:avLst>
          </a:prstGeom>
          <a:solidFill>
            <a:schemeClr val="accent4">
              <a:lumMod val="20000"/>
              <a:lumOff val="80000"/>
            </a:schemeClr>
          </a:solidFill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9C6D0A4D-1A57-493C-9984-DD7F73265470}"/>
              </a:ext>
            </a:extLst>
          </p:cNvPr>
          <p:cNvSpPr txBox="1"/>
          <p:nvPr/>
        </p:nvSpPr>
        <p:spPr>
          <a:xfrm>
            <a:off x="5601903" y="2177593"/>
            <a:ext cx="1931489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/>
              <a:t> </a:t>
            </a:r>
            <a:r>
              <a:rPr lang="en-US" sz="1600" b="1" dirty="0"/>
              <a:t>Bigger Picture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Prevent Diseases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Living our best</a:t>
            </a:r>
          </a:p>
          <a:p>
            <a:pPr algn="ctr"/>
            <a:endParaRPr lang="en-US" dirty="0"/>
          </a:p>
          <a:p>
            <a:pPr algn="ctr"/>
            <a:r>
              <a:rPr lang="en-US" dirty="0"/>
              <a:t>Lower insurance costs for all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84616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4">
                                            <p:txEl>
                                              <p:pRg st="18" end="1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CACCB67A-BE64-3048-A512-84B7B3C859E1}"/>
              </a:ext>
            </a:extLst>
          </p:cNvPr>
          <p:cNvSpPr/>
          <p:nvPr/>
        </p:nvSpPr>
        <p:spPr>
          <a:xfrm>
            <a:off x="0" y="6200775"/>
            <a:ext cx="12192000" cy="657225"/>
          </a:xfrm>
          <a:prstGeom prst="rect">
            <a:avLst/>
          </a:prstGeom>
          <a:solidFill>
            <a:srgbClr val="F3C97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11" name="Content Placeholder 10">
            <a:extLst>
              <a:ext uri="{FF2B5EF4-FFF2-40B4-BE49-F238E27FC236}">
                <a16:creationId xmlns:a16="http://schemas.microsoft.com/office/drawing/2014/main" id="{CD25F0DA-221B-9F47-9270-865B0756B6B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3"/>
          <a:stretch>
            <a:fillRect/>
          </a:stretch>
        </p:blipFill>
        <p:spPr>
          <a:xfrm>
            <a:off x="1" y="5937685"/>
            <a:ext cx="12192000" cy="452435"/>
          </a:xfrm>
        </p:spPr>
      </p:pic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87BE524-0947-F844-983E-D5D44E356D1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914400" y="1417264"/>
            <a:ext cx="10439400" cy="4258168"/>
          </a:xfrm>
        </p:spPr>
        <p:txBody>
          <a:bodyPr>
            <a:normAutofit fontScale="32500" lnSpcReduction="20000"/>
          </a:bodyPr>
          <a:lstStyle/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 algn="ctr">
              <a:buNone/>
            </a:pPr>
            <a:endParaRPr lang="en-US" sz="41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 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	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D7E7C3-7124-4F41-A92C-DC92801467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err="1">
                <a:solidFill>
                  <a:schemeClr val="bg1"/>
                </a:solidFill>
              </a:rPr>
              <a:t>TalkShop</a:t>
            </a:r>
            <a:r>
              <a:rPr lang="en-US" dirty="0">
                <a:solidFill>
                  <a:schemeClr val="bg1"/>
                </a:solidFill>
              </a:rPr>
              <a:t> HR Services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C3809C8-AAFA-D542-903D-FDCA56E35E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FE8524-C67B-724D-A662-0169294EDBD7}" type="slidenum">
              <a:rPr lang="en-US" smtClean="0">
                <a:solidFill>
                  <a:schemeClr val="bg1"/>
                </a:solidFill>
              </a:rPr>
              <a:t>9</a:t>
            </a:fld>
            <a:endParaRPr lang="en-US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B48151D6-5193-4284-B942-891BCA1F9361}"/>
              </a:ext>
            </a:extLst>
          </p:cNvPr>
          <p:cNvSpPr/>
          <p:nvPr/>
        </p:nvSpPr>
        <p:spPr>
          <a:xfrm>
            <a:off x="1225685" y="1085909"/>
            <a:ext cx="10051915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7200" b="1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Wellness - </a:t>
            </a:r>
            <a:r>
              <a:rPr lang="en-US" sz="72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Where to Start</a:t>
            </a:r>
          </a:p>
        </p:txBody>
      </p:sp>
      <p:pic>
        <p:nvPicPr>
          <p:cNvPr id="8" name="Picture 7" descr="A drawing of a face&#10;&#10;Description automatically generated">
            <a:extLst>
              <a:ext uri="{FF2B5EF4-FFF2-40B4-BE49-F238E27FC236}">
                <a16:creationId xmlns:a16="http://schemas.microsoft.com/office/drawing/2014/main" id="{F1200632-1C45-4242-8CD6-25A79D7E48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1104851" y="2310851"/>
            <a:ext cx="3590925" cy="1352550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77BCA6EA-D7E9-4D0C-874C-C71AB923258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837473B0-CC2E-450A-ABE3-18F120FF3D39}">
                <a1611:picAttrSrcUrl xmlns:a1611="http://schemas.microsoft.com/office/drawing/2016/11/main" r:id="rId7"/>
              </a:ext>
            </a:extLst>
          </a:blip>
          <a:stretch>
            <a:fillRect/>
          </a:stretch>
        </p:blipFill>
        <p:spPr>
          <a:xfrm>
            <a:off x="5601628" y="3550924"/>
            <a:ext cx="4846320" cy="914400"/>
          </a:xfrm>
          <a:prstGeom prst="rect">
            <a:avLst/>
          </a:prstGeom>
        </p:spPr>
      </p:pic>
      <p:pic>
        <p:nvPicPr>
          <p:cNvPr id="17" name="Picture 16" descr="A person in a room&#10;&#10;Description automatically generated">
            <a:extLst>
              <a:ext uri="{FF2B5EF4-FFF2-40B4-BE49-F238E27FC236}">
                <a16:creationId xmlns:a16="http://schemas.microsoft.com/office/drawing/2014/main" id="{8546942E-8C92-4119-AA06-BED7E25A79F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837473B0-CC2E-450A-ABE3-18F120FF3D39}">
                <a1611:picAttrSrcUrl xmlns:a1611="http://schemas.microsoft.com/office/drawing/2016/11/main" r:id="rId9"/>
              </a:ext>
            </a:extLst>
          </a:blip>
          <a:stretch>
            <a:fillRect/>
          </a:stretch>
        </p:blipFill>
        <p:spPr>
          <a:xfrm>
            <a:off x="2073897" y="4399150"/>
            <a:ext cx="2775243" cy="13008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39457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646</Words>
  <Application>Microsoft Office PowerPoint</Application>
  <PresentationFormat>Widescreen</PresentationFormat>
  <Paragraphs>310</Paragraphs>
  <Slides>17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2" baseType="lpstr">
      <vt:lpstr>Arial</vt:lpstr>
      <vt:lpstr>Calibri</vt:lpstr>
      <vt:lpstr>Calibri Light</vt:lpstr>
      <vt:lpstr>Consolas</vt:lpstr>
      <vt:lpstr>Office Theme</vt:lpstr>
      <vt:lpstr>Workforce Trends, Wellness &amp; Retention</vt:lpstr>
      <vt:lpstr>PowerPoint Presentation</vt:lpstr>
      <vt:lpstr>Welcome, I’m Angela.</vt:lpstr>
      <vt:lpstr>Hello, I’m Patty.</vt:lpstr>
      <vt:lpstr>Workforce Trends</vt:lpstr>
      <vt:lpstr>Workforce Trends</vt:lpstr>
      <vt:lpstr>PowerPoint Presentation</vt:lpstr>
      <vt:lpstr>Wellness </vt:lpstr>
      <vt:lpstr>PowerPoint Presentation</vt:lpstr>
      <vt:lpstr>Wellness: Forming a Program</vt:lpstr>
      <vt:lpstr>Wellness @ </vt:lpstr>
      <vt:lpstr>Wellness @ </vt:lpstr>
      <vt:lpstr>Embrace Change - Retention</vt:lpstr>
      <vt:lpstr>Embrace Change - Retention</vt:lpstr>
      <vt:lpstr>It’s a three step process.</vt:lpstr>
      <vt:lpstr>PowerPoint Presentation</vt:lpstr>
      <vt:lpstr>Thank you.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title</dc:title>
  <dc:creator>Catherine Schmitz</dc:creator>
  <cp:lastModifiedBy>Katie Beberniss</cp:lastModifiedBy>
  <cp:revision>43</cp:revision>
  <dcterms:created xsi:type="dcterms:W3CDTF">2019-04-20T20:11:43Z</dcterms:created>
  <dcterms:modified xsi:type="dcterms:W3CDTF">2019-05-10T19:35:22Z</dcterms:modified>
</cp:coreProperties>
</file>